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76B12840" ContentType="image/p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73" r:id="rId4"/>
    <p:sldId id="283" r:id="rId5"/>
    <p:sldId id="259" r:id="rId6"/>
    <p:sldId id="274" r:id="rId7"/>
    <p:sldId id="263" r:id="rId8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6" d="100"/>
          <a:sy n="66" d="100"/>
        </p:scale>
        <p:origin x="1120" y="36"/>
      </p:cViewPr>
      <p:guideLst>
        <p:guide orient="horz" pos="2183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98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13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488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58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43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78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42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458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10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527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928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7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76B12840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218558" y="2478051"/>
            <a:ext cx="7578932" cy="731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>
                <a:solidFill>
                  <a:schemeClr val="tx1"/>
                </a:solidFill>
              </a:rPr>
              <a:t>病気治療と仕事の両立支援制度について</a:t>
            </a:r>
            <a:endParaRPr kumimoji="1" lang="en-US" altLang="ja-JP" sz="3200" b="1" dirty="0" smtClean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196559" y="3468558"/>
            <a:ext cx="4172712" cy="4419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年　月　日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　時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～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733288" y="4044789"/>
            <a:ext cx="4172712" cy="731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18377" y="179646"/>
            <a:ext cx="6165303" cy="5059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u="sng" dirty="0" smtClean="0">
                <a:solidFill>
                  <a:schemeClr val="tx1"/>
                </a:solidFill>
              </a:rPr>
              <a:t>Ⅰ</a:t>
            </a:r>
            <a:r>
              <a:rPr kumimoji="1" lang="ja-JP" altLang="en-US" b="1" u="sng" dirty="0" smtClean="0">
                <a:solidFill>
                  <a:schemeClr val="tx1"/>
                </a:solidFill>
              </a:rPr>
              <a:t>プランＣコース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　株式会社〇〇　社内研修資料（例）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16355" y="685614"/>
            <a:ext cx="6766560" cy="1083243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772828" y="812090"/>
            <a:ext cx="62536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rgbClr val="00B050"/>
                </a:solidFill>
              </a:rPr>
              <a:t>この社内研修資料（例）はあくまでも参考例です。</a:t>
            </a:r>
            <a:endParaRPr kumimoji="1" lang="en-US" altLang="ja-JP" b="1" dirty="0">
              <a:solidFill>
                <a:srgbClr val="00B050"/>
              </a:solidFill>
            </a:endParaRPr>
          </a:p>
          <a:p>
            <a:r>
              <a:rPr lang="ja-JP" altLang="en-US" b="1" dirty="0">
                <a:solidFill>
                  <a:srgbClr val="00B050"/>
                </a:solidFill>
              </a:rPr>
              <a:t>必ず「申請の手引き」「よくある質問」で</a:t>
            </a:r>
            <a:r>
              <a:rPr kumimoji="1" lang="ja-JP" altLang="en-US" b="1" dirty="0">
                <a:solidFill>
                  <a:srgbClr val="00B050"/>
                </a:solidFill>
              </a:rPr>
              <a:t>詳細を確認して、</a:t>
            </a:r>
            <a:endParaRPr kumimoji="1" lang="en-US" altLang="ja-JP" b="1" dirty="0">
              <a:solidFill>
                <a:srgbClr val="00B050"/>
              </a:solidFill>
            </a:endParaRPr>
          </a:p>
          <a:p>
            <a:r>
              <a:rPr kumimoji="1" lang="ja-JP" altLang="en-US" b="1" dirty="0">
                <a:solidFill>
                  <a:srgbClr val="00B050"/>
                </a:solidFill>
              </a:rPr>
              <a:t>各申請企業ごとの社内研修資料を作成してください。</a:t>
            </a:r>
            <a:endParaRPr kumimoji="1" lang="en-US" altLang="ja-JP" b="1" dirty="0">
              <a:solidFill>
                <a:srgbClr val="00B05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 rot="10800000" flipV="1">
            <a:off x="2348564" y="4340993"/>
            <a:ext cx="7262903" cy="1520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　　　　　　　　　　　　　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　　　　　　　　　　　　　　　</a:t>
            </a:r>
            <a:r>
              <a:rPr kumimoji="1" lang="ja-JP" altLang="en-US" dirty="0">
                <a:solidFill>
                  <a:schemeClr val="tx1"/>
                </a:solidFill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　　　　　　　　　　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　　　　　　　　　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</a:t>
            </a:r>
            <a:r>
              <a:rPr kumimoji="1" lang="en-US" altLang="ja-JP" dirty="0" smtClean="0">
                <a:solidFill>
                  <a:srgbClr val="0070C0"/>
                </a:solidFill>
              </a:rPr>
              <a:t>【</a:t>
            </a:r>
            <a:r>
              <a:rPr kumimoji="1" lang="ja-JP" altLang="en-US" dirty="0">
                <a:solidFill>
                  <a:srgbClr val="0070C0"/>
                </a:solidFill>
              </a:rPr>
              <a:t>ポイント</a:t>
            </a:r>
            <a:r>
              <a:rPr kumimoji="1" lang="en-US" altLang="ja-JP" dirty="0">
                <a:solidFill>
                  <a:srgbClr val="0070C0"/>
                </a:solidFill>
              </a:rPr>
              <a:t>】</a:t>
            </a:r>
          </a:p>
          <a:p>
            <a:r>
              <a:rPr kumimoji="1" lang="ja-JP" altLang="en-US" dirty="0">
                <a:solidFill>
                  <a:srgbClr val="0070C0"/>
                </a:solidFill>
              </a:rPr>
              <a:t>　　　　　　　　　　　　</a:t>
            </a:r>
            <a:r>
              <a:rPr kumimoji="1" lang="ja-JP" altLang="en-US" dirty="0" smtClean="0">
                <a:solidFill>
                  <a:srgbClr val="0070C0"/>
                </a:solidFill>
              </a:rPr>
              <a:t>①整備した社内制度等の内容説明</a:t>
            </a:r>
            <a:r>
              <a:rPr kumimoji="1" lang="ja-JP" altLang="en-US" dirty="0">
                <a:solidFill>
                  <a:srgbClr val="0070C0"/>
                </a:solidFill>
              </a:rPr>
              <a:t>は</a:t>
            </a:r>
            <a:endParaRPr kumimoji="1" lang="en-US" altLang="ja-JP" dirty="0">
              <a:solidFill>
                <a:srgbClr val="0070C0"/>
              </a:solidFill>
            </a:endParaRPr>
          </a:p>
          <a:p>
            <a:r>
              <a:rPr kumimoji="1" lang="ja-JP" altLang="en-US" dirty="0">
                <a:solidFill>
                  <a:srgbClr val="0070C0"/>
                </a:solidFill>
              </a:rPr>
              <a:t>　　　　　　　　　　　　　</a:t>
            </a:r>
            <a:r>
              <a:rPr kumimoji="1" lang="ja-JP" altLang="en-US" dirty="0" smtClean="0">
                <a:solidFill>
                  <a:srgbClr val="0070C0"/>
                </a:solidFill>
              </a:rPr>
              <a:t>人事</a:t>
            </a:r>
            <a:r>
              <a:rPr kumimoji="1" lang="ja-JP" altLang="en-US" dirty="0">
                <a:solidFill>
                  <a:srgbClr val="0070C0"/>
                </a:solidFill>
              </a:rPr>
              <a:t>労務担当者</a:t>
            </a:r>
            <a:r>
              <a:rPr kumimoji="1" lang="ja-JP" altLang="en-US" dirty="0" smtClean="0">
                <a:solidFill>
                  <a:srgbClr val="0070C0"/>
                </a:solidFill>
              </a:rPr>
              <a:t>等</a:t>
            </a:r>
            <a:endParaRPr kumimoji="1" lang="en-US" altLang="ja-JP" dirty="0" smtClean="0">
              <a:solidFill>
                <a:srgbClr val="0070C0"/>
              </a:solidFill>
            </a:endParaRPr>
          </a:p>
          <a:p>
            <a:endParaRPr kumimoji="1" lang="en-US" altLang="ja-JP" dirty="0">
              <a:solidFill>
                <a:srgbClr val="0070C0"/>
              </a:solidFill>
            </a:endParaRPr>
          </a:p>
          <a:p>
            <a:r>
              <a:rPr kumimoji="1" lang="ja-JP" altLang="en-US" dirty="0">
                <a:solidFill>
                  <a:srgbClr val="0070C0"/>
                </a:solidFill>
              </a:rPr>
              <a:t>　　　　　　　　　　　　</a:t>
            </a:r>
            <a:r>
              <a:rPr kumimoji="1" lang="ja-JP" altLang="en-US" dirty="0" smtClean="0">
                <a:solidFill>
                  <a:srgbClr val="0070C0"/>
                </a:solidFill>
              </a:rPr>
              <a:t>②研修会で</a:t>
            </a:r>
            <a:r>
              <a:rPr kumimoji="1" lang="ja-JP" altLang="en-US" dirty="0">
                <a:solidFill>
                  <a:srgbClr val="0070C0"/>
                </a:solidFill>
              </a:rPr>
              <a:t>収集した情報</a:t>
            </a:r>
            <a:r>
              <a:rPr kumimoji="1" lang="ja-JP" altLang="en-US" dirty="0" smtClean="0">
                <a:solidFill>
                  <a:srgbClr val="0070C0"/>
                </a:solidFill>
              </a:rPr>
              <a:t>提供の説明は</a:t>
            </a:r>
            <a:endParaRPr kumimoji="1" lang="en-US" altLang="ja-JP" dirty="0" smtClean="0">
              <a:solidFill>
                <a:srgbClr val="0070C0"/>
              </a:solidFill>
            </a:endParaRPr>
          </a:p>
          <a:p>
            <a:r>
              <a:rPr kumimoji="1" lang="ja-JP" altLang="en-US" dirty="0" smtClean="0">
                <a:solidFill>
                  <a:srgbClr val="0070C0"/>
                </a:solidFill>
              </a:rPr>
              <a:t>　　　　　　　　　　</a:t>
            </a:r>
            <a:r>
              <a:rPr kumimoji="1" lang="ja-JP" altLang="en-US" dirty="0">
                <a:solidFill>
                  <a:srgbClr val="0070C0"/>
                </a:solidFill>
              </a:rPr>
              <a:t>　</a:t>
            </a:r>
            <a:r>
              <a:rPr kumimoji="1" lang="ja-JP" altLang="en-US" dirty="0" smtClean="0">
                <a:solidFill>
                  <a:srgbClr val="0070C0"/>
                </a:solidFill>
              </a:rPr>
              <a:t>　　研修会の</a:t>
            </a:r>
            <a:r>
              <a:rPr kumimoji="1" lang="ja-JP" altLang="en-US" dirty="0">
                <a:solidFill>
                  <a:srgbClr val="0070C0"/>
                </a:solidFill>
              </a:rPr>
              <a:t>参加者</a:t>
            </a: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30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 smtClean="0"/>
              <a:t>本日の研修内容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>
              <a:latin typeface="+mn-ea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必須</a:t>
            </a: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】</a:t>
            </a:r>
            <a:r>
              <a:rPr lang="ja-JP" altLang="en-US" dirty="0" smtClean="0">
                <a:latin typeface="+mn-ea"/>
              </a:rPr>
              <a:t>両立相談窓口の設置と</a:t>
            </a:r>
            <a:endParaRPr lang="en-US" altLang="ja-JP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dirty="0" smtClean="0">
                <a:latin typeface="+mn-ea"/>
              </a:rPr>
              <a:t>　　　　　 両立相談員の配置状況</a:t>
            </a:r>
            <a:endParaRPr lang="en-US" altLang="ja-JP" dirty="0" smtClean="0">
              <a:latin typeface="+mn-ea"/>
            </a:endParaRPr>
          </a:p>
          <a:p>
            <a:pPr marL="0" indent="0">
              <a:buNone/>
            </a:pP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2.  【</a:t>
            </a: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必須</a:t>
            </a: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】</a:t>
            </a: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ja-JP" altLang="en-US" dirty="0" smtClean="0">
                <a:latin typeface="+mn-ea"/>
              </a:rPr>
              <a:t>整備した社内制度の内容説明</a:t>
            </a:r>
            <a:endParaRPr lang="en-US" altLang="ja-JP" dirty="0" smtClean="0">
              <a:latin typeface="+mn-ea"/>
            </a:endParaRPr>
          </a:p>
          <a:p>
            <a:pPr marL="0" indent="0">
              <a:buNone/>
            </a:pP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3.</a:t>
            </a: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  </a:t>
            </a: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必須</a:t>
            </a: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】</a:t>
            </a:r>
            <a:r>
              <a:rPr lang="ja-JP" altLang="en-US" dirty="0" smtClean="0">
                <a:latin typeface="+mn-ea"/>
              </a:rPr>
              <a:t>都の</a:t>
            </a:r>
            <a:r>
              <a:rPr kumimoji="1" lang="ja-JP" altLang="en-US" dirty="0" smtClean="0">
                <a:latin typeface="+mn-ea"/>
              </a:rPr>
              <a:t>研修会で収集した知識の情報提供</a:t>
            </a:r>
            <a:endParaRPr kumimoji="1" lang="en-US" altLang="ja-JP" dirty="0" smtClean="0">
              <a:latin typeface="+mn-ea"/>
            </a:endParaRPr>
          </a:p>
          <a:p>
            <a:pPr marL="0" indent="0">
              <a:buNone/>
            </a:pPr>
            <a:r>
              <a:rPr lang="en-US" altLang="ja-JP" dirty="0" smtClean="0">
                <a:latin typeface="+mn-ea"/>
              </a:rPr>
              <a:t>4</a:t>
            </a:r>
            <a:r>
              <a:rPr kumimoji="1" lang="en-US" altLang="ja-JP" dirty="0" smtClean="0">
                <a:latin typeface="+mn-ea"/>
              </a:rPr>
              <a:t>.</a:t>
            </a:r>
            <a:r>
              <a:rPr kumimoji="1" lang="ja-JP" altLang="en-US" dirty="0" smtClean="0">
                <a:latin typeface="+mn-ea"/>
              </a:rPr>
              <a:t>　質疑応答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745701" y="5188637"/>
            <a:ext cx="5724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（</a:t>
            </a:r>
            <a:r>
              <a:rPr kumimoji="1" lang="en-US" altLang="ja-JP" sz="2400" dirty="0">
                <a:solidFill>
                  <a:srgbClr val="0070C0"/>
                </a:solidFill>
                <a:latin typeface="+mn-ea"/>
              </a:rPr>
              <a:t>※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　奨励金の取組順とは異なります）</a:t>
            </a:r>
          </a:p>
        </p:txBody>
      </p:sp>
    </p:spTree>
    <p:extLst>
      <p:ext uri="{BB962C8B-B14F-4D97-AF65-F5344CB8AC3E}">
        <p14:creationId xmlns:p14="http://schemas.microsoft.com/office/powerpoint/2010/main" val="2754339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1038" y="945214"/>
            <a:ext cx="8783002" cy="1325563"/>
          </a:xfrm>
        </p:spPr>
        <p:txBody>
          <a:bodyPr>
            <a:noAutofit/>
          </a:bodyPr>
          <a:lstStyle/>
          <a:p>
            <a:r>
              <a:rPr kumimoji="1" lang="en-US" altLang="ja-JP" sz="3600" b="1" dirty="0" smtClean="0"/>
              <a:t>1</a:t>
            </a:r>
            <a:r>
              <a:rPr kumimoji="1" lang="ja-JP" altLang="en-US" sz="3600" b="1" dirty="0" err="1" smtClean="0"/>
              <a:t>．</a:t>
            </a:r>
            <a:r>
              <a:rPr lang="ja-JP" altLang="en-US" sz="3600" b="1" dirty="0" smtClean="0"/>
              <a:t>相談窓口の設置と</a:t>
            </a:r>
            <a:r>
              <a:rPr lang="en-US" altLang="ja-JP" sz="3600" b="1" dirty="0" smtClean="0"/>
              <a:t/>
            </a:r>
            <a:br>
              <a:rPr lang="en-US" altLang="ja-JP" sz="3600" b="1" dirty="0" smtClean="0"/>
            </a:br>
            <a:r>
              <a:rPr lang="en-US" altLang="ja-JP" sz="3600" b="1" dirty="0"/>
              <a:t> </a:t>
            </a:r>
            <a:r>
              <a:rPr lang="en-US" altLang="ja-JP" sz="3600" b="1" dirty="0" smtClean="0"/>
              <a:t>      </a:t>
            </a:r>
            <a:r>
              <a:rPr lang="ja-JP" altLang="en-US" sz="3600" b="1" dirty="0" smtClean="0"/>
              <a:t>両立相談員の配置</a:t>
            </a:r>
            <a:r>
              <a:rPr kumimoji="1" lang="ja-JP" altLang="en-US" sz="3600" b="1" dirty="0" smtClean="0"/>
              <a:t>状況</a:t>
            </a:r>
            <a:r>
              <a:rPr kumimoji="1" lang="en-US" altLang="ja-JP" sz="3600" b="1" dirty="0" smtClean="0"/>
              <a:t/>
            </a:r>
            <a:br>
              <a:rPr kumimoji="1" lang="en-US" altLang="ja-JP" sz="3600" b="1" dirty="0" smtClean="0"/>
            </a:br>
            <a:r>
              <a:rPr lang="ja-JP" altLang="en-US" sz="3600" b="1" dirty="0"/>
              <a:t>　</a:t>
            </a:r>
            <a:endParaRPr kumimoji="1" lang="ja-JP" altLang="en-US" sz="36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6659" y="2643772"/>
            <a:ext cx="8543925" cy="16394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・ 相談窓口の設置と両立相談員の配置状況</a:t>
            </a:r>
            <a:r>
              <a:rPr lang="ja-JP" altLang="en-US" dirty="0"/>
              <a:t>説明</a:t>
            </a:r>
            <a:endParaRPr lang="ja-JP" altLang="en-US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329086" y="4656237"/>
            <a:ext cx="4134954" cy="17445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u="sng" dirty="0" smtClean="0">
                <a:solidFill>
                  <a:srgbClr val="FF0000"/>
                </a:solidFill>
              </a:rPr>
              <a:t>【</a:t>
            </a:r>
            <a:r>
              <a:rPr kumimoji="1" lang="ja-JP" altLang="en-US" b="1" u="sng" dirty="0" smtClean="0">
                <a:solidFill>
                  <a:srgbClr val="FF0000"/>
                </a:solidFill>
              </a:rPr>
              <a:t>ポイント</a:t>
            </a:r>
            <a:r>
              <a:rPr kumimoji="1" lang="en-US" altLang="ja-JP" b="1" u="sng" dirty="0" smtClean="0">
                <a:solidFill>
                  <a:srgbClr val="FF0000"/>
                </a:solidFill>
              </a:rPr>
              <a:t>】</a:t>
            </a:r>
          </a:p>
          <a:p>
            <a:pPr algn="ctr"/>
            <a:r>
              <a:rPr kumimoji="1" lang="ja-JP" altLang="en-US" b="1" u="sng" dirty="0" smtClean="0">
                <a:solidFill>
                  <a:srgbClr val="FF0000"/>
                </a:solidFill>
              </a:rPr>
              <a:t>作成にあたっての注意点</a:t>
            </a:r>
            <a:endParaRPr kumimoji="1" lang="en-US" altLang="ja-JP" b="1" u="sng" dirty="0" smtClean="0">
              <a:solidFill>
                <a:srgbClr val="FF0000"/>
              </a:solidFill>
            </a:endParaRPr>
          </a:p>
          <a:p>
            <a:pPr algn="ctr"/>
            <a:endParaRPr kumimoji="1" lang="en-US" altLang="ja-JP" b="1" u="sng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「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(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様式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)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社内周知用」</a:t>
            </a:r>
            <a:endParaRPr kumimoji="1" lang="en-US" altLang="ja-JP" b="1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を用いて説明すること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979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2683" y="1499864"/>
            <a:ext cx="8543925" cy="4348163"/>
          </a:xfrm>
        </p:spPr>
        <p:txBody>
          <a:bodyPr/>
          <a:lstStyle/>
          <a:p>
            <a:pPr marL="0" indent="0">
              <a:buNone/>
            </a:pPr>
            <a:endParaRPr kumimoji="1" lang="en-US" altLang="ja-JP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solidFill>
                  <a:srgbClr val="FF0000"/>
                </a:solidFill>
              </a:rPr>
              <a:t>（例示）</a:t>
            </a:r>
            <a:r>
              <a:rPr kumimoji="1" lang="ja-JP" altLang="en-US" sz="2400" dirty="0" smtClean="0"/>
              <a:t>このたび、我が社では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　病気治療と仕事の両立に関する制度を整備しました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（</a:t>
            </a:r>
            <a:r>
              <a:rPr kumimoji="1" lang="ja-JP" altLang="en-US" sz="2400" dirty="0" smtClean="0"/>
              <a:t>追加取組）ジョブリターン制度を整備した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　場合は、ジョブリターン制度の内容も周知</a:t>
            </a:r>
            <a:endParaRPr kumimoji="1" lang="ja-JP" altLang="en-US" sz="2400" dirty="0"/>
          </a:p>
        </p:txBody>
      </p:sp>
      <p:sp>
        <p:nvSpPr>
          <p:cNvPr id="4" name="正方形/長方形 3"/>
          <p:cNvSpPr/>
          <p:nvPr/>
        </p:nvSpPr>
        <p:spPr>
          <a:xfrm>
            <a:off x="786860" y="2928828"/>
            <a:ext cx="8755570" cy="8662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ysClr val="windowText" lastClr="000000"/>
                </a:solidFill>
              </a:rPr>
              <a:t>整備した制度の概要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86860" y="5224063"/>
            <a:ext cx="8755570" cy="8662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ysClr val="windowText" lastClr="000000"/>
                </a:solidFill>
              </a:rPr>
              <a:t>整備した制度の概要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b="1" dirty="0" smtClean="0"/>
              <a:t>２．整備した社内制度の内容説明</a:t>
            </a:r>
            <a:endParaRPr kumimoji="1" lang="ja-JP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41836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434797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/>
              <a:t>３．都の研修会で収集した知識の情報提供</a:t>
            </a:r>
            <a:endParaRPr kumimoji="1" lang="ja-JP" altLang="en-US" sz="32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71943" y="1432932"/>
            <a:ext cx="8543925" cy="4351338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病気治療と仕事の両立が求められる背景</a:t>
            </a:r>
            <a:r>
              <a:rPr lang="ja-JP" altLang="en-US" sz="2400" dirty="0" smtClean="0"/>
              <a:t>①</a:t>
            </a:r>
            <a:r>
              <a:rPr lang="ja-JP" altLang="en-US" sz="2400" dirty="0" smtClean="0">
                <a:solidFill>
                  <a:srgbClr val="FF0000"/>
                </a:solidFill>
              </a:rPr>
              <a:t>（例示）</a:t>
            </a:r>
            <a:endParaRPr lang="en-US" altLang="ja-JP" sz="2400" dirty="0">
              <a:solidFill>
                <a:srgbClr val="FF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560466" y="2019831"/>
            <a:ext cx="64857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dirty="0" smtClean="0"/>
          </a:p>
          <a:p>
            <a:r>
              <a:rPr lang="ja-JP" altLang="en-US" dirty="0" smtClean="0"/>
              <a:t>・治療を続けながら働くための制度や社内の理解が不十分</a:t>
            </a:r>
            <a:endParaRPr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dirty="0"/>
          </a:p>
        </p:txBody>
      </p:sp>
      <p:sp>
        <p:nvSpPr>
          <p:cNvPr id="13" name="フッター プレースホルダー 3">
            <a:extLst>
              <a:ext uri="{FF2B5EF4-FFF2-40B4-BE49-F238E27FC236}">
                <a16:creationId xmlns:a16="http://schemas.microsoft.com/office/drawing/2014/main" id="{9EE7711D-6E49-4F37-89FE-CB69A7394CD7}"/>
              </a:ext>
            </a:extLst>
          </p:cNvPr>
          <p:cNvSpPr txBox="1">
            <a:spLocks/>
          </p:cNvSpPr>
          <p:nvPr/>
        </p:nvSpPr>
        <p:spPr>
          <a:xfrm>
            <a:off x="1995048" y="5804818"/>
            <a:ext cx="6330805" cy="6171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（出典）</a:t>
            </a:r>
            <a:r>
              <a:rPr lang="en-US" altLang="ja-JP" sz="1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2013</a:t>
            </a:r>
            <a:r>
              <a:rPr lang="ja-JP" altLang="en-US" sz="1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がん体験者の悩みや負担額に関する実態調査「がんの社会学」に関する研究グループ</a:t>
            </a:r>
            <a:endParaRPr lang="en-US" altLang="ja-JP" sz="1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 研究代表者静岡がんセンター山口建　</a:t>
            </a:r>
            <a:endParaRPr kumimoji="1" lang="ja-JP" altLang="en-US" sz="11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4" name="図 13" descr="cid:image001.png@01D9C51F.76B1284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46" t="34272" r="20312" b="33883"/>
          <a:stretch/>
        </p:blipFill>
        <p:spPr bwMode="auto">
          <a:xfrm>
            <a:off x="1801045" y="3284910"/>
            <a:ext cx="6004560" cy="2499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4061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b="1" dirty="0" smtClean="0"/>
              <a:t>３．都の研修会で収集した知識の情報提供</a:t>
            </a:r>
            <a:endParaRPr kumimoji="1" lang="ja-JP" altLang="en-US" sz="32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1037" y="1546784"/>
            <a:ext cx="8543925" cy="422745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病気治療と仕事の両立が求められる背景</a:t>
            </a:r>
            <a:r>
              <a:rPr lang="ja-JP" altLang="en-US" sz="2400" dirty="0" smtClean="0"/>
              <a:t>②</a:t>
            </a:r>
            <a:r>
              <a:rPr lang="ja-JP" altLang="en-US" sz="2400" dirty="0" smtClean="0">
                <a:solidFill>
                  <a:srgbClr val="FF0000"/>
                </a:solidFill>
              </a:rPr>
              <a:t>（例示）</a:t>
            </a:r>
            <a:endParaRPr lang="en-US" altLang="ja-JP" sz="2400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64262" y="2054014"/>
            <a:ext cx="87561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 smtClean="0"/>
              <a:t>働く人の約　３５％が病気治療と両立</a:t>
            </a:r>
            <a:endParaRPr lang="en-US" altLang="ja-JP" dirty="0"/>
          </a:p>
        </p:txBody>
      </p:sp>
      <p:sp>
        <p:nvSpPr>
          <p:cNvPr id="5" name="フッター プレースホルダー 3">
            <a:extLst>
              <a:ext uri="{FF2B5EF4-FFF2-40B4-BE49-F238E27FC236}">
                <a16:creationId xmlns:a16="http://schemas.microsoft.com/office/drawing/2014/main" id="{C5979567-40A0-4B2D-8CEE-AE7032BF38D4}"/>
              </a:ext>
            </a:extLst>
          </p:cNvPr>
          <p:cNvSpPr txBox="1">
            <a:spLocks/>
          </p:cNvSpPr>
          <p:nvPr/>
        </p:nvSpPr>
        <p:spPr>
          <a:xfrm>
            <a:off x="5374540" y="6147211"/>
            <a:ext cx="6064167" cy="6171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（出典）</a:t>
            </a:r>
            <a:r>
              <a:rPr kumimoji="1"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厚生労働省　</a:t>
            </a:r>
            <a:r>
              <a:rPr kumimoji="1" lang="zh-TW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kumimoji="1" lang="en-US" altLang="zh-TW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  <a:r>
              <a:rPr kumimoji="1" lang="zh-TW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年度版厚生労働白書</a:t>
            </a:r>
            <a:endParaRPr kumimoji="1" lang="ja-JP" altLang="en-US" sz="11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6" name="Picture 4" descr="図表1-2-15　有業者数に占める通院しながら働く人数の割合（図）">
            <a:extLst>
              <a:ext uri="{FF2B5EF4-FFF2-40B4-BE49-F238E27FC236}">
                <a16:creationId xmlns:a16="http://schemas.microsoft.com/office/drawing/2014/main" id="{EC637326-BB1A-A0A8-B0B3-A871953783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612" y="2598244"/>
            <a:ext cx="4198778" cy="3548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8678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 smtClean="0"/>
              <a:t>４．質疑応答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0647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376</TotalTime>
  <Words>521</Words>
  <Application>Microsoft Office PowerPoint</Application>
  <PresentationFormat>A4 210 x 297 mm</PresentationFormat>
  <Paragraphs>51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本日の研修内容</vt:lpstr>
      <vt:lpstr>1．相談窓口の設置と        両立相談員の配置状況 　</vt:lpstr>
      <vt:lpstr>２．整備した社内制度の内容説明</vt:lpstr>
      <vt:lpstr>３．都の研修会で収集した知識の情報提供</vt:lpstr>
      <vt:lpstr>３．都の研修会で収集した知識の情報提供</vt:lpstr>
      <vt:lpstr>４．質疑応答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森田　彩由実</dc:creator>
  <cp:lastModifiedBy>青木　絵梨香</cp:lastModifiedBy>
  <cp:revision>43</cp:revision>
  <dcterms:created xsi:type="dcterms:W3CDTF">2023-07-31T01:49:10Z</dcterms:created>
  <dcterms:modified xsi:type="dcterms:W3CDTF">2023-08-15T04:37:01Z</dcterms:modified>
</cp:coreProperties>
</file>