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73" r:id="rId4"/>
    <p:sldId id="280" r:id="rId5"/>
    <p:sldId id="282" r:id="rId6"/>
    <p:sldId id="284" r:id="rId7"/>
    <p:sldId id="259" r:id="rId8"/>
    <p:sldId id="276" r:id="rId9"/>
    <p:sldId id="263" r:id="rId10"/>
  </p:sldIdLst>
  <p:sldSz cx="9906000" cy="6858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83" userDrawn="1">
          <p15:clr>
            <a:srgbClr val="A4A3A4"/>
          </p15:clr>
        </p15:guide>
        <p15:guide id="2" pos="312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howGuides="1">
      <p:cViewPr varScale="1">
        <p:scale>
          <a:sx n="66" d="100"/>
          <a:sy n="66" d="100"/>
        </p:scale>
        <p:origin x="1120" y="36"/>
      </p:cViewPr>
      <p:guideLst>
        <p:guide orient="horz" pos="2183"/>
        <p:guide pos="312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F4228FDD-28A2-4125-AA3C-6CDCB6C4678F}" type="datetimeFigureOut">
              <a:rPr kumimoji="1" lang="ja-JP" altLang="en-US" smtClean="0"/>
              <a:t>2023/8/15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1542883-6A3F-4E2E-9E06-F488F024899B}" type="slidenum">
              <a:rPr kumimoji="1" lang="ja-JP" altLang="en-US" smtClean="0"/>
              <a:t>‹#›</a:t>
            </a:fld>
            <a:endParaRPr kumimoji="1" lang="ja-JP" altLang="en-US"/>
          </a:p>
        </p:txBody>
      </p:sp>
    </p:spTree>
    <p:extLst>
      <p:ext uri="{BB962C8B-B14F-4D97-AF65-F5344CB8AC3E}">
        <p14:creationId xmlns:p14="http://schemas.microsoft.com/office/powerpoint/2010/main" val="35729896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F4228FDD-28A2-4125-AA3C-6CDCB6C4678F}" type="datetimeFigureOut">
              <a:rPr kumimoji="1" lang="ja-JP" altLang="en-US" smtClean="0"/>
              <a:t>2023/8/15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1542883-6A3F-4E2E-9E06-F488F024899B}" type="slidenum">
              <a:rPr kumimoji="1" lang="ja-JP" altLang="en-US" smtClean="0"/>
              <a:t>‹#›</a:t>
            </a:fld>
            <a:endParaRPr kumimoji="1" lang="ja-JP" altLang="en-US"/>
          </a:p>
        </p:txBody>
      </p:sp>
    </p:spTree>
    <p:extLst>
      <p:ext uri="{BB962C8B-B14F-4D97-AF65-F5344CB8AC3E}">
        <p14:creationId xmlns:p14="http://schemas.microsoft.com/office/powerpoint/2010/main" val="15901363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F4228FDD-28A2-4125-AA3C-6CDCB6C4678F}" type="datetimeFigureOut">
              <a:rPr kumimoji="1" lang="ja-JP" altLang="en-US" smtClean="0"/>
              <a:t>2023/8/15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1542883-6A3F-4E2E-9E06-F488F024899B}" type="slidenum">
              <a:rPr kumimoji="1" lang="ja-JP" altLang="en-US" smtClean="0"/>
              <a:t>‹#›</a:t>
            </a:fld>
            <a:endParaRPr kumimoji="1" lang="ja-JP" altLang="en-US"/>
          </a:p>
        </p:txBody>
      </p:sp>
    </p:spTree>
    <p:extLst>
      <p:ext uri="{BB962C8B-B14F-4D97-AF65-F5344CB8AC3E}">
        <p14:creationId xmlns:p14="http://schemas.microsoft.com/office/powerpoint/2010/main" val="9104886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F4228FDD-28A2-4125-AA3C-6CDCB6C4678F}" type="datetimeFigureOut">
              <a:rPr kumimoji="1" lang="ja-JP" altLang="en-US" smtClean="0"/>
              <a:t>2023/8/15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1542883-6A3F-4E2E-9E06-F488F024899B}" type="slidenum">
              <a:rPr kumimoji="1" lang="ja-JP" altLang="en-US" smtClean="0"/>
              <a:t>‹#›</a:t>
            </a:fld>
            <a:endParaRPr kumimoji="1" lang="ja-JP" altLang="en-US"/>
          </a:p>
        </p:txBody>
      </p:sp>
    </p:spTree>
    <p:extLst>
      <p:ext uri="{BB962C8B-B14F-4D97-AF65-F5344CB8AC3E}">
        <p14:creationId xmlns:p14="http://schemas.microsoft.com/office/powerpoint/2010/main" val="8375829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F4228FDD-28A2-4125-AA3C-6CDCB6C4678F}" type="datetimeFigureOut">
              <a:rPr kumimoji="1" lang="ja-JP" altLang="en-US" smtClean="0"/>
              <a:t>2023/8/15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1542883-6A3F-4E2E-9E06-F488F024899B}" type="slidenum">
              <a:rPr kumimoji="1" lang="ja-JP" altLang="en-US" smtClean="0"/>
              <a:t>‹#›</a:t>
            </a:fld>
            <a:endParaRPr kumimoji="1" lang="ja-JP" altLang="en-US"/>
          </a:p>
        </p:txBody>
      </p:sp>
    </p:spTree>
    <p:extLst>
      <p:ext uri="{BB962C8B-B14F-4D97-AF65-F5344CB8AC3E}">
        <p14:creationId xmlns:p14="http://schemas.microsoft.com/office/powerpoint/2010/main" val="21904356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F4228FDD-28A2-4125-AA3C-6CDCB6C4678F}" type="datetimeFigureOut">
              <a:rPr kumimoji="1" lang="ja-JP" altLang="en-US" smtClean="0"/>
              <a:t>2023/8/15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1542883-6A3F-4E2E-9E06-F488F024899B}" type="slidenum">
              <a:rPr kumimoji="1" lang="ja-JP" altLang="en-US" smtClean="0"/>
              <a:t>‹#›</a:t>
            </a:fld>
            <a:endParaRPr kumimoji="1" lang="ja-JP" altLang="en-US"/>
          </a:p>
        </p:txBody>
      </p:sp>
    </p:spTree>
    <p:extLst>
      <p:ext uri="{BB962C8B-B14F-4D97-AF65-F5344CB8AC3E}">
        <p14:creationId xmlns:p14="http://schemas.microsoft.com/office/powerpoint/2010/main" val="9327870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F4228FDD-28A2-4125-AA3C-6CDCB6C4678F}" type="datetimeFigureOut">
              <a:rPr kumimoji="1" lang="ja-JP" altLang="en-US" smtClean="0"/>
              <a:t>2023/8/15</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11542883-6A3F-4E2E-9E06-F488F024899B}" type="slidenum">
              <a:rPr kumimoji="1" lang="ja-JP" altLang="en-US" smtClean="0"/>
              <a:t>‹#›</a:t>
            </a:fld>
            <a:endParaRPr kumimoji="1" lang="ja-JP" altLang="en-US"/>
          </a:p>
        </p:txBody>
      </p:sp>
    </p:spTree>
    <p:extLst>
      <p:ext uri="{BB962C8B-B14F-4D97-AF65-F5344CB8AC3E}">
        <p14:creationId xmlns:p14="http://schemas.microsoft.com/office/powerpoint/2010/main" val="9454283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F4228FDD-28A2-4125-AA3C-6CDCB6C4678F}" type="datetimeFigureOut">
              <a:rPr kumimoji="1" lang="ja-JP" altLang="en-US" smtClean="0"/>
              <a:t>2023/8/15</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11542883-6A3F-4E2E-9E06-F488F024899B}" type="slidenum">
              <a:rPr kumimoji="1" lang="ja-JP" altLang="en-US" smtClean="0"/>
              <a:t>‹#›</a:t>
            </a:fld>
            <a:endParaRPr kumimoji="1" lang="ja-JP" altLang="en-US"/>
          </a:p>
        </p:txBody>
      </p:sp>
    </p:spTree>
    <p:extLst>
      <p:ext uri="{BB962C8B-B14F-4D97-AF65-F5344CB8AC3E}">
        <p14:creationId xmlns:p14="http://schemas.microsoft.com/office/powerpoint/2010/main" val="19924587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4228FDD-28A2-4125-AA3C-6CDCB6C4678F}" type="datetimeFigureOut">
              <a:rPr kumimoji="1" lang="ja-JP" altLang="en-US" smtClean="0"/>
              <a:t>2023/8/15</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11542883-6A3F-4E2E-9E06-F488F024899B}" type="slidenum">
              <a:rPr kumimoji="1" lang="ja-JP" altLang="en-US" smtClean="0"/>
              <a:t>‹#›</a:t>
            </a:fld>
            <a:endParaRPr kumimoji="1" lang="ja-JP" altLang="en-US"/>
          </a:p>
        </p:txBody>
      </p:sp>
    </p:spTree>
    <p:extLst>
      <p:ext uri="{BB962C8B-B14F-4D97-AF65-F5344CB8AC3E}">
        <p14:creationId xmlns:p14="http://schemas.microsoft.com/office/powerpoint/2010/main" val="787107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F4228FDD-28A2-4125-AA3C-6CDCB6C4678F}" type="datetimeFigureOut">
              <a:rPr kumimoji="1" lang="ja-JP" altLang="en-US" smtClean="0"/>
              <a:t>2023/8/15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1542883-6A3F-4E2E-9E06-F488F024899B}" type="slidenum">
              <a:rPr kumimoji="1" lang="ja-JP" altLang="en-US" smtClean="0"/>
              <a:t>‹#›</a:t>
            </a:fld>
            <a:endParaRPr kumimoji="1" lang="ja-JP" altLang="en-US"/>
          </a:p>
        </p:txBody>
      </p:sp>
    </p:spTree>
    <p:extLst>
      <p:ext uri="{BB962C8B-B14F-4D97-AF65-F5344CB8AC3E}">
        <p14:creationId xmlns:p14="http://schemas.microsoft.com/office/powerpoint/2010/main" val="37295278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F4228FDD-28A2-4125-AA3C-6CDCB6C4678F}" type="datetimeFigureOut">
              <a:rPr kumimoji="1" lang="ja-JP" altLang="en-US" smtClean="0"/>
              <a:t>2023/8/15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1542883-6A3F-4E2E-9E06-F488F024899B}" type="slidenum">
              <a:rPr kumimoji="1" lang="ja-JP" altLang="en-US" smtClean="0"/>
              <a:t>‹#›</a:t>
            </a:fld>
            <a:endParaRPr kumimoji="1" lang="ja-JP" altLang="en-US"/>
          </a:p>
        </p:txBody>
      </p:sp>
    </p:spTree>
    <p:extLst>
      <p:ext uri="{BB962C8B-B14F-4D97-AF65-F5344CB8AC3E}">
        <p14:creationId xmlns:p14="http://schemas.microsoft.com/office/powerpoint/2010/main" val="29249288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4228FDD-28A2-4125-AA3C-6CDCB6C4678F}" type="datetimeFigureOut">
              <a:rPr kumimoji="1" lang="ja-JP" altLang="en-US" smtClean="0"/>
              <a:t>2023/8/15</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1542883-6A3F-4E2E-9E06-F488F024899B}" type="slidenum">
              <a:rPr kumimoji="1" lang="ja-JP" altLang="en-US" smtClean="0"/>
              <a:t>‹#›</a:t>
            </a:fld>
            <a:endParaRPr kumimoji="1" lang="ja-JP" altLang="en-US"/>
          </a:p>
        </p:txBody>
      </p:sp>
    </p:spTree>
    <p:extLst>
      <p:ext uri="{BB962C8B-B14F-4D97-AF65-F5344CB8AC3E}">
        <p14:creationId xmlns:p14="http://schemas.microsoft.com/office/powerpoint/2010/main" val="35257446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897957" y="2350008"/>
            <a:ext cx="8063163" cy="7315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3200" b="1" dirty="0" smtClean="0">
                <a:solidFill>
                  <a:schemeClr val="tx1"/>
                </a:solidFill>
              </a:rPr>
              <a:t>介護離職防止のための支援制度について</a:t>
            </a:r>
            <a:endParaRPr kumimoji="1" lang="en-US" altLang="ja-JP" sz="3200" b="1" dirty="0" smtClean="0">
              <a:solidFill>
                <a:schemeClr val="tx1"/>
              </a:solidFill>
            </a:endParaRPr>
          </a:p>
        </p:txBody>
      </p:sp>
      <p:sp>
        <p:nvSpPr>
          <p:cNvPr id="5" name="正方形/長方形 4"/>
          <p:cNvSpPr/>
          <p:nvPr/>
        </p:nvSpPr>
        <p:spPr>
          <a:xfrm>
            <a:off x="4929538" y="3616452"/>
            <a:ext cx="4172712" cy="441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年　月　日　</a:t>
            </a:r>
            <a:r>
              <a:rPr kumimoji="1" lang="ja-JP" altLang="en-US" dirty="0" smtClean="0">
                <a:solidFill>
                  <a:schemeClr val="tx1"/>
                </a:solidFill>
              </a:rPr>
              <a:t>　　時</a:t>
            </a:r>
            <a:r>
              <a:rPr kumimoji="1" lang="ja-JP" altLang="en-US" dirty="0" smtClean="0">
                <a:solidFill>
                  <a:schemeClr val="tx1"/>
                </a:solidFill>
              </a:rPr>
              <a:t>　～　</a:t>
            </a:r>
            <a:r>
              <a:rPr kumimoji="1" lang="ja-JP" altLang="en-US" dirty="0" smtClean="0">
                <a:solidFill>
                  <a:schemeClr val="tx1"/>
                </a:solidFill>
              </a:rPr>
              <a:t>　時</a:t>
            </a:r>
            <a:endParaRPr kumimoji="1" lang="ja-JP" altLang="en-US" dirty="0">
              <a:solidFill>
                <a:schemeClr val="tx1"/>
              </a:solidFill>
            </a:endParaRPr>
          </a:p>
        </p:txBody>
      </p:sp>
      <p:sp>
        <p:nvSpPr>
          <p:cNvPr id="7" name="正方形/長方形 6"/>
          <p:cNvSpPr/>
          <p:nvPr/>
        </p:nvSpPr>
        <p:spPr>
          <a:xfrm>
            <a:off x="158495" y="106680"/>
            <a:ext cx="6386684" cy="50596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b="1" u="sng" dirty="0" smtClean="0">
                <a:solidFill>
                  <a:schemeClr val="tx1"/>
                </a:solidFill>
              </a:rPr>
              <a:t>Ⅰ</a:t>
            </a:r>
            <a:r>
              <a:rPr kumimoji="1" lang="ja-JP" altLang="en-US" b="1" u="sng" dirty="0" smtClean="0">
                <a:solidFill>
                  <a:schemeClr val="tx1"/>
                </a:solidFill>
              </a:rPr>
              <a:t>プランＢコース②</a:t>
            </a:r>
            <a:r>
              <a:rPr kumimoji="1" lang="ja-JP" altLang="en-US" b="1" dirty="0" smtClean="0">
                <a:solidFill>
                  <a:schemeClr val="tx1"/>
                </a:solidFill>
              </a:rPr>
              <a:t>　株式会社〇〇　社内研修資料（例）</a:t>
            </a:r>
            <a:endParaRPr kumimoji="1" lang="ja-JP" altLang="en-US" b="1" dirty="0">
              <a:solidFill>
                <a:schemeClr val="tx1"/>
              </a:solidFill>
            </a:endParaRPr>
          </a:p>
        </p:txBody>
      </p:sp>
      <p:sp>
        <p:nvSpPr>
          <p:cNvPr id="8" name="正方形/長方形 7"/>
          <p:cNvSpPr/>
          <p:nvPr/>
        </p:nvSpPr>
        <p:spPr>
          <a:xfrm>
            <a:off x="897957" y="900323"/>
            <a:ext cx="6474995" cy="923330"/>
          </a:xfrm>
          <a:prstGeom prst="rect">
            <a:avLst/>
          </a:prstGeom>
        </p:spPr>
        <p:txBody>
          <a:bodyPr wrap="square">
            <a:spAutoFit/>
          </a:bodyPr>
          <a:lstStyle/>
          <a:p>
            <a:r>
              <a:rPr kumimoji="1" lang="ja-JP" altLang="en-US" b="1" dirty="0">
                <a:solidFill>
                  <a:srgbClr val="00B050"/>
                </a:solidFill>
              </a:rPr>
              <a:t>この社内研修資料（例）はあくまでも参考例です。</a:t>
            </a:r>
            <a:endParaRPr kumimoji="1" lang="en-US" altLang="ja-JP" b="1" dirty="0">
              <a:solidFill>
                <a:srgbClr val="00B050"/>
              </a:solidFill>
            </a:endParaRPr>
          </a:p>
          <a:p>
            <a:r>
              <a:rPr lang="ja-JP" altLang="en-US" b="1" dirty="0" smtClean="0">
                <a:solidFill>
                  <a:srgbClr val="00B050"/>
                </a:solidFill>
              </a:rPr>
              <a:t>必ず</a:t>
            </a:r>
            <a:r>
              <a:rPr lang="ja-JP" altLang="en-US" b="1" dirty="0">
                <a:solidFill>
                  <a:srgbClr val="00B050"/>
                </a:solidFill>
              </a:rPr>
              <a:t>「申請の手引き」「よくある質問」で</a:t>
            </a:r>
            <a:r>
              <a:rPr kumimoji="1" lang="ja-JP" altLang="en-US" b="1" dirty="0">
                <a:solidFill>
                  <a:srgbClr val="00B050"/>
                </a:solidFill>
              </a:rPr>
              <a:t>詳細を確認して、</a:t>
            </a:r>
            <a:endParaRPr kumimoji="1" lang="en-US" altLang="ja-JP" b="1" dirty="0">
              <a:solidFill>
                <a:srgbClr val="00B050"/>
              </a:solidFill>
            </a:endParaRPr>
          </a:p>
          <a:p>
            <a:r>
              <a:rPr kumimoji="1" lang="ja-JP" altLang="en-US" b="1" dirty="0" smtClean="0">
                <a:solidFill>
                  <a:srgbClr val="00B050"/>
                </a:solidFill>
              </a:rPr>
              <a:t>各申請</a:t>
            </a:r>
            <a:r>
              <a:rPr kumimoji="1" lang="ja-JP" altLang="en-US" b="1" dirty="0">
                <a:solidFill>
                  <a:srgbClr val="00B050"/>
                </a:solidFill>
              </a:rPr>
              <a:t>企業ごとの社内研修資料を作成してください。</a:t>
            </a:r>
            <a:endParaRPr kumimoji="1" lang="en-US" altLang="ja-JP" b="1" dirty="0">
              <a:solidFill>
                <a:srgbClr val="00B050"/>
              </a:solidFill>
            </a:endParaRPr>
          </a:p>
        </p:txBody>
      </p:sp>
      <p:sp>
        <p:nvSpPr>
          <p:cNvPr id="10" name="角丸四角形 9"/>
          <p:cNvSpPr/>
          <p:nvPr/>
        </p:nvSpPr>
        <p:spPr>
          <a:xfrm>
            <a:off x="606392" y="831503"/>
            <a:ext cx="6766560" cy="1083243"/>
          </a:xfrm>
          <a:prstGeom prst="roundRect">
            <a:avLst/>
          </a:prstGeom>
          <a:noFill/>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11" name="正方形/長方形 10"/>
          <p:cNvSpPr/>
          <p:nvPr/>
        </p:nvSpPr>
        <p:spPr>
          <a:xfrm>
            <a:off x="2373589" y="4058412"/>
            <a:ext cx="7262903" cy="228118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dirty="0" smtClean="0">
                <a:solidFill>
                  <a:schemeClr val="tx1"/>
                </a:solidFill>
              </a:rPr>
              <a:t>　　　　　　　　　　　　　</a:t>
            </a:r>
            <a:endParaRPr kumimoji="1" lang="en-US" altLang="ja-JP" dirty="0" smtClean="0">
              <a:solidFill>
                <a:schemeClr val="tx1"/>
              </a:solidFill>
            </a:endParaRPr>
          </a:p>
          <a:p>
            <a:endParaRPr kumimoji="1" lang="en-US" altLang="ja-JP" dirty="0" smtClean="0">
              <a:solidFill>
                <a:schemeClr val="tx1"/>
              </a:solidFill>
            </a:endParaRPr>
          </a:p>
          <a:p>
            <a:r>
              <a:rPr kumimoji="1" lang="ja-JP" altLang="en-US" dirty="0" smtClean="0">
                <a:solidFill>
                  <a:schemeClr val="tx1"/>
                </a:solidFill>
              </a:rPr>
              <a:t>　　　　　　　　　</a:t>
            </a:r>
            <a:r>
              <a:rPr kumimoji="1" lang="en-US" altLang="ja-JP" dirty="0" smtClean="0">
                <a:solidFill>
                  <a:srgbClr val="0070C0"/>
                </a:solidFill>
              </a:rPr>
              <a:t>【</a:t>
            </a:r>
            <a:r>
              <a:rPr kumimoji="1" lang="ja-JP" altLang="en-US" dirty="0" smtClean="0">
                <a:solidFill>
                  <a:srgbClr val="0070C0"/>
                </a:solidFill>
              </a:rPr>
              <a:t>ポイント</a:t>
            </a:r>
            <a:r>
              <a:rPr kumimoji="1" lang="en-US" altLang="ja-JP" dirty="0" smtClean="0">
                <a:solidFill>
                  <a:srgbClr val="0070C0"/>
                </a:solidFill>
              </a:rPr>
              <a:t>】</a:t>
            </a:r>
            <a:r>
              <a:rPr kumimoji="1" lang="ja-JP" altLang="en-US" dirty="0" smtClean="0">
                <a:solidFill>
                  <a:schemeClr val="tx1"/>
                </a:solidFill>
              </a:rPr>
              <a:t>　　　　　　　　　　　　　　　　　　　　</a:t>
            </a:r>
            <a:endParaRPr kumimoji="1" lang="en-US" altLang="ja-JP" dirty="0" smtClean="0">
              <a:solidFill>
                <a:srgbClr val="0070C0"/>
              </a:solidFill>
            </a:endParaRPr>
          </a:p>
          <a:p>
            <a:r>
              <a:rPr kumimoji="1" lang="ja-JP" altLang="en-US" dirty="0" smtClean="0">
                <a:solidFill>
                  <a:srgbClr val="0070C0"/>
                </a:solidFill>
              </a:rPr>
              <a:t>　　　　　　　　①社内調査等の結果、整備した社内制度の説明は</a:t>
            </a:r>
            <a:endParaRPr kumimoji="1" lang="en-US" altLang="ja-JP" dirty="0" smtClean="0">
              <a:solidFill>
                <a:srgbClr val="0070C0"/>
              </a:solidFill>
            </a:endParaRPr>
          </a:p>
          <a:p>
            <a:r>
              <a:rPr kumimoji="1" lang="ja-JP" altLang="en-US" dirty="0">
                <a:solidFill>
                  <a:srgbClr val="0070C0"/>
                </a:solidFill>
              </a:rPr>
              <a:t>　　　　　　　　　</a:t>
            </a:r>
            <a:r>
              <a:rPr kumimoji="1" lang="ja-JP" altLang="en-US" dirty="0" smtClean="0">
                <a:solidFill>
                  <a:srgbClr val="0070C0"/>
                </a:solidFill>
              </a:rPr>
              <a:t>人事</a:t>
            </a:r>
            <a:r>
              <a:rPr kumimoji="1" lang="ja-JP" altLang="en-US" dirty="0">
                <a:solidFill>
                  <a:srgbClr val="0070C0"/>
                </a:solidFill>
              </a:rPr>
              <a:t>労務担当者</a:t>
            </a:r>
            <a:r>
              <a:rPr kumimoji="1" lang="ja-JP" altLang="en-US" dirty="0" smtClean="0">
                <a:solidFill>
                  <a:srgbClr val="0070C0"/>
                </a:solidFill>
              </a:rPr>
              <a:t>等</a:t>
            </a:r>
            <a:endParaRPr kumimoji="1" lang="en-US" altLang="ja-JP" dirty="0" smtClean="0">
              <a:solidFill>
                <a:srgbClr val="0070C0"/>
              </a:solidFill>
            </a:endParaRPr>
          </a:p>
          <a:p>
            <a:endParaRPr kumimoji="1" lang="en-US" altLang="ja-JP" dirty="0">
              <a:solidFill>
                <a:srgbClr val="0070C0"/>
              </a:solidFill>
            </a:endParaRPr>
          </a:p>
          <a:p>
            <a:r>
              <a:rPr kumimoji="1" lang="ja-JP" altLang="en-US" dirty="0">
                <a:solidFill>
                  <a:srgbClr val="0070C0"/>
                </a:solidFill>
              </a:rPr>
              <a:t>　　　　　　　　</a:t>
            </a:r>
            <a:r>
              <a:rPr kumimoji="1" lang="ja-JP" altLang="en-US" dirty="0" smtClean="0">
                <a:solidFill>
                  <a:srgbClr val="0070C0"/>
                </a:solidFill>
              </a:rPr>
              <a:t>②</a:t>
            </a:r>
            <a:r>
              <a:rPr kumimoji="1" lang="ja-JP" altLang="en-US" dirty="0">
                <a:solidFill>
                  <a:srgbClr val="0070C0"/>
                </a:solidFill>
              </a:rPr>
              <a:t>研修会等で収集した情報</a:t>
            </a:r>
            <a:r>
              <a:rPr kumimoji="1" lang="ja-JP" altLang="en-US" dirty="0" smtClean="0">
                <a:solidFill>
                  <a:srgbClr val="0070C0"/>
                </a:solidFill>
              </a:rPr>
              <a:t>提供の説明は</a:t>
            </a:r>
            <a:endParaRPr kumimoji="1" lang="en-US" altLang="ja-JP" dirty="0" smtClean="0">
              <a:solidFill>
                <a:srgbClr val="0070C0"/>
              </a:solidFill>
            </a:endParaRPr>
          </a:p>
          <a:p>
            <a:r>
              <a:rPr kumimoji="1" lang="ja-JP" altLang="en-US" dirty="0" smtClean="0">
                <a:solidFill>
                  <a:srgbClr val="0070C0"/>
                </a:solidFill>
              </a:rPr>
              <a:t>　　　　　　　　　</a:t>
            </a:r>
            <a:r>
              <a:rPr kumimoji="1" lang="ja-JP" altLang="en-US" dirty="0">
                <a:solidFill>
                  <a:srgbClr val="0070C0"/>
                </a:solidFill>
              </a:rPr>
              <a:t>研修会等の</a:t>
            </a:r>
            <a:r>
              <a:rPr kumimoji="1" lang="ja-JP" altLang="en-US" dirty="0" smtClean="0">
                <a:solidFill>
                  <a:srgbClr val="0070C0"/>
                </a:solidFill>
              </a:rPr>
              <a:t>参加者</a:t>
            </a:r>
            <a:endParaRPr kumimoji="1" lang="ja-JP" altLang="en-US" dirty="0">
              <a:solidFill>
                <a:srgbClr val="0070C0"/>
              </a:solidFill>
            </a:endParaRPr>
          </a:p>
          <a:p>
            <a:endParaRPr kumimoji="1" lang="ja-JP" altLang="en-US" dirty="0">
              <a:solidFill>
                <a:schemeClr val="tx1"/>
              </a:solidFill>
            </a:endParaRPr>
          </a:p>
        </p:txBody>
      </p:sp>
    </p:spTree>
    <p:extLst>
      <p:ext uri="{BB962C8B-B14F-4D97-AF65-F5344CB8AC3E}">
        <p14:creationId xmlns:p14="http://schemas.microsoft.com/office/powerpoint/2010/main" val="1686302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b="1" dirty="0" smtClean="0"/>
              <a:t>本日の研修内容</a:t>
            </a:r>
            <a:endParaRPr kumimoji="1" lang="ja-JP" altLang="en-US" b="1" dirty="0"/>
          </a:p>
        </p:txBody>
      </p:sp>
      <p:sp>
        <p:nvSpPr>
          <p:cNvPr id="3" name="コンテンツ プレースホルダー 2"/>
          <p:cNvSpPr>
            <a:spLocks noGrp="1"/>
          </p:cNvSpPr>
          <p:nvPr>
            <p:ph idx="1"/>
          </p:nvPr>
        </p:nvSpPr>
        <p:spPr/>
        <p:txBody>
          <a:bodyPr/>
          <a:lstStyle/>
          <a:p>
            <a:pPr marL="0" indent="0">
              <a:buNone/>
            </a:pPr>
            <a:endParaRPr kumimoji="1" lang="en-US" altLang="ja-JP" dirty="0" smtClean="0">
              <a:latin typeface="+mn-ea"/>
            </a:endParaRPr>
          </a:p>
          <a:p>
            <a:pPr marL="514350" indent="-514350">
              <a:buFont typeface="+mj-lt"/>
              <a:buAutoNum type="arabicPeriod"/>
            </a:pPr>
            <a:r>
              <a:rPr lang="en-US" altLang="ja-JP" dirty="0" smtClean="0">
                <a:solidFill>
                  <a:srgbClr val="FF0000"/>
                </a:solidFill>
                <a:latin typeface="+mn-ea"/>
              </a:rPr>
              <a:t>【</a:t>
            </a:r>
            <a:r>
              <a:rPr lang="ja-JP" altLang="en-US" dirty="0" smtClean="0">
                <a:solidFill>
                  <a:srgbClr val="FF0000"/>
                </a:solidFill>
                <a:latin typeface="+mn-ea"/>
              </a:rPr>
              <a:t>必須</a:t>
            </a:r>
            <a:r>
              <a:rPr lang="en-US" altLang="ja-JP" dirty="0" smtClean="0">
                <a:solidFill>
                  <a:srgbClr val="FF0000"/>
                </a:solidFill>
                <a:latin typeface="+mn-ea"/>
              </a:rPr>
              <a:t>】</a:t>
            </a:r>
            <a:r>
              <a:rPr lang="en-US" altLang="ja-JP" dirty="0" smtClean="0">
                <a:latin typeface="+mn-ea"/>
              </a:rPr>
              <a:t>PT</a:t>
            </a:r>
            <a:r>
              <a:rPr lang="ja-JP" altLang="en-US" dirty="0" smtClean="0">
                <a:latin typeface="+mn-ea"/>
              </a:rPr>
              <a:t>における検討内容、</a:t>
            </a:r>
            <a:endParaRPr lang="en-US" altLang="ja-JP" dirty="0" smtClean="0">
              <a:latin typeface="+mn-ea"/>
            </a:endParaRPr>
          </a:p>
          <a:p>
            <a:pPr marL="0" indent="0">
              <a:buNone/>
            </a:pPr>
            <a:r>
              <a:rPr lang="ja-JP" altLang="en-US" dirty="0" smtClean="0">
                <a:latin typeface="+mn-ea"/>
              </a:rPr>
              <a:t>　　　　　 整備した</a:t>
            </a:r>
            <a:r>
              <a:rPr lang="ja-JP" altLang="en-US" dirty="0">
                <a:latin typeface="+mn-ea"/>
              </a:rPr>
              <a:t>社内</a:t>
            </a:r>
            <a:r>
              <a:rPr lang="ja-JP" altLang="en-US" dirty="0" smtClean="0">
                <a:latin typeface="+mn-ea"/>
              </a:rPr>
              <a:t>制度の内容説明</a:t>
            </a:r>
            <a:endParaRPr lang="en-US" altLang="ja-JP" dirty="0" smtClean="0">
              <a:latin typeface="+mn-ea"/>
            </a:endParaRPr>
          </a:p>
          <a:p>
            <a:pPr marL="0" indent="0">
              <a:buNone/>
            </a:pPr>
            <a:r>
              <a:rPr lang="en-US" altLang="ja-JP" dirty="0" smtClean="0">
                <a:solidFill>
                  <a:srgbClr val="FF0000"/>
                </a:solidFill>
                <a:latin typeface="+mn-ea"/>
              </a:rPr>
              <a:t>2.</a:t>
            </a:r>
            <a:r>
              <a:rPr lang="ja-JP" altLang="en-US" dirty="0">
                <a:solidFill>
                  <a:srgbClr val="FF0000"/>
                </a:solidFill>
                <a:latin typeface="+mn-ea"/>
              </a:rPr>
              <a:t> </a:t>
            </a:r>
            <a:r>
              <a:rPr lang="ja-JP" altLang="en-US" dirty="0" smtClean="0">
                <a:solidFill>
                  <a:srgbClr val="FF0000"/>
                </a:solidFill>
                <a:latin typeface="+mn-ea"/>
              </a:rPr>
              <a:t> </a:t>
            </a:r>
            <a:r>
              <a:rPr lang="en-US" altLang="ja-JP" dirty="0" smtClean="0">
                <a:solidFill>
                  <a:srgbClr val="FF0000"/>
                </a:solidFill>
                <a:latin typeface="+mn-ea"/>
              </a:rPr>
              <a:t>【</a:t>
            </a:r>
            <a:r>
              <a:rPr lang="ja-JP" altLang="en-US" dirty="0" smtClean="0">
                <a:solidFill>
                  <a:srgbClr val="FF0000"/>
                </a:solidFill>
                <a:latin typeface="+mn-ea"/>
              </a:rPr>
              <a:t>必須</a:t>
            </a:r>
            <a:r>
              <a:rPr lang="en-US" altLang="ja-JP" dirty="0" smtClean="0">
                <a:solidFill>
                  <a:srgbClr val="FF0000"/>
                </a:solidFill>
                <a:latin typeface="+mn-ea"/>
              </a:rPr>
              <a:t>】</a:t>
            </a:r>
            <a:r>
              <a:rPr lang="ja-JP" altLang="en-US" dirty="0" smtClean="0">
                <a:latin typeface="+mn-ea"/>
              </a:rPr>
              <a:t>都の</a:t>
            </a:r>
            <a:r>
              <a:rPr kumimoji="1" lang="ja-JP" altLang="en-US" dirty="0" smtClean="0">
                <a:latin typeface="+mn-ea"/>
              </a:rPr>
              <a:t>研修会等で収集した知識の情報提供</a:t>
            </a:r>
            <a:endParaRPr kumimoji="1" lang="en-US" altLang="ja-JP" dirty="0" smtClean="0">
              <a:latin typeface="+mn-ea"/>
            </a:endParaRPr>
          </a:p>
          <a:p>
            <a:pPr marL="0" indent="0">
              <a:buNone/>
            </a:pPr>
            <a:r>
              <a:rPr kumimoji="1" lang="en-US" altLang="ja-JP" dirty="0" smtClean="0">
                <a:latin typeface="+mn-ea"/>
              </a:rPr>
              <a:t>3.  </a:t>
            </a:r>
            <a:r>
              <a:rPr kumimoji="1" lang="ja-JP" altLang="en-US" dirty="0" smtClean="0">
                <a:latin typeface="+mn-ea"/>
              </a:rPr>
              <a:t>質疑応答</a:t>
            </a:r>
            <a:endParaRPr kumimoji="1" lang="ja-JP" altLang="en-US" dirty="0">
              <a:latin typeface="+mn-ea"/>
            </a:endParaRPr>
          </a:p>
        </p:txBody>
      </p:sp>
      <p:sp>
        <p:nvSpPr>
          <p:cNvPr id="4" name="正方形/長方形 3"/>
          <p:cNvSpPr/>
          <p:nvPr/>
        </p:nvSpPr>
        <p:spPr>
          <a:xfrm>
            <a:off x="3764952" y="5092384"/>
            <a:ext cx="5724644" cy="461665"/>
          </a:xfrm>
          <a:prstGeom prst="rect">
            <a:avLst/>
          </a:prstGeom>
        </p:spPr>
        <p:txBody>
          <a:bodyPr wrap="none">
            <a:spAutoFit/>
          </a:bodyPr>
          <a:lstStyle/>
          <a:p>
            <a:r>
              <a:rPr kumimoji="1" lang="ja-JP" altLang="en-US" sz="2400" dirty="0">
                <a:solidFill>
                  <a:srgbClr val="0070C0"/>
                </a:solidFill>
                <a:latin typeface="+mn-ea"/>
              </a:rPr>
              <a:t>（</a:t>
            </a:r>
            <a:r>
              <a:rPr kumimoji="1" lang="en-US" altLang="ja-JP" sz="2400" dirty="0">
                <a:solidFill>
                  <a:srgbClr val="0070C0"/>
                </a:solidFill>
                <a:latin typeface="+mn-ea"/>
              </a:rPr>
              <a:t>※</a:t>
            </a:r>
            <a:r>
              <a:rPr kumimoji="1" lang="ja-JP" altLang="en-US" sz="2400" dirty="0">
                <a:solidFill>
                  <a:srgbClr val="0070C0"/>
                </a:solidFill>
                <a:latin typeface="+mn-ea"/>
              </a:rPr>
              <a:t>　奨励金の取組順とは異なります）</a:t>
            </a:r>
          </a:p>
        </p:txBody>
      </p:sp>
    </p:spTree>
    <p:extLst>
      <p:ext uri="{BB962C8B-B14F-4D97-AF65-F5344CB8AC3E}">
        <p14:creationId xmlns:p14="http://schemas.microsoft.com/office/powerpoint/2010/main" val="2605300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1038" y="365127"/>
            <a:ext cx="8783002" cy="1325563"/>
          </a:xfrm>
        </p:spPr>
        <p:txBody>
          <a:bodyPr>
            <a:normAutofit/>
          </a:bodyPr>
          <a:lstStyle/>
          <a:p>
            <a:r>
              <a:rPr kumimoji="1" lang="ja-JP" altLang="en-US" sz="3600" b="1" dirty="0" smtClean="0"/>
              <a:t>１．</a:t>
            </a:r>
            <a:r>
              <a:rPr kumimoji="1" lang="en-US" altLang="ja-JP" sz="3600" b="1" dirty="0" smtClean="0"/>
              <a:t>PT</a:t>
            </a:r>
            <a:r>
              <a:rPr kumimoji="1" lang="ja-JP" altLang="en-US" sz="3600" b="1" dirty="0" smtClean="0"/>
              <a:t>における検討内容、</a:t>
            </a:r>
            <a:r>
              <a:rPr kumimoji="1" lang="en-US" altLang="ja-JP" sz="3600" b="1" dirty="0" smtClean="0"/>
              <a:t/>
            </a:r>
            <a:br>
              <a:rPr kumimoji="1" lang="en-US" altLang="ja-JP" sz="3600" b="1" dirty="0" smtClean="0"/>
            </a:br>
            <a:r>
              <a:rPr lang="ja-JP" altLang="en-US" sz="3600" b="1" dirty="0"/>
              <a:t>　</a:t>
            </a:r>
            <a:r>
              <a:rPr lang="ja-JP" altLang="en-US" sz="3600" b="1" dirty="0" smtClean="0"/>
              <a:t>　</a:t>
            </a:r>
            <a:r>
              <a:rPr kumimoji="1" lang="ja-JP" altLang="en-US" sz="3600" b="1" dirty="0" smtClean="0"/>
              <a:t>整備した社内制度の内容説明</a:t>
            </a:r>
            <a:endParaRPr kumimoji="1" lang="ja-JP" altLang="en-US" sz="3600" b="1" dirty="0"/>
          </a:p>
        </p:txBody>
      </p:sp>
      <p:sp>
        <p:nvSpPr>
          <p:cNvPr id="3" name="コンテンツ プレースホルダー 2"/>
          <p:cNvSpPr>
            <a:spLocks noGrp="1"/>
          </p:cNvSpPr>
          <p:nvPr>
            <p:ph idx="1"/>
          </p:nvPr>
        </p:nvSpPr>
        <p:spPr>
          <a:xfrm>
            <a:off x="681038" y="2047006"/>
            <a:ext cx="8543925" cy="1812724"/>
          </a:xfrm>
        </p:spPr>
        <p:txBody>
          <a:bodyPr>
            <a:normAutofit/>
          </a:bodyPr>
          <a:lstStyle/>
          <a:p>
            <a:pPr marL="0" indent="0">
              <a:buNone/>
            </a:pPr>
            <a:r>
              <a:rPr lang="ja-JP" altLang="en-US" dirty="0"/>
              <a:t>・</a:t>
            </a:r>
            <a:r>
              <a:rPr lang="ja-JP" altLang="en-US" dirty="0" smtClean="0"/>
              <a:t> プロジェクトチームにおける検討内容</a:t>
            </a:r>
          </a:p>
          <a:p>
            <a:pPr marL="0" indent="0">
              <a:buNone/>
            </a:pPr>
            <a:endParaRPr kumimoji="1" lang="ja-JP" altLang="en-US" dirty="0"/>
          </a:p>
        </p:txBody>
      </p:sp>
      <p:sp>
        <p:nvSpPr>
          <p:cNvPr id="6" name="正方形/長方形 5"/>
          <p:cNvSpPr/>
          <p:nvPr/>
        </p:nvSpPr>
        <p:spPr>
          <a:xfrm>
            <a:off x="5175082" y="4550360"/>
            <a:ext cx="4134954" cy="1648310"/>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b="1" u="sng" dirty="0" smtClean="0">
                <a:solidFill>
                  <a:srgbClr val="FF0000"/>
                </a:solidFill>
              </a:rPr>
              <a:t>【</a:t>
            </a:r>
            <a:r>
              <a:rPr kumimoji="1" lang="ja-JP" altLang="en-US" b="1" u="sng" dirty="0" smtClean="0">
                <a:solidFill>
                  <a:srgbClr val="FF0000"/>
                </a:solidFill>
              </a:rPr>
              <a:t>ポイント</a:t>
            </a:r>
            <a:r>
              <a:rPr kumimoji="1" lang="en-US" altLang="ja-JP" b="1" u="sng" dirty="0" smtClean="0">
                <a:solidFill>
                  <a:srgbClr val="FF0000"/>
                </a:solidFill>
              </a:rPr>
              <a:t>】</a:t>
            </a:r>
          </a:p>
          <a:p>
            <a:pPr algn="ctr"/>
            <a:r>
              <a:rPr kumimoji="1" lang="ja-JP" altLang="en-US" b="1" u="sng" dirty="0" smtClean="0">
                <a:solidFill>
                  <a:srgbClr val="FF0000"/>
                </a:solidFill>
              </a:rPr>
              <a:t>作成にあたっての注意点</a:t>
            </a:r>
            <a:endParaRPr kumimoji="1" lang="en-US" altLang="ja-JP" b="1" u="sng" dirty="0" smtClean="0">
              <a:solidFill>
                <a:srgbClr val="FF0000"/>
              </a:solidFill>
            </a:endParaRPr>
          </a:p>
          <a:p>
            <a:pPr algn="ctr"/>
            <a:endParaRPr kumimoji="1" lang="en-US" altLang="ja-JP" b="1" u="sng" dirty="0" smtClean="0">
              <a:solidFill>
                <a:srgbClr val="FF0000"/>
              </a:solidFill>
            </a:endParaRPr>
          </a:p>
          <a:p>
            <a:pPr algn="ctr"/>
            <a:r>
              <a:rPr kumimoji="1" lang="ja-JP" altLang="en-US" b="1" dirty="0" smtClean="0">
                <a:solidFill>
                  <a:srgbClr val="FF0000"/>
                </a:solidFill>
              </a:rPr>
              <a:t>「</a:t>
            </a:r>
            <a:r>
              <a:rPr kumimoji="1" lang="en-US" altLang="ja-JP" b="1" dirty="0" smtClean="0">
                <a:solidFill>
                  <a:srgbClr val="FF0000"/>
                </a:solidFill>
              </a:rPr>
              <a:t>(</a:t>
            </a:r>
            <a:r>
              <a:rPr kumimoji="1" lang="ja-JP" altLang="en-US" b="1" dirty="0" smtClean="0">
                <a:solidFill>
                  <a:srgbClr val="FF0000"/>
                </a:solidFill>
              </a:rPr>
              <a:t>様式</a:t>
            </a:r>
            <a:r>
              <a:rPr kumimoji="1" lang="en-US" altLang="ja-JP" b="1" dirty="0" smtClean="0">
                <a:solidFill>
                  <a:srgbClr val="FF0000"/>
                </a:solidFill>
              </a:rPr>
              <a:t>)</a:t>
            </a:r>
            <a:r>
              <a:rPr kumimoji="1" lang="ja-JP" altLang="en-US" b="1" dirty="0" smtClean="0">
                <a:solidFill>
                  <a:srgbClr val="FF0000"/>
                </a:solidFill>
              </a:rPr>
              <a:t>社内周知用」</a:t>
            </a:r>
            <a:endParaRPr kumimoji="1" lang="en-US" altLang="ja-JP" b="1" dirty="0" smtClean="0">
              <a:solidFill>
                <a:srgbClr val="FF0000"/>
              </a:solidFill>
            </a:endParaRPr>
          </a:p>
          <a:p>
            <a:pPr algn="ctr"/>
            <a:r>
              <a:rPr kumimoji="1" lang="ja-JP" altLang="en-US" b="1" dirty="0" smtClean="0">
                <a:solidFill>
                  <a:srgbClr val="FF0000"/>
                </a:solidFill>
              </a:rPr>
              <a:t>を用いて説明すること</a:t>
            </a:r>
            <a:endParaRPr kumimoji="1" lang="ja-JP" altLang="en-US" b="1" dirty="0">
              <a:solidFill>
                <a:srgbClr val="FF0000"/>
              </a:solidFill>
            </a:endParaRPr>
          </a:p>
        </p:txBody>
      </p:sp>
    </p:spTree>
    <p:extLst>
      <p:ext uri="{BB962C8B-B14F-4D97-AF65-F5344CB8AC3E}">
        <p14:creationId xmlns:p14="http://schemas.microsoft.com/office/powerpoint/2010/main" val="5419791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1037" y="612822"/>
            <a:ext cx="8543925" cy="982410"/>
          </a:xfrm>
        </p:spPr>
        <p:txBody>
          <a:bodyPr>
            <a:noAutofit/>
          </a:bodyPr>
          <a:lstStyle/>
          <a:p>
            <a:r>
              <a:rPr lang="ja-JP" altLang="en-US" sz="3600" b="1" dirty="0" smtClean="0"/>
              <a:t>１．</a:t>
            </a:r>
            <a:r>
              <a:rPr lang="en-US" altLang="ja-JP" sz="3600" b="1" dirty="0" smtClean="0"/>
              <a:t>PT</a:t>
            </a:r>
            <a:r>
              <a:rPr lang="ja-JP" altLang="en-US" sz="3600" b="1" dirty="0"/>
              <a:t>における検討内容、</a:t>
            </a:r>
            <a:r>
              <a:rPr lang="en-US" altLang="ja-JP" sz="3600" b="1" dirty="0"/>
              <a:t/>
            </a:r>
            <a:br>
              <a:rPr lang="en-US" altLang="ja-JP" sz="3600" b="1" dirty="0"/>
            </a:br>
            <a:r>
              <a:rPr lang="ja-JP" altLang="en-US" sz="3600" b="1" dirty="0"/>
              <a:t>　　整備した社内</a:t>
            </a:r>
            <a:r>
              <a:rPr lang="ja-JP" altLang="en-US" sz="3600" b="1" dirty="0" smtClean="0"/>
              <a:t>制度の内容説明</a:t>
            </a:r>
            <a:endParaRPr kumimoji="1" lang="ja-JP" altLang="en-US" sz="3600" b="1" dirty="0"/>
          </a:p>
        </p:txBody>
      </p:sp>
      <p:sp>
        <p:nvSpPr>
          <p:cNvPr id="3" name="コンテンツ プレースホルダー 2"/>
          <p:cNvSpPr>
            <a:spLocks noGrp="1"/>
          </p:cNvSpPr>
          <p:nvPr>
            <p:ph idx="1"/>
          </p:nvPr>
        </p:nvSpPr>
        <p:spPr>
          <a:xfrm>
            <a:off x="681038" y="2539844"/>
            <a:ext cx="8543925" cy="3637119"/>
          </a:xfrm>
        </p:spPr>
        <p:txBody>
          <a:bodyPr>
            <a:normAutofit/>
          </a:bodyPr>
          <a:lstStyle/>
          <a:p>
            <a:pPr marL="0" indent="0">
              <a:buNone/>
            </a:pPr>
            <a:endParaRPr lang="en-US" altLang="ja-JP" dirty="0" smtClean="0">
              <a:solidFill>
                <a:srgbClr val="FF0000"/>
              </a:solidFill>
            </a:endParaRPr>
          </a:p>
          <a:p>
            <a:pPr marL="0" indent="0">
              <a:buNone/>
            </a:pPr>
            <a:r>
              <a:rPr lang="ja-JP" altLang="en-US" dirty="0" smtClean="0">
                <a:solidFill>
                  <a:srgbClr val="FF0000"/>
                </a:solidFill>
              </a:rPr>
              <a:t>・</a:t>
            </a:r>
            <a:r>
              <a:rPr lang="ja-JP" altLang="en-US" sz="2400" dirty="0" smtClean="0">
                <a:solidFill>
                  <a:srgbClr val="FF0000"/>
                </a:solidFill>
              </a:rPr>
              <a:t>（例示）</a:t>
            </a:r>
            <a:r>
              <a:rPr lang="ja-JP" altLang="en-US" sz="2400" dirty="0" smtClean="0"/>
              <a:t>この度、我が社では</a:t>
            </a:r>
            <a:r>
              <a:rPr lang="ja-JP" altLang="en-US" sz="2400" b="1" u="sng" dirty="0" smtClean="0"/>
              <a:t>介護</a:t>
            </a:r>
            <a:r>
              <a:rPr kumimoji="1" lang="ja-JP" altLang="en-US" sz="2400" b="1" u="sng" dirty="0" smtClean="0"/>
              <a:t>休業制度</a:t>
            </a:r>
            <a:r>
              <a:rPr kumimoji="1" lang="ja-JP" altLang="en-US" sz="2400" dirty="0" smtClean="0"/>
              <a:t>を整備しました</a:t>
            </a:r>
            <a:endParaRPr kumimoji="1" lang="en-US" altLang="ja-JP" sz="2400" dirty="0" smtClean="0"/>
          </a:p>
          <a:p>
            <a:pPr marL="0" indent="0">
              <a:buNone/>
            </a:pPr>
            <a:r>
              <a:rPr lang="ja-JP" altLang="en-US" dirty="0"/>
              <a:t>　</a:t>
            </a:r>
            <a:endParaRPr kumimoji="1" lang="en-US" altLang="ja-JP" dirty="0">
              <a:solidFill>
                <a:srgbClr val="FF0000"/>
              </a:solidFill>
            </a:endParaRPr>
          </a:p>
          <a:p>
            <a:pPr marL="0" indent="0">
              <a:buNone/>
            </a:pPr>
            <a:endParaRPr lang="en-US" altLang="ja-JP" dirty="0" smtClean="0">
              <a:solidFill>
                <a:srgbClr val="FF0000"/>
              </a:solidFill>
            </a:endParaRPr>
          </a:p>
          <a:p>
            <a:pPr marL="0" indent="0">
              <a:buNone/>
            </a:pPr>
            <a:r>
              <a:rPr kumimoji="1" lang="ja-JP" altLang="en-US" sz="2400" dirty="0" smtClean="0">
                <a:solidFill>
                  <a:srgbClr val="FF0000"/>
                </a:solidFill>
              </a:rPr>
              <a:t>・（例示）</a:t>
            </a:r>
            <a:r>
              <a:rPr kumimoji="1" lang="ja-JP" altLang="en-US" sz="2400" dirty="0" smtClean="0"/>
              <a:t>この度、我が社では</a:t>
            </a:r>
            <a:endParaRPr kumimoji="1" lang="en-US" altLang="ja-JP" sz="2400" dirty="0" smtClean="0"/>
          </a:p>
          <a:p>
            <a:pPr marL="0" indent="0">
              <a:buNone/>
            </a:pPr>
            <a:r>
              <a:rPr lang="ja-JP" altLang="en-US" sz="2400" dirty="0"/>
              <a:t>　</a:t>
            </a:r>
            <a:r>
              <a:rPr lang="ja-JP" altLang="en-US" sz="2400" dirty="0" smtClean="0"/>
              <a:t>　　　　</a:t>
            </a:r>
            <a:r>
              <a:rPr lang="ja-JP" altLang="en-US" sz="2400" b="1" u="sng" dirty="0" smtClean="0"/>
              <a:t>介護サービス利用支援制度</a:t>
            </a:r>
            <a:r>
              <a:rPr lang="ja-JP" altLang="en-US" sz="2400" dirty="0" smtClean="0"/>
              <a:t>を整備しました</a:t>
            </a:r>
            <a:endParaRPr lang="ja-JP" altLang="en-US" sz="2400" dirty="0"/>
          </a:p>
        </p:txBody>
      </p:sp>
      <p:sp>
        <p:nvSpPr>
          <p:cNvPr id="4" name="正方形/長方形 3"/>
          <p:cNvSpPr/>
          <p:nvPr/>
        </p:nvSpPr>
        <p:spPr>
          <a:xfrm>
            <a:off x="628126" y="3531246"/>
            <a:ext cx="8649748" cy="866272"/>
          </a:xfrm>
          <a:prstGeom prst="rect">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ysClr val="windowText" lastClr="000000"/>
                </a:solidFill>
              </a:rPr>
              <a:t>整備した制度の概要</a:t>
            </a:r>
            <a:endParaRPr kumimoji="1" lang="ja-JP" altLang="en-US" dirty="0">
              <a:solidFill>
                <a:sysClr val="windowText" lastClr="000000"/>
              </a:solidFill>
            </a:endParaRPr>
          </a:p>
        </p:txBody>
      </p:sp>
      <p:sp>
        <p:nvSpPr>
          <p:cNvPr id="5" name="正方形/長方形 4"/>
          <p:cNvSpPr/>
          <p:nvPr/>
        </p:nvSpPr>
        <p:spPr>
          <a:xfrm>
            <a:off x="628126" y="5589824"/>
            <a:ext cx="8649748" cy="866272"/>
          </a:xfrm>
          <a:prstGeom prst="rect">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ysClr val="windowText" lastClr="000000"/>
                </a:solidFill>
              </a:rPr>
              <a:t>整備した制度の概要</a:t>
            </a:r>
            <a:endParaRPr kumimoji="1" lang="ja-JP" altLang="en-US" dirty="0">
              <a:solidFill>
                <a:sysClr val="windowText" lastClr="000000"/>
              </a:solidFill>
            </a:endParaRPr>
          </a:p>
        </p:txBody>
      </p:sp>
      <p:sp>
        <p:nvSpPr>
          <p:cNvPr id="6" name="コンテンツ プレースホルダー 2"/>
          <p:cNvSpPr txBox="1">
            <a:spLocks/>
          </p:cNvSpPr>
          <p:nvPr/>
        </p:nvSpPr>
        <p:spPr>
          <a:xfrm>
            <a:off x="681038" y="2047006"/>
            <a:ext cx="8543925" cy="580691"/>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Font typeface="Arial" panose="020B0604020202020204" pitchFamily="34" charset="0"/>
              <a:buNone/>
            </a:pPr>
            <a:r>
              <a:rPr lang="ja-JP" altLang="en-US" smtClean="0"/>
              <a:t>・ 整備した社内制度内容</a:t>
            </a:r>
            <a:endParaRPr lang="ja-JP" altLang="en-US" dirty="0"/>
          </a:p>
        </p:txBody>
      </p:sp>
    </p:spTree>
    <p:extLst>
      <p:ext uri="{BB962C8B-B14F-4D97-AF65-F5344CB8AC3E}">
        <p14:creationId xmlns:p14="http://schemas.microsoft.com/office/powerpoint/2010/main" val="39352919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1038" y="490256"/>
            <a:ext cx="8543925" cy="982410"/>
          </a:xfrm>
        </p:spPr>
        <p:txBody>
          <a:bodyPr>
            <a:noAutofit/>
          </a:bodyPr>
          <a:lstStyle/>
          <a:p>
            <a:r>
              <a:rPr lang="ja-JP" altLang="en-US" sz="3600" b="1" dirty="0"/>
              <a:t>１．</a:t>
            </a:r>
            <a:r>
              <a:rPr lang="en-US" altLang="ja-JP" sz="3600" b="1" dirty="0"/>
              <a:t>PT</a:t>
            </a:r>
            <a:r>
              <a:rPr lang="ja-JP" altLang="en-US" sz="3600" b="1" dirty="0"/>
              <a:t>における検討内容、</a:t>
            </a:r>
            <a:r>
              <a:rPr lang="en-US" altLang="ja-JP" sz="3600" b="1" dirty="0"/>
              <a:t/>
            </a:r>
            <a:br>
              <a:rPr lang="en-US" altLang="ja-JP" sz="3600" b="1" dirty="0"/>
            </a:br>
            <a:r>
              <a:rPr lang="ja-JP" altLang="en-US" sz="3600" b="1" dirty="0"/>
              <a:t>　　整備した社内</a:t>
            </a:r>
            <a:r>
              <a:rPr lang="ja-JP" altLang="en-US" sz="3600" b="1" dirty="0" smtClean="0"/>
              <a:t>制度の内容説明</a:t>
            </a:r>
            <a:endParaRPr kumimoji="1" lang="ja-JP" altLang="en-US" sz="3600" b="1" dirty="0"/>
          </a:p>
        </p:txBody>
      </p:sp>
      <p:sp>
        <p:nvSpPr>
          <p:cNvPr id="3" name="コンテンツ プレースホルダー 2"/>
          <p:cNvSpPr>
            <a:spLocks noGrp="1"/>
          </p:cNvSpPr>
          <p:nvPr>
            <p:ph idx="1"/>
          </p:nvPr>
        </p:nvSpPr>
        <p:spPr>
          <a:xfrm>
            <a:off x="681039" y="1232034"/>
            <a:ext cx="8020200" cy="3619099"/>
          </a:xfrm>
        </p:spPr>
        <p:txBody>
          <a:bodyPr/>
          <a:lstStyle/>
          <a:p>
            <a:pPr marL="0" indent="0">
              <a:buNone/>
            </a:pPr>
            <a:endParaRPr lang="en-US" altLang="ja-JP" dirty="0">
              <a:solidFill>
                <a:srgbClr val="FF0000"/>
              </a:solidFill>
            </a:endParaRPr>
          </a:p>
          <a:p>
            <a:pPr marL="0" indent="0">
              <a:buNone/>
            </a:pPr>
            <a:r>
              <a:rPr lang="ja-JP" altLang="en-US" dirty="0" smtClean="0">
                <a:solidFill>
                  <a:srgbClr val="FF0000"/>
                </a:solidFill>
              </a:rPr>
              <a:t>（例示）</a:t>
            </a:r>
            <a:r>
              <a:rPr lang="ja-JP" altLang="en-US" dirty="0" smtClean="0"/>
              <a:t>この度、我が社では</a:t>
            </a:r>
            <a:endParaRPr lang="en-US" altLang="ja-JP" dirty="0" smtClean="0"/>
          </a:p>
          <a:p>
            <a:pPr marL="0" indent="0">
              <a:buNone/>
            </a:pPr>
            <a:r>
              <a:rPr lang="ja-JP" altLang="en-US" dirty="0"/>
              <a:t>　</a:t>
            </a:r>
            <a:r>
              <a:rPr lang="ja-JP" altLang="en-US" dirty="0" smtClean="0"/>
              <a:t>　　　</a:t>
            </a:r>
            <a:r>
              <a:rPr lang="ja-JP" altLang="en-US" b="1" u="sng" dirty="0" smtClean="0"/>
              <a:t>円滑な介護休業等の取得促進及び</a:t>
            </a:r>
            <a:endParaRPr lang="en-US" altLang="ja-JP" b="1" u="sng" dirty="0" smtClean="0"/>
          </a:p>
          <a:p>
            <a:pPr marL="0" indent="0">
              <a:buNone/>
            </a:pPr>
            <a:r>
              <a:rPr lang="ja-JP" altLang="en-US" b="1" dirty="0"/>
              <a:t>　</a:t>
            </a:r>
            <a:r>
              <a:rPr lang="ja-JP" altLang="en-US" b="1" dirty="0" smtClean="0"/>
              <a:t>　　　</a:t>
            </a:r>
            <a:r>
              <a:rPr lang="ja-JP" altLang="en-US" b="1" u="sng" dirty="0" smtClean="0"/>
              <a:t>仕事との両立に向けた社内制度</a:t>
            </a:r>
            <a:r>
              <a:rPr lang="ja-JP" altLang="en-US" dirty="0" smtClean="0"/>
              <a:t>を</a:t>
            </a:r>
            <a:endParaRPr lang="en-US" altLang="ja-JP" dirty="0" smtClean="0"/>
          </a:p>
          <a:p>
            <a:pPr marL="0" indent="0">
              <a:buNone/>
            </a:pPr>
            <a:r>
              <a:rPr lang="ja-JP" altLang="en-US" dirty="0"/>
              <a:t>　</a:t>
            </a:r>
            <a:r>
              <a:rPr lang="ja-JP" altLang="en-US" dirty="0" smtClean="0"/>
              <a:t>　　　整備しました</a:t>
            </a:r>
            <a:endParaRPr lang="ja-JP" altLang="en-US" dirty="0"/>
          </a:p>
          <a:p>
            <a:pPr marL="0" indent="0">
              <a:buNone/>
            </a:pPr>
            <a:r>
              <a:rPr kumimoji="1" lang="ja-JP" altLang="en-US" dirty="0" smtClean="0"/>
              <a:t>　　　　</a:t>
            </a:r>
            <a:r>
              <a:rPr lang="ja-JP" altLang="en-US" sz="2400" dirty="0" smtClean="0"/>
              <a:t>・プロジェクトチームの設置</a:t>
            </a:r>
            <a:endParaRPr kumimoji="1" lang="en-US" altLang="ja-JP" sz="2400" dirty="0" smtClean="0"/>
          </a:p>
          <a:p>
            <a:pPr marL="0" indent="0">
              <a:buNone/>
            </a:pPr>
            <a:r>
              <a:rPr lang="ja-JP" altLang="en-US" dirty="0"/>
              <a:t>　</a:t>
            </a:r>
            <a:r>
              <a:rPr lang="ja-JP" altLang="en-US" dirty="0" smtClean="0"/>
              <a:t>　　</a:t>
            </a:r>
            <a:r>
              <a:rPr lang="ja-JP" altLang="en-US" sz="2400" dirty="0" smtClean="0"/>
              <a:t>　・社内体制の検討（面談聞き取りシートなど）</a:t>
            </a:r>
            <a:endParaRPr kumimoji="1" lang="en-US" altLang="ja-JP" sz="2400" dirty="0"/>
          </a:p>
          <a:p>
            <a:pPr marL="0" indent="0">
              <a:buNone/>
            </a:pPr>
            <a:endParaRPr lang="en-US" altLang="ja-JP" dirty="0" smtClean="0">
              <a:solidFill>
                <a:srgbClr val="FF0000"/>
              </a:solidFill>
            </a:endParaRPr>
          </a:p>
          <a:p>
            <a:pPr marL="0" indent="0">
              <a:buNone/>
            </a:pPr>
            <a:endParaRPr kumimoji="1" lang="en-US" altLang="ja-JP" dirty="0" smtClean="0">
              <a:solidFill>
                <a:srgbClr val="FF0000"/>
              </a:solidFill>
            </a:endParaRPr>
          </a:p>
          <a:p>
            <a:pPr marL="0" indent="0">
              <a:buNone/>
            </a:pPr>
            <a:endParaRPr kumimoji="1" lang="en-US" altLang="ja-JP" dirty="0" smtClean="0">
              <a:solidFill>
                <a:srgbClr val="FF0000"/>
              </a:solidFill>
            </a:endParaRPr>
          </a:p>
        </p:txBody>
      </p:sp>
      <p:sp>
        <p:nvSpPr>
          <p:cNvPr id="5" name="正方形/長方形 4"/>
          <p:cNvSpPr/>
          <p:nvPr/>
        </p:nvSpPr>
        <p:spPr>
          <a:xfrm>
            <a:off x="575215" y="5018347"/>
            <a:ext cx="8649748" cy="1370372"/>
          </a:xfrm>
          <a:prstGeom prst="rect">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ysClr val="windowText" lastClr="000000"/>
                </a:solidFill>
              </a:rPr>
              <a:t>整備した社内体制の概要</a:t>
            </a:r>
            <a:endParaRPr kumimoji="1" lang="ja-JP" altLang="en-US" dirty="0">
              <a:solidFill>
                <a:sysClr val="windowText" lastClr="000000"/>
              </a:solidFill>
            </a:endParaRPr>
          </a:p>
        </p:txBody>
      </p:sp>
    </p:spTree>
    <p:extLst>
      <p:ext uri="{BB962C8B-B14F-4D97-AF65-F5344CB8AC3E}">
        <p14:creationId xmlns:p14="http://schemas.microsoft.com/office/powerpoint/2010/main" val="31687713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sz="3600" b="1" dirty="0"/>
              <a:t>１．</a:t>
            </a:r>
            <a:r>
              <a:rPr lang="en-US" altLang="ja-JP" sz="3600" b="1" dirty="0"/>
              <a:t>PT</a:t>
            </a:r>
            <a:r>
              <a:rPr lang="ja-JP" altLang="en-US" sz="3600" b="1" dirty="0"/>
              <a:t>における検討内容、</a:t>
            </a:r>
            <a:r>
              <a:rPr lang="en-US" altLang="ja-JP" sz="3600" b="1" dirty="0"/>
              <a:t/>
            </a:r>
            <a:br>
              <a:rPr lang="en-US" altLang="ja-JP" sz="3600" b="1" dirty="0"/>
            </a:br>
            <a:r>
              <a:rPr lang="ja-JP" altLang="en-US" sz="3600" b="1" dirty="0"/>
              <a:t>　　整備した社内</a:t>
            </a:r>
            <a:r>
              <a:rPr lang="ja-JP" altLang="en-US" sz="3600" b="1" dirty="0" smtClean="0"/>
              <a:t>制度の内容説明</a:t>
            </a:r>
            <a:endParaRPr kumimoji="1" lang="ja-JP" altLang="en-US" sz="3600" b="1" dirty="0"/>
          </a:p>
        </p:txBody>
      </p:sp>
      <p:sp>
        <p:nvSpPr>
          <p:cNvPr id="3" name="コンテンツ プレースホルダー 2"/>
          <p:cNvSpPr>
            <a:spLocks noGrp="1"/>
          </p:cNvSpPr>
          <p:nvPr>
            <p:ph idx="1"/>
          </p:nvPr>
        </p:nvSpPr>
        <p:spPr>
          <a:xfrm>
            <a:off x="681038" y="1828799"/>
            <a:ext cx="8543925" cy="4348163"/>
          </a:xfrm>
        </p:spPr>
        <p:txBody>
          <a:bodyPr/>
          <a:lstStyle/>
          <a:p>
            <a:r>
              <a:rPr kumimoji="1" lang="ja-JP" altLang="en-US" sz="2400" dirty="0" smtClean="0">
                <a:solidFill>
                  <a:srgbClr val="FF0000"/>
                </a:solidFill>
              </a:rPr>
              <a:t>（例示）</a:t>
            </a:r>
            <a:r>
              <a:rPr kumimoji="1" lang="ja-JP" altLang="en-US" sz="2400" dirty="0" smtClean="0"/>
              <a:t>このたび、我が社では</a:t>
            </a:r>
            <a:endParaRPr kumimoji="1" lang="en-US" altLang="ja-JP" sz="2400" dirty="0" smtClean="0"/>
          </a:p>
          <a:p>
            <a:pPr marL="0" indent="0">
              <a:buNone/>
            </a:pPr>
            <a:r>
              <a:rPr kumimoji="1" lang="ja-JP" altLang="en-US" sz="2400" dirty="0" smtClean="0"/>
              <a:t>　　　　　</a:t>
            </a:r>
            <a:r>
              <a:rPr kumimoji="1" lang="ja-JP" altLang="en-US" sz="2400" b="1" u="sng" dirty="0" smtClean="0"/>
              <a:t>介護と仕事の両立支援制度</a:t>
            </a:r>
            <a:r>
              <a:rPr kumimoji="1" lang="ja-JP" altLang="en-US" sz="2400" dirty="0" smtClean="0"/>
              <a:t>を整備しました</a:t>
            </a:r>
            <a:endParaRPr kumimoji="1" lang="en-US" altLang="ja-JP" sz="2400" dirty="0" smtClean="0"/>
          </a:p>
          <a:p>
            <a:pPr marL="0" indent="0">
              <a:buNone/>
            </a:pPr>
            <a:r>
              <a:rPr lang="ja-JP" altLang="en-US" dirty="0"/>
              <a:t>　</a:t>
            </a:r>
            <a:endParaRPr kumimoji="1" lang="en-US" altLang="ja-JP" dirty="0">
              <a:solidFill>
                <a:srgbClr val="FF0000"/>
              </a:solidFill>
            </a:endParaRPr>
          </a:p>
          <a:p>
            <a:pPr marL="0" indent="0">
              <a:buNone/>
            </a:pPr>
            <a:endParaRPr lang="en-US" altLang="ja-JP" dirty="0" smtClean="0">
              <a:solidFill>
                <a:srgbClr val="FF0000"/>
              </a:solidFill>
            </a:endParaRPr>
          </a:p>
          <a:p>
            <a:pPr marL="0" indent="0">
              <a:buNone/>
            </a:pPr>
            <a:endParaRPr kumimoji="1" lang="en-US" altLang="ja-JP" dirty="0" smtClean="0">
              <a:solidFill>
                <a:srgbClr val="FF0000"/>
              </a:solidFill>
            </a:endParaRPr>
          </a:p>
          <a:p>
            <a:pPr marL="0" indent="0">
              <a:buNone/>
            </a:pPr>
            <a:r>
              <a:rPr lang="ja-JP" altLang="en-US" sz="2400" dirty="0" smtClean="0"/>
              <a:t>（</a:t>
            </a:r>
            <a:r>
              <a:rPr kumimoji="1" lang="ja-JP" altLang="en-US" sz="2400" dirty="0" smtClean="0"/>
              <a:t>追加取組）ジョブリターン制度を整備した</a:t>
            </a:r>
            <a:r>
              <a:rPr lang="ja-JP" altLang="en-US" sz="2400" dirty="0" smtClean="0"/>
              <a:t>場合は、</a:t>
            </a:r>
            <a:endParaRPr lang="en-US" altLang="ja-JP" sz="2400" dirty="0" smtClean="0"/>
          </a:p>
          <a:p>
            <a:pPr marL="0" indent="0">
              <a:buNone/>
            </a:pPr>
            <a:r>
              <a:rPr lang="ja-JP" altLang="en-US" sz="2400" dirty="0"/>
              <a:t>　</a:t>
            </a:r>
            <a:r>
              <a:rPr lang="ja-JP" altLang="en-US" sz="2400" dirty="0" smtClean="0"/>
              <a:t>　　　　</a:t>
            </a:r>
            <a:r>
              <a:rPr lang="ja-JP" altLang="en-US" sz="2400" b="1" u="sng" dirty="0" smtClean="0"/>
              <a:t>ジョブリターン制度</a:t>
            </a:r>
            <a:r>
              <a:rPr lang="ja-JP" altLang="en-US" sz="2400" dirty="0" smtClean="0"/>
              <a:t>の内容も周知</a:t>
            </a:r>
            <a:endParaRPr kumimoji="1" lang="ja-JP" altLang="en-US" sz="2400" dirty="0"/>
          </a:p>
        </p:txBody>
      </p:sp>
      <p:sp>
        <p:nvSpPr>
          <p:cNvPr id="4" name="正方形/長方形 3"/>
          <p:cNvSpPr/>
          <p:nvPr/>
        </p:nvSpPr>
        <p:spPr>
          <a:xfrm>
            <a:off x="681038" y="2772077"/>
            <a:ext cx="8755570" cy="866272"/>
          </a:xfrm>
          <a:prstGeom prst="rect">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ysClr val="windowText" lastClr="000000"/>
                </a:solidFill>
              </a:rPr>
              <a:t>整備した制度の概要</a:t>
            </a:r>
            <a:endParaRPr kumimoji="1" lang="ja-JP" altLang="en-US" dirty="0">
              <a:solidFill>
                <a:sysClr val="windowText" lastClr="000000"/>
              </a:solidFill>
            </a:endParaRPr>
          </a:p>
        </p:txBody>
      </p:sp>
      <p:sp>
        <p:nvSpPr>
          <p:cNvPr id="5" name="正方形/長方形 4"/>
          <p:cNvSpPr/>
          <p:nvPr/>
        </p:nvSpPr>
        <p:spPr>
          <a:xfrm>
            <a:off x="575215" y="5310690"/>
            <a:ext cx="8755570" cy="866272"/>
          </a:xfrm>
          <a:prstGeom prst="rect">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ysClr val="windowText" lastClr="000000"/>
                </a:solidFill>
              </a:rPr>
              <a:t>整備した制度の概要</a:t>
            </a:r>
            <a:endParaRPr kumimoji="1" lang="ja-JP" altLang="en-US" dirty="0">
              <a:solidFill>
                <a:sysClr val="windowText" lastClr="000000"/>
              </a:solidFill>
            </a:endParaRPr>
          </a:p>
        </p:txBody>
      </p:sp>
    </p:spTree>
    <p:extLst>
      <p:ext uri="{BB962C8B-B14F-4D97-AF65-F5344CB8AC3E}">
        <p14:creationId xmlns:p14="http://schemas.microsoft.com/office/powerpoint/2010/main" val="25102618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sz="3200" b="1" dirty="0"/>
              <a:t>２</a:t>
            </a:r>
            <a:r>
              <a:rPr kumimoji="1" lang="ja-JP" altLang="en-US" sz="3200" b="1" dirty="0" smtClean="0"/>
              <a:t>．都の研修会等で収集した知識の情報提供</a:t>
            </a:r>
            <a:endParaRPr kumimoji="1" lang="ja-JP" altLang="en-US" sz="3200" b="1" dirty="0"/>
          </a:p>
        </p:txBody>
      </p:sp>
      <p:sp>
        <p:nvSpPr>
          <p:cNvPr id="3" name="コンテンツ プレースホルダー 2"/>
          <p:cNvSpPr>
            <a:spLocks noGrp="1"/>
          </p:cNvSpPr>
          <p:nvPr>
            <p:ph idx="1"/>
          </p:nvPr>
        </p:nvSpPr>
        <p:spPr>
          <a:xfrm>
            <a:off x="771943" y="1432932"/>
            <a:ext cx="8543925" cy="4351338"/>
          </a:xfrm>
        </p:spPr>
        <p:txBody>
          <a:bodyPr/>
          <a:lstStyle/>
          <a:p>
            <a:r>
              <a:rPr kumimoji="1" lang="ja-JP" altLang="en-US" dirty="0" smtClean="0"/>
              <a:t>介護と仕事の両立が求められる背景</a:t>
            </a:r>
            <a:r>
              <a:rPr lang="ja-JP" altLang="en-US" dirty="0" smtClean="0"/>
              <a:t>①</a:t>
            </a:r>
            <a:r>
              <a:rPr lang="ja-JP" altLang="en-US" dirty="0" smtClean="0">
                <a:solidFill>
                  <a:srgbClr val="FF0000"/>
                </a:solidFill>
              </a:rPr>
              <a:t>（例示）</a:t>
            </a:r>
            <a:endParaRPr lang="en-US" altLang="ja-JP" dirty="0">
              <a:solidFill>
                <a:srgbClr val="FF0000"/>
              </a:solidFill>
            </a:endParaRPr>
          </a:p>
        </p:txBody>
      </p:sp>
      <p:sp>
        <p:nvSpPr>
          <p:cNvPr id="7" name="Rectangle 30"/>
          <p:cNvSpPr>
            <a:spLocks noChangeArrowheads="1"/>
          </p:cNvSpPr>
          <p:nvPr/>
        </p:nvSpPr>
        <p:spPr bwMode="auto">
          <a:xfrm>
            <a:off x="5233240" y="3236442"/>
            <a:ext cx="4103165" cy="521675"/>
          </a:xfrm>
          <a:prstGeom prst="rect">
            <a:avLst/>
          </a:prstGeom>
          <a:ln>
            <a:noFill/>
            <a:headEnd/>
            <a:tailEnd/>
          </a:ln>
          <a:extLst/>
        </p:spPr>
        <p:style>
          <a:lnRef idx="2">
            <a:schemeClr val="accent3"/>
          </a:lnRef>
          <a:fillRef idx="1">
            <a:schemeClr val="lt1"/>
          </a:fillRef>
          <a:effectRef idx="0">
            <a:schemeClr val="accent3"/>
          </a:effectRef>
          <a:fontRef idx="minor">
            <a:schemeClr val="dk1"/>
          </a:fontRef>
        </p:style>
        <p:txBody>
          <a:bodyPr wrap="none" anchor="ct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algn="ctr" eaLnBrk="1" hangingPunct="1">
              <a:spcBef>
                <a:spcPct val="0"/>
              </a:spcBef>
              <a:buFontTx/>
              <a:buNone/>
            </a:pPr>
            <a:r>
              <a:rPr lang="ja-JP" altLang="en-US" sz="1200" b="1" dirty="0" smtClean="0">
                <a:solidFill>
                  <a:srgbClr val="000000"/>
                </a:solidFill>
              </a:rPr>
              <a:t>■介護・看護のために過去</a:t>
            </a:r>
            <a:r>
              <a:rPr lang="en-US" altLang="ja-JP" sz="1200" b="1" dirty="0" smtClean="0">
                <a:solidFill>
                  <a:srgbClr val="000000"/>
                </a:solidFill>
              </a:rPr>
              <a:t>1</a:t>
            </a:r>
            <a:r>
              <a:rPr lang="ja-JP" altLang="en-US" sz="1200" b="1" dirty="0" smtClean="0">
                <a:solidFill>
                  <a:srgbClr val="000000"/>
                </a:solidFill>
              </a:rPr>
              <a:t>年間に、前職を離職した者の推移</a:t>
            </a:r>
            <a:endParaRPr lang="en-US" altLang="ja-JP" sz="1200" b="1" dirty="0" smtClean="0">
              <a:solidFill>
                <a:srgbClr val="000000"/>
              </a:solidFill>
            </a:endParaRPr>
          </a:p>
          <a:p>
            <a:pPr algn="ctr" eaLnBrk="1" hangingPunct="1">
              <a:spcBef>
                <a:spcPct val="0"/>
              </a:spcBef>
              <a:buNone/>
            </a:pPr>
            <a:r>
              <a:rPr lang="ja-JP" altLang="en-US" sz="1200" dirty="0" smtClean="0">
                <a:latin typeface="+mn-ea"/>
              </a:rPr>
              <a:t>（令和</a:t>
            </a:r>
            <a:r>
              <a:rPr lang="en-US" altLang="ja-JP" sz="1200" dirty="0">
                <a:latin typeface="+mn-ea"/>
              </a:rPr>
              <a:t>4</a:t>
            </a:r>
            <a:r>
              <a:rPr lang="ja-JP" altLang="en-US" sz="1200" dirty="0">
                <a:latin typeface="+mn-ea"/>
              </a:rPr>
              <a:t>年度「就業構造基本調査」</a:t>
            </a:r>
            <a:r>
              <a:rPr lang="ja-JP" altLang="en-US" sz="1200" dirty="0" smtClean="0">
                <a:latin typeface="+mn-ea"/>
              </a:rPr>
              <a:t>）</a:t>
            </a:r>
            <a:endParaRPr lang="ja-JP" altLang="en-US" sz="1200" b="1" dirty="0">
              <a:solidFill>
                <a:srgbClr val="000000"/>
              </a:solidFill>
            </a:endParaRPr>
          </a:p>
        </p:txBody>
      </p:sp>
      <p:pic>
        <p:nvPicPr>
          <p:cNvPr id="8" name="図 7">
            <a:extLst>
              <a:ext uri="{FF2B5EF4-FFF2-40B4-BE49-F238E27FC236}">
                <a16:creationId xmlns:a16="http://schemas.microsoft.com/office/drawing/2014/main" id="{3AA8BDAB-F1F1-49B5-B942-F1A0C805BF28}"/>
              </a:ext>
            </a:extLst>
          </p:cNvPr>
          <p:cNvPicPr>
            <a:picLocks noChangeAspect="1"/>
          </p:cNvPicPr>
          <p:nvPr/>
        </p:nvPicPr>
        <p:blipFill>
          <a:blip r:embed="rId2"/>
          <a:stretch>
            <a:fillRect/>
          </a:stretch>
        </p:blipFill>
        <p:spPr>
          <a:xfrm>
            <a:off x="5105855" y="3692087"/>
            <a:ext cx="4616561" cy="2795659"/>
          </a:xfrm>
          <a:prstGeom prst="rect">
            <a:avLst/>
          </a:prstGeom>
        </p:spPr>
      </p:pic>
      <p:pic>
        <p:nvPicPr>
          <p:cNvPr id="9" name="図 8">
            <a:extLst>
              <a:ext uri="{FF2B5EF4-FFF2-40B4-BE49-F238E27FC236}">
                <a16:creationId xmlns:a16="http://schemas.microsoft.com/office/drawing/2014/main" id="{226F4E3D-8799-46A4-94C6-076DB038EDA4}"/>
              </a:ext>
            </a:extLst>
          </p:cNvPr>
          <p:cNvPicPr>
            <a:picLocks noChangeAspect="1"/>
          </p:cNvPicPr>
          <p:nvPr/>
        </p:nvPicPr>
        <p:blipFill>
          <a:blip r:embed="rId3"/>
          <a:stretch>
            <a:fillRect/>
          </a:stretch>
        </p:blipFill>
        <p:spPr>
          <a:xfrm>
            <a:off x="50755" y="3609443"/>
            <a:ext cx="4821052" cy="2921391"/>
          </a:xfrm>
          <a:prstGeom prst="rect">
            <a:avLst/>
          </a:prstGeom>
        </p:spPr>
      </p:pic>
      <p:sp>
        <p:nvSpPr>
          <p:cNvPr id="10" name="Rectangle 30"/>
          <p:cNvSpPr>
            <a:spLocks noChangeArrowheads="1"/>
          </p:cNvSpPr>
          <p:nvPr/>
        </p:nvSpPr>
        <p:spPr bwMode="auto">
          <a:xfrm>
            <a:off x="507767" y="3266484"/>
            <a:ext cx="3744416" cy="425603"/>
          </a:xfrm>
          <a:prstGeom prst="rect">
            <a:avLst/>
          </a:prstGeom>
          <a:ln>
            <a:noFill/>
            <a:headEnd/>
            <a:tailEnd/>
          </a:ln>
          <a:extLst/>
        </p:spPr>
        <p:style>
          <a:lnRef idx="2">
            <a:schemeClr val="accent3"/>
          </a:lnRef>
          <a:fillRef idx="1">
            <a:schemeClr val="lt1"/>
          </a:fillRef>
          <a:effectRef idx="0">
            <a:schemeClr val="accent3"/>
          </a:effectRef>
          <a:fontRef idx="minor">
            <a:schemeClr val="dk1"/>
          </a:fontRef>
        </p:style>
        <p:txBody>
          <a:bodyPr wrap="none" anchor="ct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algn="ctr" eaLnBrk="1" hangingPunct="1">
              <a:spcBef>
                <a:spcPct val="0"/>
              </a:spcBef>
              <a:buFontTx/>
              <a:buNone/>
            </a:pPr>
            <a:r>
              <a:rPr lang="ja-JP" altLang="en-US" sz="1200" b="1" dirty="0" smtClean="0">
                <a:solidFill>
                  <a:srgbClr val="000000"/>
                </a:solidFill>
              </a:rPr>
              <a:t>■介護をしている者に占める、有業者の割合の推移</a:t>
            </a:r>
            <a:endParaRPr lang="en-US" altLang="ja-JP" sz="1200" b="1" dirty="0" smtClean="0">
              <a:solidFill>
                <a:srgbClr val="000000"/>
              </a:solidFill>
            </a:endParaRPr>
          </a:p>
          <a:p>
            <a:pPr algn="ctr" eaLnBrk="1" hangingPunct="1">
              <a:spcBef>
                <a:spcPct val="0"/>
              </a:spcBef>
              <a:buFontTx/>
              <a:buNone/>
            </a:pPr>
            <a:r>
              <a:rPr lang="ja-JP" altLang="en-US" sz="1200" dirty="0" smtClean="0">
                <a:latin typeface="+mn-ea"/>
              </a:rPr>
              <a:t>（令和</a:t>
            </a:r>
            <a:r>
              <a:rPr lang="en-US" altLang="ja-JP" sz="1200" dirty="0" smtClean="0">
                <a:latin typeface="+mn-ea"/>
              </a:rPr>
              <a:t>4</a:t>
            </a:r>
            <a:r>
              <a:rPr lang="ja-JP" altLang="en-US" sz="1200" dirty="0" smtClean="0">
                <a:latin typeface="+mn-ea"/>
              </a:rPr>
              <a:t>年度「就業構造基本調査」）</a:t>
            </a:r>
            <a:endParaRPr lang="ja-JP" altLang="en-US" sz="1200" b="1" dirty="0">
              <a:solidFill>
                <a:srgbClr val="000000"/>
              </a:solidFill>
            </a:endParaRPr>
          </a:p>
        </p:txBody>
      </p:sp>
      <p:sp>
        <p:nvSpPr>
          <p:cNvPr id="5" name="正方形/長方形 4"/>
          <p:cNvSpPr/>
          <p:nvPr/>
        </p:nvSpPr>
        <p:spPr>
          <a:xfrm>
            <a:off x="665852" y="2037768"/>
            <a:ext cx="8756105" cy="646331"/>
          </a:xfrm>
          <a:prstGeom prst="rect">
            <a:avLst/>
          </a:prstGeom>
        </p:spPr>
        <p:txBody>
          <a:bodyPr wrap="square">
            <a:spAutoFit/>
          </a:bodyPr>
          <a:lstStyle/>
          <a:p>
            <a:pPr marL="285750" indent="-285750">
              <a:buFont typeface="Arial" panose="020B0604020202020204" pitchFamily="34" charset="0"/>
              <a:buChar char="•"/>
            </a:pPr>
            <a:r>
              <a:rPr lang="ja-JP" altLang="en-US" dirty="0"/>
              <a:t>５年前に比べ、介護をしている者に占める有業者の割合</a:t>
            </a:r>
            <a:r>
              <a:rPr lang="ja-JP" altLang="en-US" dirty="0" smtClean="0"/>
              <a:t>は上昇</a:t>
            </a:r>
            <a:r>
              <a:rPr lang="ja-JP" altLang="en-US" dirty="0"/>
              <a:t>している</a:t>
            </a:r>
            <a:r>
              <a:rPr lang="ja-JP" altLang="en-US" dirty="0" smtClean="0"/>
              <a:t>。</a:t>
            </a:r>
            <a:endParaRPr lang="en-US" altLang="ja-JP" dirty="0" smtClean="0"/>
          </a:p>
          <a:p>
            <a:pPr marL="285750" indent="-285750">
              <a:buFont typeface="Arial" panose="020B0604020202020204" pitchFamily="34" charset="0"/>
              <a:buChar char="•"/>
            </a:pPr>
            <a:r>
              <a:rPr lang="ja-JP" altLang="en-US" dirty="0"/>
              <a:t>介護や看護を理由に過去１年間に、前職を離職した人数は全国で約</a:t>
            </a:r>
            <a:r>
              <a:rPr lang="en-US" altLang="ja-JP" dirty="0"/>
              <a:t>10.6</a:t>
            </a:r>
            <a:r>
              <a:rPr lang="ja-JP" altLang="en-US" dirty="0"/>
              <a:t>万人</a:t>
            </a:r>
            <a:r>
              <a:rPr lang="ja-JP" altLang="en-US" dirty="0" smtClean="0"/>
              <a:t>。</a:t>
            </a:r>
            <a:endParaRPr lang="en-US" altLang="ja-JP" dirty="0"/>
          </a:p>
        </p:txBody>
      </p:sp>
    </p:spTree>
    <p:extLst>
      <p:ext uri="{BB962C8B-B14F-4D97-AF65-F5344CB8AC3E}">
        <p14:creationId xmlns:p14="http://schemas.microsoft.com/office/powerpoint/2010/main" val="27240613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sz="3200" b="1" dirty="0" smtClean="0"/>
              <a:t>２．都の研修会等で収集した知識の情報提供</a:t>
            </a:r>
            <a:endParaRPr kumimoji="1" lang="ja-JP" altLang="en-US" sz="3200" b="1" dirty="0"/>
          </a:p>
        </p:txBody>
      </p:sp>
      <p:sp>
        <p:nvSpPr>
          <p:cNvPr id="3" name="コンテンツ プレースホルダー 2"/>
          <p:cNvSpPr>
            <a:spLocks noGrp="1"/>
          </p:cNvSpPr>
          <p:nvPr>
            <p:ph idx="1"/>
          </p:nvPr>
        </p:nvSpPr>
        <p:spPr/>
        <p:txBody>
          <a:bodyPr/>
          <a:lstStyle/>
          <a:p>
            <a:r>
              <a:rPr kumimoji="1" lang="ja-JP" altLang="en-US" dirty="0" smtClean="0"/>
              <a:t>介護離職に繋がりやすい職場とは</a:t>
            </a:r>
            <a:r>
              <a:rPr kumimoji="1" lang="ja-JP" altLang="en-US" dirty="0" smtClean="0">
                <a:solidFill>
                  <a:srgbClr val="FF0000"/>
                </a:solidFill>
              </a:rPr>
              <a:t>（例示）</a:t>
            </a:r>
            <a:endParaRPr lang="en-US" altLang="ja-JP" dirty="0">
              <a:solidFill>
                <a:srgbClr val="FF0000"/>
              </a:solidFill>
            </a:endParaRPr>
          </a:p>
        </p:txBody>
      </p:sp>
      <p:pic>
        <p:nvPicPr>
          <p:cNvPr id="5" name="図 4"/>
          <p:cNvPicPr>
            <a:picLocks noChangeAspect="1"/>
          </p:cNvPicPr>
          <p:nvPr/>
        </p:nvPicPr>
        <p:blipFill>
          <a:blip r:embed="rId2"/>
          <a:stretch>
            <a:fillRect/>
          </a:stretch>
        </p:blipFill>
        <p:spPr>
          <a:xfrm>
            <a:off x="1035035" y="2497518"/>
            <a:ext cx="5566933" cy="3814380"/>
          </a:xfrm>
          <a:prstGeom prst="rect">
            <a:avLst/>
          </a:prstGeom>
        </p:spPr>
      </p:pic>
      <p:sp>
        <p:nvSpPr>
          <p:cNvPr id="6" name="テキスト ボックス 5"/>
          <p:cNvSpPr txBox="1"/>
          <p:nvPr/>
        </p:nvSpPr>
        <p:spPr>
          <a:xfrm>
            <a:off x="987982" y="6429850"/>
            <a:ext cx="8101568" cy="215444"/>
          </a:xfrm>
          <a:prstGeom prst="rect">
            <a:avLst/>
          </a:prstGeom>
          <a:noFill/>
        </p:spPr>
        <p:txBody>
          <a:bodyPr wrap="square" rtlCol="0">
            <a:spAutoFit/>
          </a:bodyPr>
          <a:lstStyle/>
          <a:p>
            <a:r>
              <a:rPr kumimoji="1" lang="ja-JP" altLang="en-US" sz="800" dirty="0"/>
              <a:t>出典：三菱</a:t>
            </a:r>
            <a:r>
              <a:rPr kumimoji="1" lang="en-US" altLang="ja-JP" sz="800" dirty="0"/>
              <a:t>UFJ</a:t>
            </a:r>
            <a:r>
              <a:rPr kumimoji="1" lang="ja-JP" altLang="en-US" sz="800" dirty="0"/>
              <a:t>リサーチ＆コンサルティング「仕事と介護の両立等に関する実態把握のための調査研究事業報告書」（労働者調査）（令和</a:t>
            </a:r>
            <a:r>
              <a:rPr kumimoji="1" lang="en-US" altLang="ja-JP" sz="800" dirty="0"/>
              <a:t>3</a:t>
            </a:r>
            <a:r>
              <a:rPr kumimoji="1" lang="ja-JP" altLang="en-US" sz="800" dirty="0"/>
              <a:t>年度厚生労働省委託調査）</a:t>
            </a:r>
          </a:p>
        </p:txBody>
      </p:sp>
    </p:spTree>
    <p:extLst>
      <p:ext uri="{BB962C8B-B14F-4D97-AF65-F5344CB8AC3E}">
        <p14:creationId xmlns:p14="http://schemas.microsoft.com/office/powerpoint/2010/main" val="14892777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b="1" dirty="0" smtClean="0"/>
              <a:t>３．質疑応答</a:t>
            </a:r>
            <a:endParaRPr kumimoji="1" lang="ja-JP" altLang="en-US" b="1" dirty="0"/>
          </a:p>
        </p:txBody>
      </p:sp>
      <p:sp>
        <p:nvSpPr>
          <p:cNvPr id="3" name="コンテンツ プレースホルダー 2"/>
          <p:cNvSpPr>
            <a:spLocks noGrp="1"/>
          </p:cNvSpPr>
          <p:nvPr>
            <p:ph idx="1"/>
          </p:nvPr>
        </p:nvSpPr>
        <p:spPr/>
        <p:txBody>
          <a:bodyPr/>
          <a:lstStyle/>
          <a:p>
            <a:endParaRPr kumimoji="1" lang="ja-JP" altLang="en-US" dirty="0"/>
          </a:p>
        </p:txBody>
      </p:sp>
    </p:spTree>
    <p:extLst>
      <p:ext uri="{BB962C8B-B14F-4D97-AF65-F5344CB8AC3E}">
        <p14:creationId xmlns:p14="http://schemas.microsoft.com/office/powerpoint/2010/main" val="3170647962"/>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346</TotalTime>
  <Words>723</Words>
  <Application>Microsoft Office PowerPoint</Application>
  <PresentationFormat>A4 210 x 297 mm</PresentationFormat>
  <Paragraphs>70</Paragraphs>
  <Slides>9</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9</vt:i4>
      </vt:variant>
    </vt:vector>
  </HeadingPairs>
  <TitlesOfParts>
    <vt:vector size="16" baseType="lpstr">
      <vt:lpstr>ＭＳ Ｐゴシック</vt:lpstr>
      <vt:lpstr>游ゴシック</vt:lpstr>
      <vt:lpstr>游ゴシック Light</vt:lpstr>
      <vt:lpstr>Arial</vt:lpstr>
      <vt:lpstr>Calibri</vt:lpstr>
      <vt:lpstr>Calibri Light</vt:lpstr>
      <vt:lpstr>Office テーマ</vt:lpstr>
      <vt:lpstr>PowerPoint プレゼンテーション</vt:lpstr>
      <vt:lpstr>本日の研修内容</vt:lpstr>
      <vt:lpstr>１．PTにおける検討内容、 　　整備した社内制度の内容説明</vt:lpstr>
      <vt:lpstr>１．PTにおける検討内容、 　　整備した社内制度の内容説明</vt:lpstr>
      <vt:lpstr>１．PTにおける検討内容、 　　整備した社内制度の内容説明</vt:lpstr>
      <vt:lpstr>１．PTにおける検討内容、 　　整備した社内制度の内容説明</vt:lpstr>
      <vt:lpstr>２．都の研修会等で収集した知識の情報提供</vt:lpstr>
      <vt:lpstr>２．都の研修会等で収集した知識の情報提供</vt:lpstr>
      <vt:lpstr>３．質疑応答</vt:lpstr>
    </vt:vector>
  </TitlesOfParts>
  <Company>TAIMS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森田　彩由実</dc:creator>
  <cp:lastModifiedBy>青木　絵梨香</cp:lastModifiedBy>
  <cp:revision>42</cp:revision>
  <dcterms:created xsi:type="dcterms:W3CDTF">2023-07-31T01:49:10Z</dcterms:created>
  <dcterms:modified xsi:type="dcterms:W3CDTF">2023-08-15T04:36:18Z</dcterms:modified>
</cp:coreProperties>
</file>