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4" r:id="rId5"/>
    <p:sldId id="285" r:id="rId6"/>
    <p:sldId id="286" r:id="rId7"/>
    <p:sldId id="259" r:id="rId8"/>
    <p:sldId id="276" r:id="rId9"/>
    <p:sldId id="263"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6" d="100"/>
          <a:sy n="66" d="100"/>
        </p:scale>
        <p:origin x="1120" y="36"/>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36192" y="2350008"/>
            <a:ext cx="7095744" cy="731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solidFill>
              </a:rPr>
              <a:t>介護と仕事の両立推進について</a:t>
            </a:r>
            <a:endParaRPr kumimoji="1" lang="en-US" altLang="ja-JP" sz="3200" b="1" dirty="0" smtClean="0">
              <a:solidFill>
                <a:schemeClr val="tx1"/>
              </a:solidFill>
            </a:endParaRPr>
          </a:p>
        </p:txBody>
      </p:sp>
      <p:sp>
        <p:nvSpPr>
          <p:cNvPr id="5" name="正方形/長方形 4"/>
          <p:cNvSpPr/>
          <p:nvPr/>
        </p:nvSpPr>
        <p:spPr>
          <a:xfrm>
            <a:off x="4881934" y="3386903"/>
            <a:ext cx="4172712" cy="441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年　月　日　</a:t>
            </a:r>
            <a:r>
              <a:rPr kumimoji="1" lang="ja-JP" altLang="en-US" dirty="0" smtClean="0">
                <a:solidFill>
                  <a:schemeClr val="tx1"/>
                </a:solidFill>
              </a:rPr>
              <a:t>　　時</a:t>
            </a:r>
            <a:r>
              <a:rPr kumimoji="1" lang="ja-JP" altLang="en-US" dirty="0" smtClean="0">
                <a:solidFill>
                  <a:schemeClr val="tx1"/>
                </a:solidFill>
              </a:rPr>
              <a:t>　</a:t>
            </a:r>
            <a:r>
              <a:rPr kumimoji="1" lang="ja-JP" altLang="en-US" dirty="0" smtClean="0">
                <a:solidFill>
                  <a:schemeClr val="tx1"/>
                </a:solidFill>
              </a:rPr>
              <a:t>～　</a:t>
            </a:r>
            <a:r>
              <a:rPr kumimoji="1" lang="ja-JP" altLang="en-US" dirty="0" smtClean="0">
                <a:solidFill>
                  <a:schemeClr val="tx1"/>
                </a:solidFill>
              </a:rPr>
              <a:t>　時</a:t>
            </a:r>
            <a:endParaRPr kumimoji="1" lang="ja-JP" altLang="en-US" dirty="0">
              <a:solidFill>
                <a:schemeClr val="tx1"/>
              </a:solidFill>
            </a:endParaRPr>
          </a:p>
        </p:txBody>
      </p:sp>
      <p:sp>
        <p:nvSpPr>
          <p:cNvPr id="7" name="正方形/長方形 6"/>
          <p:cNvSpPr/>
          <p:nvPr/>
        </p:nvSpPr>
        <p:spPr>
          <a:xfrm>
            <a:off x="399126" y="192412"/>
            <a:ext cx="6521437" cy="505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u="sng" dirty="0" smtClean="0">
                <a:solidFill>
                  <a:schemeClr val="tx1"/>
                </a:solidFill>
              </a:rPr>
              <a:t>Ⅰ</a:t>
            </a:r>
            <a:r>
              <a:rPr kumimoji="1" lang="ja-JP" altLang="en-US" b="1" u="sng" dirty="0" smtClean="0">
                <a:solidFill>
                  <a:schemeClr val="tx1"/>
                </a:solidFill>
              </a:rPr>
              <a:t>プランＢコース①</a:t>
            </a:r>
            <a:r>
              <a:rPr kumimoji="1" lang="ja-JP" altLang="en-US" b="1" dirty="0" smtClean="0">
                <a:solidFill>
                  <a:schemeClr val="tx1"/>
                </a:solidFill>
              </a:rPr>
              <a:t>　株式会社〇〇　社内研修資料（例）</a:t>
            </a:r>
            <a:endParaRPr kumimoji="1" lang="ja-JP" altLang="en-US" b="1" dirty="0">
              <a:solidFill>
                <a:schemeClr val="tx1"/>
              </a:solidFill>
            </a:endParaRPr>
          </a:p>
        </p:txBody>
      </p:sp>
      <p:sp>
        <p:nvSpPr>
          <p:cNvPr id="8" name="正方形/長方形 7"/>
          <p:cNvSpPr/>
          <p:nvPr/>
        </p:nvSpPr>
        <p:spPr>
          <a:xfrm>
            <a:off x="897957" y="900323"/>
            <a:ext cx="6474995" cy="923330"/>
          </a:xfrm>
          <a:prstGeom prst="rect">
            <a:avLst/>
          </a:prstGeom>
        </p:spPr>
        <p:txBody>
          <a:bodyPr wrap="square">
            <a:spAutoFit/>
          </a:bodyPr>
          <a:lstStyle/>
          <a:p>
            <a:r>
              <a:rPr kumimoji="1" lang="ja-JP" altLang="en-US" b="1" dirty="0">
                <a:solidFill>
                  <a:srgbClr val="00B050"/>
                </a:solidFill>
              </a:rPr>
              <a:t>この社内研修資料（例）はあくまでも参考例です。</a:t>
            </a:r>
            <a:endParaRPr kumimoji="1" lang="en-US" altLang="ja-JP" b="1" dirty="0">
              <a:solidFill>
                <a:srgbClr val="00B050"/>
              </a:solidFill>
            </a:endParaRPr>
          </a:p>
          <a:p>
            <a:r>
              <a:rPr lang="ja-JP" altLang="en-US" b="1" dirty="0" smtClean="0">
                <a:solidFill>
                  <a:srgbClr val="00B050"/>
                </a:solidFill>
              </a:rPr>
              <a:t>必ず</a:t>
            </a:r>
            <a:r>
              <a:rPr lang="ja-JP" altLang="en-US" b="1" dirty="0">
                <a:solidFill>
                  <a:srgbClr val="00B050"/>
                </a:solidFill>
              </a:rPr>
              <a:t>「申請の手引き」「よくある質問」で</a:t>
            </a:r>
            <a:r>
              <a:rPr kumimoji="1" lang="ja-JP" altLang="en-US" b="1" dirty="0">
                <a:solidFill>
                  <a:srgbClr val="00B050"/>
                </a:solidFill>
              </a:rPr>
              <a:t>詳細を確認して、</a:t>
            </a:r>
            <a:endParaRPr kumimoji="1" lang="en-US" altLang="ja-JP" b="1" dirty="0">
              <a:solidFill>
                <a:srgbClr val="00B050"/>
              </a:solidFill>
            </a:endParaRPr>
          </a:p>
          <a:p>
            <a:r>
              <a:rPr kumimoji="1" lang="ja-JP" altLang="en-US" b="1" dirty="0" smtClean="0">
                <a:solidFill>
                  <a:srgbClr val="00B050"/>
                </a:solidFill>
              </a:rPr>
              <a:t>各申請</a:t>
            </a:r>
            <a:r>
              <a:rPr kumimoji="1" lang="ja-JP" altLang="en-US" b="1" dirty="0">
                <a:solidFill>
                  <a:srgbClr val="00B050"/>
                </a:solidFill>
              </a:rPr>
              <a:t>企業ごとの社内研修資料を作成してください。</a:t>
            </a:r>
            <a:endParaRPr kumimoji="1" lang="en-US" altLang="ja-JP" b="1" dirty="0">
              <a:solidFill>
                <a:srgbClr val="00B050"/>
              </a:solidFill>
            </a:endParaRPr>
          </a:p>
        </p:txBody>
      </p:sp>
      <p:sp>
        <p:nvSpPr>
          <p:cNvPr id="9" name="角丸四角形 8"/>
          <p:cNvSpPr/>
          <p:nvPr/>
        </p:nvSpPr>
        <p:spPr>
          <a:xfrm>
            <a:off x="606392" y="750771"/>
            <a:ext cx="6766560" cy="1083243"/>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正方形/長方形 9"/>
          <p:cNvSpPr/>
          <p:nvPr/>
        </p:nvSpPr>
        <p:spPr>
          <a:xfrm>
            <a:off x="2293058" y="4278977"/>
            <a:ext cx="7262903" cy="1573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　　　　　　　　　　　　　</a:t>
            </a:r>
            <a:endParaRPr kumimoji="1" lang="en-US" altLang="ja-JP" dirty="0" smtClean="0">
              <a:solidFill>
                <a:schemeClr val="tx1"/>
              </a:solidFill>
            </a:endParaRPr>
          </a:p>
          <a:p>
            <a:r>
              <a:rPr kumimoji="1" lang="ja-JP" altLang="en-US" dirty="0" smtClean="0">
                <a:solidFill>
                  <a:schemeClr val="tx1"/>
                </a:solidFill>
              </a:rPr>
              <a:t>　　　　　　　　　　　　</a:t>
            </a:r>
            <a:endParaRPr kumimoji="1" lang="en-US" altLang="ja-JP" dirty="0" smtClean="0">
              <a:solidFill>
                <a:schemeClr val="tx1"/>
              </a:solidFill>
            </a:endParaRPr>
          </a:p>
          <a:p>
            <a:r>
              <a:rPr kumimoji="1" lang="ja-JP" altLang="en-US" dirty="0" smtClean="0">
                <a:solidFill>
                  <a:schemeClr val="tx1"/>
                </a:solidFill>
              </a:rPr>
              <a:t>　　　　　　　　　　　　</a:t>
            </a:r>
            <a:endParaRPr kumimoji="1" lang="en-US" altLang="ja-JP" dirty="0" smtClean="0">
              <a:solidFill>
                <a:schemeClr val="tx1"/>
              </a:solidFill>
            </a:endParaRPr>
          </a:p>
          <a:p>
            <a:r>
              <a:rPr kumimoji="1" lang="ja-JP" altLang="en-US" dirty="0">
                <a:solidFill>
                  <a:schemeClr val="tx1"/>
                </a:solidFill>
              </a:rPr>
              <a:t>　</a:t>
            </a:r>
            <a:r>
              <a:rPr kumimoji="1" lang="ja-JP" altLang="en-US" dirty="0" smtClean="0">
                <a:solidFill>
                  <a:schemeClr val="tx1"/>
                </a:solidFill>
              </a:rPr>
              <a:t>　　　　　　　　　　　</a:t>
            </a:r>
            <a:r>
              <a:rPr kumimoji="1" lang="en-US" altLang="ja-JP" dirty="0" smtClean="0">
                <a:solidFill>
                  <a:srgbClr val="0070C0"/>
                </a:solidFill>
              </a:rPr>
              <a:t>【</a:t>
            </a:r>
            <a:r>
              <a:rPr kumimoji="1" lang="ja-JP" altLang="en-US" dirty="0">
                <a:solidFill>
                  <a:srgbClr val="0070C0"/>
                </a:solidFill>
              </a:rPr>
              <a:t>ポイント</a:t>
            </a:r>
            <a:r>
              <a:rPr kumimoji="1" lang="en-US" altLang="ja-JP" dirty="0">
                <a:solidFill>
                  <a:srgbClr val="0070C0"/>
                </a:solidFill>
              </a:rPr>
              <a:t>】</a:t>
            </a:r>
          </a:p>
          <a:p>
            <a:r>
              <a:rPr kumimoji="1" lang="ja-JP" altLang="en-US" dirty="0">
                <a:solidFill>
                  <a:srgbClr val="0070C0"/>
                </a:solidFill>
              </a:rPr>
              <a:t>　　　　　　　　　　　　</a:t>
            </a:r>
            <a:r>
              <a:rPr kumimoji="1" lang="ja-JP" altLang="en-US" dirty="0" smtClean="0">
                <a:solidFill>
                  <a:srgbClr val="0070C0"/>
                </a:solidFill>
              </a:rPr>
              <a:t>①社内調査結果等、社内制度等の説明</a:t>
            </a:r>
            <a:r>
              <a:rPr kumimoji="1" lang="ja-JP" altLang="en-US" dirty="0">
                <a:solidFill>
                  <a:srgbClr val="0070C0"/>
                </a:solidFill>
              </a:rPr>
              <a:t>は</a:t>
            </a:r>
            <a:endParaRPr kumimoji="1" lang="en-US" altLang="ja-JP" dirty="0">
              <a:solidFill>
                <a:srgbClr val="0070C0"/>
              </a:solidFill>
            </a:endParaRPr>
          </a:p>
          <a:p>
            <a:r>
              <a:rPr kumimoji="1" lang="ja-JP" altLang="en-US" dirty="0">
                <a:solidFill>
                  <a:srgbClr val="0070C0"/>
                </a:solidFill>
              </a:rPr>
              <a:t>　　　　　　　　　　　　　</a:t>
            </a:r>
            <a:r>
              <a:rPr kumimoji="1" lang="ja-JP" altLang="en-US" dirty="0" smtClean="0">
                <a:solidFill>
                  <a:srgbClr val="0070C0"/>
                </a:solidFill>
              </a:rPr>
              <a:t>人事</a:t>
            </a:r>
            <a:r>
              <a:rPr kumimoji="1" lang="ja-JP" altLang="en-US" dirty="0">
                <a:solidFill>
                  <a:srgbClr val="0070C0"/>
                </a:solidFill>
              </a:rPr>
              <a:t>労務担当者</a:t>
            </a:r>
            <a:r>
              <a:rPr kumimoji="1" lang="ja-JP" altLang="en-US" dirty="0" smtClean="0">
                <a:solidFill>
                  <a:srgbClr val="0070C0"/>
                </a:solidFill>
              </a:rPr>
              <a:t>等</a:t>
            </a:r>
            <a:endParaRPr kumimoji="1" lang="en-US" altLang="ja-JP" dirty="0" smtClean="0">
              <a:solidFill>
                <a:srgbClr val="0070C0"/>
              </a:solidFill>
            </a:endParaRPr>
          </a:p>
          <a:p>
            <a:endParaRPr kumimoji="1" lang="en-US" altLang="ja-JP" dirty="0">
              <a:solidFill>
                <a:srgbClr val="0070C0"/>
              </a:solidFill>
            </a:endParaRPr>
          </a:p>
          <a:p>
            <a:r>
              <a:rPr kumimoji="1" lang="ja-JP" altLang="en-US" dirty="0">
                <a:solidFill>
                  <a:srgbClr val="0070C0"/>
                </a:solidFill>
              </a:rPr>
              <a:t>　　　　　　　　　　　　</a:t>
            </a:r>
            <a:r>
              <a:rPr kumimoji="1" lang="ja-JP" altLang="en-US" dirty="0" smtClean="0">
                <a:solidFill>
                  <a:srgbClr val="0070C0"/>
                </a:solidFill>
              </a:rPr>
              <a:t>②</a:t>
            </a:r>
            <a:r>
              <a:rPr kumimoji="1" lang="ja-JP" altLang="en-US" dirty="0">
                <a:solidFill>
                  <a:srgbClr val="0070C0"/>
                </a:solidFill>
              </a:rPr>
              <a:t>研修会等で収集した情報</a:t>
            </a:r>
            <a:r>
              <a:rPr kumimoji="1" lang="ja-JP" altLang="en-US" dirty="0" smtClean="0">
                <a:solidFill>
                  <a:srgbClr val="0070C0"/>
                </a:solidFill>
              </a:rPr>
              <a:t>提供の説明は</a:t>
            </a:r>
            <a:endParaRPr kumimoji="1" lang="en-US" altLang="ja-JP" dirty="0" smtClean="0">
              <a:solidFill>
                <a:srgbClr val="0070C0"/>
              </a:solidFill>
            </a:endParaRPr>
          </a:p>
          <a:p>
            <a:r>
              <a:rPr kumimoji="1" lang="ja-JP" altLang="en-US" dirty="0" smtClean="0">
                <a:solidFill>
                  <a:srgbClr val="0070C0"/>
                </a:solidFill>
              </a:rPr>
              <a:t>　　　　　　　　　　</a:t>
            </a:r>
            <a:r>
              <a:rPr kumimoji="1" lang="ja-JP" altLang="en-US" dirty="0">
                <a:solidFill>
                  <a:srgbClr val="0070C0"/>
                </a:solidFill>
              </a:rPr>
              <a:t>　</a:t>
            </a:r>
            <a:r>
              <a:rPr kumimoji="1" lang="ja-JP" altLang="en-US" dirty="0" smtClean="0">
                <a:solidFill>
                  <a:srgbClr val="0070C0"/>
                </a:solidFill>
              </a:rPr>
              <a:t>　　</a:t>
            </a:r>
            <a:r>
              <a:rPr kumimoji="1" lang="ja-JP" altLang="en-US" dirty="0">
                <a:solidFill>
                  <a:srgbClr val="0070C0"/>
                </a:solidFill>
              </a:rPr>
              <a:t>研修会等の参加者</a:t>
            </a:r>
          </a:p>
          <a:p>
            <a:endParaRPr kumimoji="1" lang="ja-JP" altLang="en-US" dirty="0">
              <a:solidFill>
                <a:schemeClr val="tx1"/>
              </a:solidFill>
            </a:endParaRP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本日の研修内容</a:t>
            </a:r>
            <a:endParaRPr kumimoji="1" lang="ja-JP" altLang="en-US" b="1" dirty="0"/>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smtClean="0">
              <a:latin typeface="+mn-ea"/>
            </a:endParaRPr>
          </a:p>
          <a:p>
            <a:pPr marL="514350" indent="-514350">
              <a:buFont typeface="+mj-lt"/>
              <a:buAutoNum type="arabicPeriod"/>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社内調査結果等の説明</a:t>
            </a:r>
            <a:endParaRPr lang="en-US" altLang="ja-JP" dirty="0" smtClean="0">
              <a:latin typeface="+mn-ea"/>
            </a:endParaRPr>
          </a:p>
          <a:p>
            <a:pPr marL="514350" indent="-514350">
              <a:buAutoNum type="arabicPeriod" startAt="2"/>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社内</a:t>
            </a:r>
            <a:r>
              <a:rPr lang="ja-JP" altLang="en-US" dirty="0">
                <a:latin typeface="+mn-ea"/>
              </a:rPr>
              <a:t>制度等</a:t>
            </a:r>
            <a:r>
              <a:rPr lang="ja-JP" altLang="en-US" dirty="0" smtClean="0">
                <a:latin typeface="+mn-ea"/>
              </a:rPr>
              <a:t>の周知</a:t>
            </a:r>
            <a:endParaRPr lang="en-US" altLang="ja-JP" dirty="0" smtClean="0">
              <a:latin typeface="+mn-ea"/>
            </a:endParaRPr>
          </a:p>
          <a:p>
            <a:pPr marL="514350" indent="-514350">
              <a:buAutoNum type="arabicPeriod" startAt="2"/>
            </a:pPr>
            <a:r>
              <a:rPr lang="en-US" altLang="ja-JP" dirty="0" smtClean="0">
                <a:solidFill>
                  <a:srgbClr val="FF0000"/>
                </a:solidFill>
                <a:latin typeface="+mn-ea"/>
              </a:rPr>
              <a:t>【</a:t>
            </a:r>
            <a:r>
              <a:rPr lang="ja-JP" altLang="en-US" dirty="0" smtClean="0">
                <a:solidFill>
                  <a:srgbClr val="FF0000"/>
                </a:solidFill>
                <a:latin typeface="+mn-ea"/>
              </a:rPr>
              <a:t>必須</a:t>
            </a:r>
            <a:r>
              <a:rPr lang="en-US" altLang="ja-JP" dirty="0" smtClean="0">
                <a:solidFill>
                  <a:srgbClr val="FF0000"/>
                </a:solidFill>
                <a:latin typeface="+mn-ea"/>
              </a:rPr>
              <a:t>】</a:t>
            </a:r>
            <a:r>
              <a:rPr lang="ja-JP" altLang="en-US" dirty="0" smtClean="0">
                <a:latin typeface="+mn-ea"/>
              </a:rPr>
              <a:t>都の</a:t>
            </a:r>
            <a:r>
              <a:rPr kumimoji="1" lang="ja-JP" altLang="en-US" dirty="0" smtClean="0">
                <a:latin typeface="+mn-ea"/>
              </a:rPr>
              <a:t>研修会等で収集した知識の情報提供</a:t>
            </a:r>
            <a:endParaRPr lang="en-US" altLang="ja-JP" dirty="0">
              <a:latin typeface="+mn-ea"/>
            </a:endParaRPr>
          </a:p>
          <a:p>
            <a:pPr marL="514350" indent="-514350">
              <a:buAutoNum type="arabicPeriod" startAt="2"/>
            </a:pPr>
            <a:r>
              <a:rPr kumimoji="1" lang="ja-JP" altLang="en-US" dirty="0" smtClean="0">
                <a:latin typeface="+mn-ea"/>
              </a:rPr>
              <a:t>質疑応答</a:t>
            </a:r>
            <a:endParaRPr kumimoji="1" lang="en-US" altLang="ja-JP" dirty="0" smtClean="0">
              <a:latin typeface="+mn-ea"/>
            </a:endParaRPr>
          </a:p>
          <a:p>
            <a:pPr marL="514350" indent="-514350">
              <a:buAutoNum type="arabicPeriod" startAt="2"/>
            </a:pPr>
            <a:endParaRPr lang="en-US" altLang="ja-JP" dirty="0">
              <a:latin typeface="+mn-ea"/>
            </a:endParaRPr>
          </a:p>
          <a:p>
            <a:pPr marL="0" indent="0">
              <a:buNone/>
            </a:pPr>
            <a:r>
              <a:rPr kumimoji="1" lang="ja-JP" altLang="en-US" dirty="0" smtClean="0">
                <a:latin typeface="+mn-ea"/>
              </a:rPr>
              <a:t>　　</a:t>
            </a:r>
            <a:r>
              <a:rPr kumimoji="1" lang="ja-JP" altLang="en-US" smtClean="0">
                <a:latin typeface="+mn-ea"/>
              </a:rPr>
              <a:t>　　　　</a:t>
            </a:r>
            <a:r>
              <a:rPr kumimoji="1" lang="ja-JP" altLang="en-US" dirty="0" smtClean="0">
                <a:latin typeface="+mn-ea"/>
              </a:rPr>
              <a:t>　　</a:t>
            </a:r>
            <a:r>
              <a:rPr kumimoji="1" lang="ja-JP" altLang="en-US" sz="2400" dirty="0" smtClean="0">
                <a:solidFill>
                  <a:srgbClr val="0070C0"/>
                </a:solidFill>
                <a:latin typeface="+mn-ea"/>
              </a:rPr>
              <a:t>（</a:t>
            </a:r>
            <a:r>
              <a:rPr kumimoji="1" lang="en-US" altLang="ja-JP" sz="2400" dirty="0" smtClean="0">
                <a:solidFill>
                  <a:srgbClr val="0070C0"/>
                </a:solidFill>
                <a:latin typeface="+mn-ea"/>
              </a:rPr>
              <a:t>※</a:t>
            </a:r>
            <a:r>
              <a:rPr kumimoji="1" lang="ja-JP" altLang="en-US" sz="2400" dirty="0" smtClean="0">
                <a:solidFill>
                  <a:srgbClr val="0070C0"/>
                </a:solidFill>
                <a:latin typeface="+mn-ea"/>
              </a:rPr>
              <a:t>　奨励金の取組順とは異なります）</a:t>
            </a:r>
            <a:endParaRPr kumimoji="1" lang="ja-JP" altLang="en-US" sz="2400" dirty="0">
              <a:solidFill>
                <a:srgbClr val="0070C0"/>
              </a:solidFill>
              <a:latin typeface="+mn-ea"/>
            </a:endParaRPr>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b="1" dirty="0" smtClean="0"/>
              <a:t>１．社内調査結果等の</a:t>
            </a:r>
            <a:r>
              <a:rPr lang="ja-JP" altLang="en-US" sz="3600" b="1" dirty="0"/>
              <a:t>説明</a:t>
            </a:r>
            <a:endParaRPr kumimoji="1" lang="ja-JP" altLang="en-US" sz="3600" b="1" dirty="0"/>
          </a:p>
        </p:txBody>
      </p:sp>
      <p:sp>
        <p:nvSpPr>
          <p:cNvPr id="3" name="コンテンツ プレースホルダー 2"/>
          <p:cNvSpPr>
            <a:spLocks noGrp="1"/>
          </p:cNvSpPr>
          <p:nvPr>
            <p:ph idx="1"/>
          </p:nvPr>
        </p:nvSpPr>
        <p:spPr>
          <a:xfrm>
            <a:off x="681038" y="1825625"/>
            <a:ext cx="8543925" cy="2993118"/>
          </a:xfrm>
        </p:spPr>
        <p:txBody>
          <a:bodyPr>
            <a:normAutofit/>
          </a:bodyPr>
          <a:lstStyle/>
          <a:p>
            <a:pPr marL="0" indent="0">
              <a:buNone/>
            </a:pPr>
            <a:r>
              <a:rPr lang="ja-JP" altLang="en-US" dirty="0"/>
              <a:t>ア</a:t>
            </a:r>
            <a:r>
              <a:rPr lang="ja-JP" altLang="en-US" dirty="0" smtClean="0"/>
              <a:t>　相談</a:t>
            </a:r>
            <a:r>
              <a:rPr lang="ja-JP" altLang="en-US" dirty="0"/>
              <a:t>窓口の</a:t>
            </a:r>
            <a:r>
              <a:rPr lang="ja-JP" altLang="en-US" dirty="0" smtClean="0"/>
              <a:t>設置、両立相談員の配置</a:t>
            </a:r>
            <a:endParaRPr lang="ja-JP" altLang="en-US" dirty="0"/>
          </a:p>
          <a:p>
            <a:pPr marL="0" indent="0">
              <a:buNone/>
            </a:pPr>
            <a:r>
              <a:rPr lang="ja-JP" altLang="en-US" dirty="0"/>
              <a:t>イ</a:t>
            </a:r>
            <a:r>
              <a:rPr lang="ja-JP" altLang="en-US" dirty="0" smtClean="0"/>
              <a:t>　ニーズ</a:t>
            </a:r>
            <a:r>
              <a:rPr lang="ja-JP" altLang="en-US" dirty="0"/>
              <a:t>調査の集計結果・</a:t>
            </a:r>
            <a:r>
              <a:rPr lang="ja-JP" altLang="en-US" dirty="0" smtClean="0"/>
              <a:t>概要説明</a:t>
            </a:r>
            <a:endParaRPr lang="ja-JP" altLang="en-US" dirty="0"/>
          </a:p>
          <a:p>
            <a:pPr marL="0" indent="0">
              <a:buNone/>
            </a:pPr>
            <a:r>
              <a:rPr lang="ja-JP" altLang="en-US" dirty="0" smtClean="0"/>
              <a:t>ウ　プロジェクトチームの設置と検討内容</a:t>
            </a:r>
            <a:endParaRPr lang="ja-JP" altLang="en-US" dirty="0"/>
          </a:p>
          <a:p>
            <a:pPr marL="0" indent="0">
              <a:buNone/>
            </a:pPr>
            <a:r>
              <a:rPr lang="ja-JP" altLang="en-US" dirty="0" smtClean="0"/>
              <a:t>エ　今後</a:t>
            </a:r>
            <a:r>
              <a:rPr lang="ja-JP" altLang="en-US" dirty="0"/>
              <a:t>の取組計画について</a:t>
            </a:r>
            <a:endParaRPr kumimoji="1" lang="ja-JP" altLang="en-US" dirty="0"/>
          </a:p>
        </p:txBody>
      </p:sp>
      <p:sp>
        <p:nvSpPr>
          <p:cNvPr id="6" name="正方形/長方形 5"/>
          <p:cNvSpPr/>
          <p:nvPr/>
        </p:nvSpPr>
        <p:spPr>
          <a:xfrm>
            <a:off x="5278062" y="4013735"/>
            <a:ext cx="4134954" cy="20525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u="sng" dirty="0" smtClean="0">
                <a:solidFill>
                  <a:srgbClr val="FF0000"/>
                </a:solidFill>
              </a:rPr>
              <a:t>【</a:t>
            </a:r>
            <a:r>
              <a:rPr kumimoji="1" lang="ja-JP" altLang="en-US" b="1" u="sng" dirty="0" smtClean="0">
                <a:solidFill>
                  <a:srgbClr val="FF0000"/>
                </a:solidFill>
              </a:rPr>
              <a:t>ポイント</a:t>
            </a:r>
            <a:r>
              <a:rPr kumimoji="1" lang="en-US" altLang="ja-JP" b="1" u="sng" dirty="0" smtClean="0">
                <a:solidFill>
                  <a:srgbClr val="FF0000"/>
                </a:solidFill>
              </a:rPr>
              <a:t>】</a:t>
            </a:r>
          </a:p>
          <a:p>
            <a:pPr algn="ctr"/>
            <a:r>
              <a:rPr kumimoji="1" lang="ja-JP" altLang="en-US" b="1" u="sng" dirty="0" smtClean="0">
                <a:solidFill>
                  <a:srgbClr val="FF0000"/>
                </a:solidFill>
              </a:rPr>
              <a:t>作成にあたっての注意点</a:t>
            </a:r>
            <a:endParaRPr kumimoji="1" lang="en-US" altLang="ja-JP" b="1" u="sng" dirty="0" smtClean="0">
              <a:solidFill>
                <a:srgbClr val="FF0000"/>
              </a:solidFill>
            </a:endParaRPr>
          </a:p>
          <a:p>
            <a:pPr algn="ctr"/>
            <a:endParaRPr kumimoji="1" lang="en-US" altLang="ja-JP" b="1" u="sng" dirty="0" smtClean="0">
              <a:solidFill>
                <a:srgbClr val="FF0000"/>
              </a:solidFill>
            </a:endParaRPr>
          </a:p>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smtClean="0">
                <a:solidFill>
                  <a:srgbClr val="FF0000"/>
                </a:solidFill>
              </a:rPr>
              <a:t>社内周知用」</a:t>
            </a:r>
            <a:endParaRPr kumimoji="1" lang="en-US" altLang="ja-JP" b="1" dirty="0" smtClean="0">
              <a:solidFill>
                <a:srgbClr val="FF0000"/>
              </a:solidFill>
            </a:endParaRPr>
          </a:p>
          <a:p>
            <a:pPr algn="ctr"/>
            <a:r>
              <a:rPr kumimoji="1" lang="ja-JP" altLang="en-US" b="1" dirty="0" smtClean="0">
                <a:solidFill>
                  <a:srgbClr val="FF0000"/>
                </a:solidFill>
              </a:rPr>
              <a:t>「</a:t>
            </a:r>
            <a:r>
              <a:rPr kumimoji="1" lang="en-US" altLang="ja-JP" b="1" dirty="0" smtClean="0">
                <a:solidFill>
                  <a:srgbClr val="FF0000"/>
                </a:solidFill>
              </a:rPr>
              <a:t>(</a:t>
            </a:r>
            <a:r>
              <a:rPr kumimoji="1" lang="ja-JP" altLang="en-US" b="1" dirty="0" smtClean="0">
                <a:solidFill>
                  <a:srgbClr val="FF0000"/>
                </a:solidFill>
              </a:rPr>
              <a:t>様式</a:t>
            </a:r>
            <a:r>
              <a:rPr kumimoji="1" lang="en-US" altLang="ja-JP" b="1" dirty="0" smtClean="0">
                <a:solidFill>
                  <a:srgbClr val="FF0000"/>
                </a:solidFill>
              </a:rPr>
              <a:t>)</a:t>
            </a:r>
            <a:r>
              <a:rPr kumimoji="1" lang="ja-JP" altLang="en-US" b="1" dirty="0">
                <a:solidFill>
                  <a:srgbClr val="FF0000"/>
                </a:solidFill>
              </a:rPr>
              <a:t>介護</a:t>
            </a:r>
            <a:r>
              <a:rPr kumimoji="1" lang="ja-JP" altLang="en-US" b="1" dirty="0" smtClean="0">
                <a:solidFill>
                  <a:srgbClr val="FF0000"/>
                </a:solidFill>
              </a:rPr>
              <a:t>アンケート集計結果」</a:t>
            </a:r>
            <a:endParaRPr kumimoji="1" lang="en-US" altLang="ja-JP" b="1" dirty="0" smtClean="0">
              <a:solidFill>
                <a:srgbClr val="FF0000"/>
              </a:solidFill>
            </a:endParaRPr>
          </a:p>
          <a:p>
            <a:pPr algn="ctr"/>
            <a:r>
              <a:rPr kumimoji="1" lang="ja-JP" altLang="en-US" b="1" dirty="0" smtClean="0">
                <a:solidFill>
                  <a:srgbClr val="FF0000"/>
                </a:solidFill>
              </a:rPr>
              <a:t>を用いて説明すること</a:t>
            </a:r>
            <a:endParaRPr kumimoji="1" lang="ja-JP" altLang="en-US" b="1" dirty="0">
              <a:solidFill>
                <a:srgbClr val="FF0000"/>
              </a:solidFill>
            </a:endParaRPr>
          </a:p>
        </p:txBody>
      </p:sp>
    </p:spTree>
    <p:extLst>
      <p:ext uri="{BB962C8B-B14F-4D97-AF65-F5344CB8AC3E}">
        <p14:creationId xmlns:p14="http://schemas.microsoft.com/office/powerpoint/2010/main" val="54197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b="1" dirty="0"/>
              <a:t>２</a:t>
            </a:r>
            <a:r>
              <a:rPr kumimoji="1" lang="ja-JP" altLang="en-US" sz="3600" b="1" dirty="0" smtClean="0"/>
              <a:t>．社内制度等の周知</a:t>
            </a:r>
            <a:endParaRPr kumimoji="1" lang="ja-JP" altLang="en-US" sz="3600" b="1" dirty="0"/>
          </a:p>
        </p:txBody>
      </p:sp>
      <p:sp>
        <p:nvSpPr>
          <p:cNvPr id="3" name="コンテンツ プレースホルダー 2"/>
          <p:cNvSpPr>
            <a:spLocks noGrp="1"/>
          </p:cNvSpPr>
          <p:nvPr>
            <p:ph idx="1"/>
          </p:nvPr>
        </p:nvSpPr>
        <p:spPr/>
        <p:txBody>
          <a:bodyPr/>
          <a:lstStyle/>
          <a:p>
            <a:pPr marL="0" indent="0">
              <a:buNone/>
            </a:pPr>
            <a:r>
              <a:rPr lang="ja-JP" altLang="en-US" dirty="0" smtClean="0"/>
              <a:t>ア　</a:t>
            </a:r>
            <a:r>
              <a:rPr kumimoji="1" lang="ja-JP" altLang="en-US" dirty="0" smtClean="0"/>
              <a:t>介護に関する社内制度</a:t>
            </a:r>
            <a:endParaRPr kumimoji="1" lang="en-US" altLang="ja-JP" dirty="0" smtClean="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kumimoji="1" lang="en-US" altLang="ja-JP" dirty="0" smtClean="0"/>
          </a:p>
          <a:p>
            <a:pPr marL="0" indent="0">
              <a:buNone/>
            </a:pPr>
            <a:endParaRPr kumimoji="1" lang="en-US" altLang="ja-JP" dirty="0" smtClean="0"/>
          </a:p>
          <a:p>
            <a:pPr marL="0" indent="0">
              <a:buNone/>
            </a:pPr>
            <a:endParaRPr kumimoji="1" lang="ja-JP" altLang="en-US" dirty="0"/>
          </a:p>
        </p:txBody>
      </p:sp>
      <p:sp>
        <p:nvSpPr>
          <p:cNvPr id="6" name="正方形/長方形 5"/>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内容</a:t>
            </a:r>
            <a:r>
              <a:rPr kumimoji="1" lang="ja-JP" altLang="en-US" dirty="0" smtClean="0">
                <a:solidFill>
                  <a:sysClr val="windowText" lastClr="000000"/>
                </a:solidFill>
              </a:rPr>
              <a:t>を記載してください</a:t>
            </a:r>
            <a:endParaRPr kumimoji="1" lang="ja-JP" altLang="en-US" dirty="0">
              <a:solidFill>
                <a:sysClr val="windowText" lastClr="000000"/>
              </a:solidFill>
            </a:endParaRPr>
          </a:p>
        </p:txBody>
      </p:sp>
    </p:spTree>
    <p:extLst>
      <p:ext uri="{BB962C8B-B14F-4D97-AF65-F5344CB8AC3E}">
        <p14:creationId xmlns:p14="http://schemas.microsoft.com/office/powerpoint/2010/main" val="3530219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a:solidFill>
                  <a:prstClr val="black"/>
                </a:solidFill>
              </a:rPr>
              <a:t>２．社内制度等の周知</a:t>
            </a:r>
            <a:endParaRPr kumimoji="1" lang="ja-JP" altLang="en-US" dirty="0"/>
          </a:p>
        </p:txBody>
      </p:sp>
      <p:sp>
        <p:nvSpPr>
          <p:cNvPr id="4" name="コンテンツ プレースホルダー 3"/>
          <p:cNvSpPr>
            <a:spLocks noGrp="1"/>
          </p:cNvSpPr>
          <p:nvPr>
            <p:ph idx="1"/>
          </p:nvPr>
        </p:nvSpPr>
        <p:spPr>
          <a:xfrm>
            <a:off x="681037" y="1798193"/>
            <a:ext cx="8543925" cy="482889"/>
          </a:xfrm>
          <a:prstGeom prst="rect">
            <a:avLst/>
          </a:prstGeom>
        </p:spPr>
        <p:txBody>
          <a:bodyPr wrap="square">
            <a:spAutoFit/>
          </a:bodyPr>
          <a:lstStyle/>
          <a:p>
            <a:pPr marL="0" indent="0">
              <a:buNone/>
            </a:pPr>
            <a:r>
              <a:rPr lang="ja-JP" altLang="en-US" sz="2800" dirty="0" smtClean="0"/>
              <a:t>イ　公的</a:t>
            </a:r>
            <a:r>
              <a:rPr lang="ja-JP" altLang="en-US" sz="2800" dirty="0"/>
              <a:t>介護保険制度の</a:t>
            </a:r>
            <a:r>
              <a:rPr lang="ja-JP" altLang="en-US" sz="2800" dirty="0" smtClean="0"/>
              <a:t>内容</a:t>
            </a:r>
            <a:endParaRPr lang="en-US" altLang="ja-JP" sz="2800" dirty="0" smtClean="0"/>
          </a:p>
        </p:txBody>
      </p:sp>
      <p:sp>
        <p:nvSpPr>
          <p:cNvPr id="5" name="正方形/長方形 4"/>
          <p:cNvSpPr/>
          <p:nvPr/>
        </p:nvSpPr>
        <p:spPr>
          <a:xfrm>
            <a:off x="681038" y="2772076"/>
            <a:ext cx="8755570" cy="244000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内容を記載してください</a:t>
            </a:r>
            <a:endParaRPr kumimoji="1" lang="ja-JP" altLang="en-US" dirty="0">
              <a:solidFill>
                <a:sysClr val="windowText" lastClr="000000"/>
              </a:solidFill>
            </a:endParaRPr>
          </a:p>
        </p:txBody>
      </p:sp>
    </p:spTree>
    <p:extLst>
      <p:ext uri="{BB962C8B-B14F-4D97-AF65-F5344CB8AC3E}">
        <p14:creationId xmlns:p14="http://schemas.microsoft.com/office/powerpoint/2010/main" val="328481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b="1" dirty="0">
                <a:solidFill>
                  <a:prstClr val="black"/>
                </a:solidFill>
              </a:rPr>
              <a:t>２．社内制度等の周知</a:t>
            </a:r>
            <a:endParaRPr kumimoji="1" lang="ja-JP" altLang="en-US" dirty="0"/>
          </a:p>
        </p:txBody>
      </p:sp>
      <p:sp>
        <p:nvSpPr>
          <p:cNvPr id="4" name="コンテンツ プレースホルダー 2"/>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ウ　地域の介護サービス関連の相談先等の情報</a:t>
            </a:r>
            <a:endParaRPr lang="ja-JP" altLang="en-US" dirty="0"/>
          </a:p>
        </p:txBody>
      </p:sp>
      <p:sp>
        <p:nvSpPr>
          <p:cNvPr id="5" name="正方形/長方形 4"/>
          <p:cNvSpPr/>
          <p:nvPr/>
        </p:nvSpPr>
        <p:spPr>
          <a:xfrm>
            <a:off x="745046" y="2845228"/>
            <a:ext cx="8755570" cy="247658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内容</a:t>
            </a:r>
            <a:r>
              <a:rPr kumimoji="1" lang="ja-JP" altLang="en-US" dirty="0" smtClean="0">
                <a:solidFill>
                  <a:sysClr val="windowText" lastClr="000000"/>
                </a:solidFill>
              </a:rPr>
              <a:t>を記載してください</a:t>
            </a:r>
            <a:endParaRPr kumimoji="1" lang="ja-JP" altLang="en-US" dirty="0">
              <a:solidFill>
                <a:sysClr val="windowText" lastClr="000000"/>
              </a:solidFill>
            </a:endParaRPr>
          </a:p>
        </p:txBody>
      </p:sp>
    </p:spTree>
    <p:extLst>
      <p:ext uri="{BB962C8B-B14F-4D97-AF65-F5344CB8AC3E}">
        <p14:creationId xmlns:p14="http://schemas.microsoft.com/office/powerpoint/2010/main" val="2350679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a:t>３</a:t>
            </a:r>
            <a:r>
              <a:rPr kumimoji="1" lang="ja-JP" altLang="en-US" sz="3200" b="1" dirty="0" smtClean="0"/>
              <a:t>．都の研修会等で収集した知識の情報提供</a:t>
            </a:r>
            <a:endParaRPr kumimoji="1" lang="ja-JP" altLang="en-US" sz="3200" b="1" dirty="0"/>
          </a:p>
        </p:txBody>
      </p:sp>
      <p:sp>
        <p:nvSpPr>
          <p:cNvPr id="3" name="コンテンツ プレースホルダー 2"/>
          <p:cNvSpPr>
            <a:spLocks noGrp="1"/>
          </p:cNvSpPr>
          <p:nvPr>
            <p:ph idx="1"/>
          </p:nvPr>
        </p:nvSpPr>
        <p:spPr>
          <a:xfrm>
            <a:off x="771943" y="1432932"/>
            <a:ext cx="8543925" cy="4351338"/>
          </a:xfrm>
        </p:spPr>
        <p:txBody>
          <a:bodyPr/>
          <a:lstStyle/>
          <a:p>
            <a:r>
              <a:rPr kumimoji="1" lang="ja-JP" altLang="en-US" dirty="0" smtClean="0"/>
              <a:t>介護と仕事の両立が求められる背景</a:t>
            </a:r>
            <a:r>
              <a:rPr lang="ja-JP" altLang="en-US" dirty="0" smtClean="0">
                <a:solidFill>
                  <a:srgbClr val="FF0000"/>
                </a:solidFill>
              </a:rPr>
              <a:t>（例示）</a:t>
            </a:r>
            <a:endParaRPr lang="en-US" altLang="ja-JP" dirty="0">
              <a:solidFill>
                <a:srgbClr val="FF0000"/>
              </a:solidFill>
            </a:endParaRPr>
          </a:p>
        </p:txBody>
      </p:sp>
      <p:sp>
        <p:nvSpPr>
          <p:cNvPr id="7" name="Rectangle 30"/>
          <p:cNvSpPr>
            <a:spLocks noChangeArrowheads="1"/>
          </p:cNvSpPr>
          <p:nvPr/>
        </p:nvSpPr>
        <p:spPr bwMode="auto">
          <a:xfrm>
            <a:off x="5233240" y="3236442"/>
            <a:ext cx="4103165" cy="521675"/>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rPr>
              <a:t>■介護・看護のために過去</a:t>
            </a:r>
            <a:r>
              <a:rPr lang="en-US" altLang="ja-JP" sz="1200" b="1" dirty="0" smtClean="0">
                <a:solidFill>
                  <a:srgbClr val="000000"/>
                </a:solidFill>
              </a:rPr>
              <a:t>1</a:t>
            </a:r>
            <a:r>
              <a:rPr lang="ja-JP" altLang="en-US" sz="1200" b="1" dirty="0" smtClean="0">
                <a:solidFill>
                  <a:srgbClr val="000000"/>
                </a:solidFill>
              </a:rPr>
              <a:t>年間に、前職を離職した者の推移</a:t>
            </a:r>
            <a:endParaRPr lang="en-US" altLang="ja-JP" sz="1200" b="1" dirty="0" smtClean="0">
              <a:solidFill>
                <a:srgbClr val="000000"/>
              </a:solidFill>
            </a:endParaRPr>
          </a:p>
          <a:p>
            <a:pPr algn="ctr" eaLnBrk="1" hangingPunct="1">
              <a:spcBef>
                <a:spcPct val="0"/>
              </a:spcBef>
              <a:buNone/>
            </a:pPr>
            <a:r>
              <a:rPr lang="ja-JP" altLang="en-US" sz="1200" dirty="0" smtClean="0">
                <a:latin typeface="+mn-ea"/>
              </a:rPr>
              <a:t>（令和</a:t>
            </a:r>
            <a:r>
              <a:rPr lang="en-US" altLang="ja-JP" sz="1200" dirty="0">
                <a:latin typeface="+mn-ea"/>
              </a:rPr>
              <a:t>4</a:t>
            </a:r>
            <a:r>
              <a:rPr lang="ja-JP" altLang="en-US" sz="1200" dirty="0">
                <a:latin typeface="+mn-ea"/>
              </a:rPr>
              <a:t>年度「就業構造基本調査」</a:t>
            </a:r>
            <a:r>
              <a:rPr lang="ja-JP" altLang="en-US" sz="1200" dirty="0" smtClean="0">
                <a:latin typeface="+mn-ea"/>
              </a:rPr>
              <a:t>）</a:t>
            </a:r>
            <a:endParaRPr lang="ja-JP" altLang="en-US" sz="1200" b="1" dirty="0">
              <a:solidFill>
                <a:srgbClr val="000000"/>
              </a:solidFill>
            </a:endParaRPr>
          </a:p>
        </p:txBody>
      </p:sp>
      <p:pic>
        <p:nvPicPr>
          <p:cNvPr id="8" name="図 7">
            <a:extLst>
              <a:ext uri="{FF2B5EF4-FFF2-40B4-BE49-F238E27FC236}">
                <a16:creationId xmlns:a16="http://schemas.microsoft.com/office/drawing/2014/main" id="{3AA8BDAB-F1F1-49B5-B942-F1A0C805BF28}"/>
              </a:ext>
            </a:extLst>
          </p:cNvPr>
          <p:cNvPicPr>
            <a:picLocks noChangeAspect="1"/>
          </p:cNvPicPr>
          <p:nvPr/>
        </p:nvPicPr>
        <p:blipFill>
          <a:blip r:embed="rId2"/>
          <a:stretch>
            <a:fillRect/>
          </a:stretch>
        </p:blipFill>
        <p:spPr>
          <a:xfrm>
            <a:off x="5105855" y="3692087"/>
            <a:ext cx="4616561" cy="2795659"/>
          </a:xfrm>
          <a:prstGeom prst="rect">
            <a:avLst/>
          </a:prstGeom>
        </p:spPr>
      </p:pic>
      <p:pic>
        <p:nvPicPr>
          <p:cNvPr id="9" name="図 8">
            <a:extLst>
              <a:ext uri="{FF2B5EF4-FFF2-40B4-BE49-F238E27FC236}">
                <a16:creationId xmlns:a16="http://schemas.microsoft.com/office/drawing/2014/main" id="{226F4E3D-8799-46A4-94C6-076DB038EDA4}"/>
              </a:ext>
            </a:extLst>
          </p:cNvPr>
          <p:cNvPicPr>
            <a:picLocks noChangeAspect="1"/>
          </p:cNvPicPr>
          <p:nvPr/>
        </p:nvPicPr>
        <p:blipFill>
          <a:blip r:embed="rId3"/>
          <a:stretch>
            <a:fillRect/>
          </a:stretch>
        </p:blipFill>
        <p:spPr>
          <a:xfrm>
            <a:off x="50755" y="3609443"/>
            <a:ext cx="4821052" cy="2921391"/>
          </a:xfrm>
          <a:prstGeom prst="rect">
            <a:avLst/>
          </a:prstGeom>
        </p:spPr>
      </p:pic>
      <p:sp>
        <p:nvSpPr>
          <p:cNvPr id="10" name="Rectangle 30"/>
          <p:cNvSpPr>
            <a:spLocks noChangeArrowheads="1"/>
          </p:cNvSpPr>
          <p:nvPr/>
        </p:nvSpPr>
        <p:spPr bwMode="auto">
          <a:xfrm>
            <a:off x="507767" y="3266484"/>
            <a:ext cx="3744416" cy="425603"/>
          </a:xfrm>
          <a:prstGeom prst="rect">
            <a:avLst/>
          </a:prstGeom>
          <a:ln>
            <a:noFill/>
            <a:headEnd/>
            <a:tailEnd/>
          </a:ln>
          <a:extLst/>
        </p:spPr>
        <p:style>
          <a:lnRef idx="2">
            <a:schemeClr val="accent3"/>
          </a:lnRef>
          <a:fillRef idx="1">
            <a:schemeClr val="lt1"/>
          </a:fillRef>
          <a:effectRef idx="0">
            <a:schemeClr val="accent3"/>
          </a:effectRef>
          <a:fontRef idx="minor">
            <a:schemeClr val="dk1"/>
          </a:fontRef>
        </p:style>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smtClean="0">
                <a:solidFill>
                  <a:srgbClr val="000000"/>
                </a:solidFill>
              </a:rPr>
              <a:t>■介護をしている者に占める、有業者の割合の推移</a:t>
            </a:r>
            <a:endParaRPr lang="en-US" altLang="ja-JP" sz="1200" b="1" dirty="0" smtClean="0">
              <a:solidFill>
                <a:srgbClr val="000000"/>
              </a:solidFill>
            </a:endParaRPr>
          </a:p>
          <a:p>
            <a:pPr algn="ctr" eaLnBrk="1" hangingPunct="1">
              <a:spcBef>
                <a:spcPct val="0"/>
              </a:spcBef>
              <a:buFontTx/>
              <a:buNone/>
            </a:pPr>
            <a:r>
              <a:rPr lang="ja-JP" altLang="en-US" sz="1200" dirty="0" smtClean="0">
                <a:latin typeface="+mn-ea"/>
              </a:rPr>
              <a:t>（令和</a:t>
            </a:r>
            <a:r>
              <a:rPr lang="en-US" altLang="ja-JP" sz="1200" dirty="0" smtClean="0">
                <a:latin typeface="+mn-ea"/>
              </a:rPr>
              <a:t>4</a:t>
            </a:r>
            <a:r>
              <a:rPr lang="ja-JP" altLang="en-US" sz="1200" dirty="0" smtClean="0">
                <a:latin typeface="+mn-ea"/>
              </a:rPr>
              <a:t>年度「就業構造基本調査」）</a:t>
            </a:r>
            <a:endParaRPr lang="ja-JP" altLang="en-US" sz="1200" b="1" dirty="0">
              <a:solidFill>
                <a:srgbClr val="000000"/>
              </a:solidFill>
            </a:endParaRPr>
          </a:p>
        </p:txBody>
      </p:sp>
      <p:sp>
        <p:nvSpPr>
          <p:cNvPr id="5" name="正方形/長方形 4"/>
          <p:cNvSpPr/>
          <p:nvPr/>
        </p:nvSpPr>
        <p:spPr>
          <a:xfrm>
            <a:off x="665852" y="2037768"/>
            <a:ext cx="8756105" cy="646331"/>
          </a:xfrm>
          <a:prstGeom prst="rect">
            <a:avLst/>
          </a:prstGeom>
        </p:spPr>
        <p:txBody>
          <a:bodyPr wrap="square">
            <a:spAutoFit/>
          </a:bodyPr>
          <a:lstStyle/>
          <a:p>
            <a:pPr marL="285750" indent="-285750">
              <a:buFont typeface="Arial" panose="020B0604020202020204" pitchFamily="34" charset="0"/>
              <a:buChar char="•"/>
            </a:pPr>
            <a:r>
              <a:rPr lang="ja-JP" altLang="en-US" dirty="0"/>
              <a:t>５年前に比べ、介護をしている者に占める有業者の割合</a:t>
            </a:r>
            <a:r>
              <a:rPr lang="ja-JP" altLang="en-US" dirty="0" smtClean="0"/>
              <a:t>は上昇</a:t>
            </a:r>
            <a:r>
              <a:rPr lang="ja-JP" altLang="en-US" dirty="0"/>
              <a:t>している</a:t>
            </a:r>
            <a:r>
              <a:rPr lang="ja-JP" altLang="en-US" dirty="0" smtClean="0"/>
              <a:t>。</a:t>
            </a:r>
            <a:endParaRPr lang="en-US" altLang="ja-JP" dirty="0" smtClean="0"/>
          </a:p>
          <a:p>
            <a:pPr marL="285750" indent="-285750">
              <a:buFont typeface="Arial" panose="020B0604020202020204" pitchFamily="34" charset="0"/>
              <a:buChar char="•"/>
            </a:pPr>
            <a:r>
              <a:rPr lang="ja-JP" altLang="en-US" dirty="0"/>
              <a:t>介護や看護を理由に過去１年間に、前職を離職した人数は全国で約</a:t>
            </a:r>
            <a:r>
              <a:rPr lang="en-US" altLang="ja-JP" dirty="0"/>
              <a:t>10.6</a:t>
            </a:r>
            <a:r>
              <a:rPr lang="ja-JP" altLang="en-US" dirty="0"/>
              <a:t>万人</a:t>
            </a:r>
            <a:r>
              <a:rPr lang="ja-JP" altLang="en-US" dirty="0" smtClean="0"/>
              <a:t>。</a:t>
            </a:r>
            <a:endParaRPr lang="en-US" altLang="ja-JP" dirty="0"/>
          </a:p>
        </p:txBody>
      </p:sp>
    </p:spTree>
    <p:extLst>
      <p:ext uri="{BB962C8B-B14F-4D97-AF65-F5344CB8AC3E}">
        <p14:creationId xmlns:p14="http://schemas.microsoft.com/office/powerpoint/2010/main" val="2724061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b="1" dirty="0"/>
              <a:t>３</a:t>
            </a:r>
            <a:r>
              <a:rPr kumimoji="1" lang="ja-JP" altLang="en-US" sz="3200" b="1" dirty="0" smtClean="0"/>
              <a:t>．都の研修会等で収集した知識の情報提供</a:t>
            </a:r>
            <a:endParaRPr kumimoji="1" lang="ja-JP" altLang="en-US" sz="3200" b="1" dirty="0"/>
          </a:p>
        </p:txBody>
      </p:sp>
      <p:sp>
        <p:nvSpPr>
          <p:cNvPr id="3" name="コンテンツ プレースホルダー 2"/>
          <p:cNvSpPr>
            <a:spLocks noGrp="1"/>
          </p:cNvSpPr>
          <p:nvPr>
            <p:ph idx="1"/>
          </p:nvPr>
        </p:nvSpPr>
        <p:spPr/>
        <p:txBody>
          <a:bodyPr/>
          <a:lstStyle/>
          <a:p>
            <a:r>
              <a:rPr kumimoji="1" lang="ja-JP" altLang="en-US" dirty="0" smtClean="0"/>
              <a:t>介護離職に繋がりやすい職場とは</a:t>
            </a:r>
            <a:r>
              <a:rPr kumimoji="1" lang="ja-JP" altLang="en-US" dirty="0" smtClean="0">
                <a:solidFill>
                  <a:srgbClr val="FF0000"/>
                </a:solidFill>
              </a:rPr>
              <a:t>（例示）</a:t>
            </a:r>
            <a:endParaRPr lang="en-US" altLang="ja-JP" dirty="0">
              <a:solidFill>
                <a:srgbClr val="FF0000"/>
              </a:solidFill>
            </a:endParaRPr>
          </a:p>
        </p:txBody>
      </p:sp>
      <p:pic>
        <p:nvPicPr>
          <p:cNvPr id="5" name="図 4"/>
          <p:cNvPicPr>
            <a:picLocks noChangeAspect="1"/>
          </p:cNvPicPr>
          <p:nvPr/>
        </p:nvPicPr>
        <p:blipFill>
          <a:blip r:embed="rId2"/>
          <a:stretch>
            <a:fillRect/>
          </a:stretch>
        </p:blipFill>
        <p:spPr>
          <a:xfrm>
            <a:off x="1035035" y="2497518"/>
            <a:ext cx="5566933" cy="3814380"/>
          </a:xfrm>
          <a:prstGeom prst="rect">
            <a:avLst/>
          </a:prstGeom>
        </p:spPr>
      </p:pic>
      <p:sp>
        <p:nvSpPr>
          <p:cNvPr id="6" name="テキスト ボックス 5"/>
          <p:cNvSpPr txBox="1"/>
          <p:nvPr/>
        </p:nvSpPr>
        <p:spPr>
          <a:xfrm>
            <a:off x="987982" y="6429850"/>
            <a:ext cx="8101568" cy="215444"/>
          </a:xfrm>
          <a:prstGeom prst="rect">
            <a:avLst/>
          </a:prstGeom>
          <a:noFill/>
        </p:spPr>
        <p:txBody>
          <a:bodyPr wrap="square" rtlCol="0">
            <a:spAutoFit/>
          </a:bodyPr>
          <a:lstStyle/>
          <a:p>
            <a:r>
              <a:rPr kumimoji="1" lang="ja-JP" altLang="en-US" sz="800" dirty="0"/>
              <a:t>出典：三菱</a:t>
            </a:r>
            <a:r>
              <a:rPr kumimoji="1" lang="en-US" altLang="ja-JP" sz="800" dirty="0"/>
              <a:t>UFJ</a:t>
            </a:r>
            <a:r>
              <a:rPr kumimoji="1" lang="ja-JP" altLang="en-US" sz="800" dirty="0"/>
              <a:t>リサーチ＆コンサルティング「仕事と介護の両立等に関する実態把握のための調査研究事業報告書」（労働者調査）（令和</a:t>
            </a:r>
            <a:r>
              <a:rPr kumimoji="1" lang="en-US" altLang="ja-JP" sz="800" dirty="0"/>
              <a:t>3</a:t>
            </a:r>
            <a:r>
              <a:rPr kumimoji="1" lang="ja-JP" altLang="en-US" sz="800" dirty="0"/>
              <a:t>年度厚生労働省委託調査）</a:t>
            </a:r>
          </a:p>
        </p:txBody>
      </p:sp>
    </p:spTree>
    <p:extLst>
      <p:ext uri="{BB962C8B-B14F-4D97-AF65-F5344CB8AC3E}">
        <p14:creationId xmlns:p14="http://schemas.microsoft.com/office/powerpoint/2010/main" val="148927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４．質疑応答</a:t>
            </a:r>
            <a:endParaRPr kumimoji="1" lang="ja-JP" altLang="en-US" b="1" dirty="0"/>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344</TotalTime>
  <Words>596</Words>
  <Application>Microsoft Office PowerPoint</Application>
  <PresentationFormat>A4 210 x 297 mm</PresentationFormat>
  <Paragraphs>59</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ＭＳ Ｐゴシック</vt:lpstr>
      <vt:lpstr>游ゴシック</vt:lpstr>
      <vt:lpstr>游ゴシック Light</vt:lpstr>
      <vt:lpstr>Arial</vt:lpstr>
      <vt:lpstr>Calibri</vt:lpstr>
      <vt:lpstr>Calibri Light</vt:lpstr>
      <vt:lpstr>Office テーマ</vt:lpstr>
      <vt:lpstr>PowerPoint プレゼンテーション</vt:lpstr>
      <vt:lpstr>本日の研修内容</vt:lpstr>
      <vt:lpstr>１．社内調査結果等の説明</vt:lpstr>
      <vt:lpstr>２．社内制度等の周知</vt:lpstr>
      <vt:lpstr>２．社内制度等の周知</vt:lpstr>
      <vt:lpstr>２．社内制度等の周知</vt:lpstr>
      <vt:lpstr>３．都の研修会等で収集した知識の情報提供</vt:lpstr>
      <vt:lpstr>３．都の研修会等で収集した知識の情報提供</vt:lpstr>
      <vt:lpstr>４．質疑応答</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彩由実</dc:creator>
  <cp:lastModifiedBy>青木　絵梨香</cp:lastModifiedBy>
  <cp:revision>41</cp:revision>
  <dcterms:created xsi:type="dcterms:W3CDTF">2023-07-31T01:49:10Z</dcterms:created>
  <dcterms:modified xsi:type="dcterms:W3CDTF">2023-08-15T04:35:45Z</dcterms:modified>
</cp:coreProperties>
</file>