
<file path=[Content_Types].xml><?xml version="1.0" encoding="utf-8"?>
<Types xmlns="http://schemas.openxmlformats.org/package/2006/content-types">
  <Default Extension="DC982700" ContentType="image/png"/>
  <Default Extension="png" ContentType="image/png"/>
  <Default Extension="B3E59000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76" r:id="rId3"/>
    <p:sldId id="278" r:id="rId4"/>
    <p:sldId id="280" r:id="rId5"/>
    <p:sldId id="259" r:id="rId6"/>
    <p:sldId id="282" r:id="rId7"/>
    <p:sldId id="284" r:id="rId8"/>
    <p:sldId id="263" r:id="rId9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120" y="3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8D045-556D-42FE-B285-4DED36395E9C}" type="datetimeFigureOut">
              <a:rPr kumimoji="1" lang="ja-JP" altLang="en-US" smtClean="0"/>
              <a:t>2023/8/15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593C4-A768-4CD8-94EB-4D37A8BE8D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4242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8FDD-28A2-4125-AA3C-6CDCB6C4678F}" type="datetimeFigureOut">
              <a:rPr kumimoji="1" lang="ja-JP" altLang="en-US" smtClean="0"/>
              <a:t>2023/8/15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2883-6A3F-4E2E-9E06-F488F0248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2989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8FDD-28A2-4125-AA3C-6CDCB6C4678F}" type="datetimeFigureOut">
              <a:rPr kumimoji="1" lang="ja-JP" altLang="en-US" smtClean="0"/>
              <a:t>2023/8/15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2883-6A3F-4E2E-9E06-F488F0248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13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8FDD-28A2-4125-AA3C-6CDCB6C4678F}" type="datetimeFigureOut">
              <a:rPr kumimoji="1" lang="ja-JP" altLang="en-US" smtClean="0"/>
              <a:t>2023/8/15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2883-6A3F-4E2E-9E06-F488F0248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048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8FDD-28A2-4125-AA3C-6CDCB6C4678F}" type="datetimeFigureOut">
              <a:rPr kumimoji="1" lang="ja-JP" altLang="en-US" smtClean="0"/>
              <a:t>2023/8/15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2883-6A3F-4E2E-9E06-F488F0248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58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8FDD-28A2-4125-AA3C-6CDCB6C4678F}" type="datetimeFigureOut">
              <a:rPr kumimoji="1" lang="ja-JP" altLang="en-US" smtClean="0"/>
              <a:t>2023/8/15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2883-6A3F-4E2E-9E06-F488F0248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043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8FDD-28A2-4125-AA3C-6CDCB6C4678F}" type="datetimeFigureOut">
              <a:rPr kumimoji="1" lang="ja-JP" altLang="en-US" smtClean="0"/>
              <a:t>2023/8/15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2883-6A3F-4E2E-9E06-F488F0248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278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8FDD-28A2-4125-AA3C-6CDCB6C4678F}" type="datetimeFigureOut">
              <a:rPr kumimoji="1" lang="ja-JP" altLang="en-US" smtClean="0"/>
              <a:t>2023/8/15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2883-6A3F-4E2E-9E06-F488F0248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542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8FDD-28A2-4125-AA3C-6CDCB6C4678F}" type="datetimeFigureOut">
              <a:rPr kumimoji="1" lang="ja-JP" altLang="en-US" smtClean="0"/>
              <a:t>2023/8/15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2883-6A3F-4E2E-9E06-F488F0248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45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8FDD-28A2-4125-AA3C-6CDCB6C4678F}" type="datetimeFigureOut">
              <a:rPr kumimoji="1" lang="ja-JP" altLang="en-US" smtClean="0"/>
              <a:t>2023/8/15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2883-6A3F-4E2E-9E06-F488F0248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1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8FDD-28A2-4125-AA3C-6CDCB6C4678F}" type="datetimeFigureOut">
              <a:rPr kumimoji="1" lang="ja-JP" altLang="en-US" smtClean="0"/>
              <a:t>2023/8/15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2883-6A3F-4E2E-9E06-F488F0248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9527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8FDD-28A2-4125-AA3C-6CDCB6C4678F}" type="datetimeFigureOut">
              <a:rPr kumimoji="1" lang="ja-JP" altLang="en-US" smtClean="0"/>
              <a:t>2023/8/15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2883-6A3F-4E2E-9E06-F488F0248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492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28FDD-28A2-4125-AA3C-6CDCB6C4678F}" type="datetimeFigureOut">
              <a:rPr kumimoji="1" lang="ja-JP" altLang="en-US" smtClean="0"/>
              <a:t>2023/8/15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42883-6A3F-4E2E-9E06-F488F0248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7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3E59000"/><Relationship Id="rId2" Type="http://schemas.openxmlformats.org/officeDocument/2006/relationships/image" Target="../media/image1.DC982700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411064" y="2311507"/>
            <a:ext cx="7095744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</a:rPr>
              <a:t>育児中の従業員のための</a:t>
            </a:r>
            <a:endParaRPr kumimoji="1" lang="en-US" altLang="ja-JP" sz="32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</a:rPr>
              <a:t>柔軟な働き方支援制度について</a:t>
            </a:r>
            <a:endParaRPr kumimoji="1" lang="en-US" altLang="ja-JP" sz="3200" b="1" dirty="0" smtClean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862683" y="3735886"/>
            <a:ext cx="4172712" cy="44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年　月　日　時　～　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051208" y="4177846"/>
            <a:ext cx="6964520" cy="2030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97305" y="141673"/>
            <a:ext cx="6259630" cy="505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b="1" u="sng" dirty="0" smtClean="0">
                <a:solidFill>
                  <a:schemeClr val="tx1"/>
                </a:solidFill>
              </a:rPr>
              <a:t>Ⅰ</a:t>
            </a:r>
            <a:r>
              <a:rPr kumimoji="1" lang="ja-JP" altLang="en-US" b="1" u="sng" dirty="0" smtClean="0">
                <a:solidFill>
                  <a:schemeClr val="tx1"/>
                </a:solidFill>
              </a:rPr>
              <a:t>プラン</a:t>
            </a:r>
            <a:r>
              <a:rPr kumimoji="1" lang="en-US" altLang="ja-JP" b="1" u="sng" dirty="0" smtClean="0">
                <a:solidFill>
                  <a:schemeClr val="tx1"/>
                </a:solidFill>
              </a:rPr>
              <a:t>A</a:t>
            </a:r>
            <a:r>
              <a:rPr kumimoji="1" lang="ja-JP" altLang="en-US" b="1" u="sng" dirty="0" smtClean="0">
                <a:solidFill>
                  <a:schemeClr val="tx1"/>
                </a:solidFill>
              </a:rPr>
              <a:t>コース③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　株式会社〇〇　社内研修資料（例）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530417" y="3623650"/>
            <a:ext cx="74795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r>
              <a:rPr kumimoji="1" lang="ja-JP" altLang="en-US" smtClean="0"/>
              <a:t>　　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　　　　　　　　　　　　　　　　</a:t>
            </a:r>
            <a:endParaRPr kumimoji="1" lang="en-US" altLang="ja-JP" dirty="0" smtClean="0"/>
          </a:p>
          <a:p>
            <a:r>
              <a:rPr kumimoji="1" lang="ja-JP" altLang="en-US" dirty="0">
                <a:solidFill>
                  <a:srgbClr val="FF0000"/>
                </a:solidFill>
              </a:rPr>
              <a:t>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　　　　　　　　　　　　</a:t>
            </a:r>
            <a:r>
              <a:rPr kumimoji="1" lang="en-US" altLang="ja-JP" dirty="0" smtClean="0">
                <a:solidFill>
                  <a:srgbClr val="0070C0"/>
                </a:solidFill>
              </a:rPr>
              <a:t>【</a:t>
            </a:r>
            <a:r>
              <a:rPr kumimoji="1" lang="ja-JP" altLang="en-US" dirty="0">
                <a:solidFill>
                  <a:srgbClr val="0070C0"/>
                </a:solidFill>
              </a:rPr>
              <a:t>ポイント</a:t>
            </a:r>
            <a:r>
              <a:rPr kumimoji="1" lang="en-US" altLang="ja-JP" dirty="0">
                <a:solidFill>
                  <a:srgbClr val="0070C0"/>
                </a:solidFill>
              </a:rPr>
              <a:t>】</a:t>
            </a:r>
          </a:p>
          <a:p>
            <a:r>
              <a:rPr kumimoji="1" lang="ja-JP" altLang="en-US" dirty="0">
                <a:solidFill>
                  <a:srgbClr val="0070C0"/>
                </a:solidFill>
              </a:rPr>
              <a:t>　　　　　　　　　　　　　①整備</a:t>
            </a:r>
            <a:r>
              <a:rPr kumimoji="1" lang="ja-JP" altLang="en-US" dirty="0" smtClean="0">
                <a:solidFill>
                  <a:srgbClr val="0070C0"/>
                </a:solidFill>
              </a:rPr>
              <a:t>した社内制度</a:t>
            </a:r>
            <a:r>
              <a:rPr kumimoji="1" lang="ja-JP" altLang="en-US" dirty="0">
                <a:solidFill>
                  <a:srgbClr val="0070C0"/>
                </a:solidFill>
              </a:rPr>
              <a:t>の</a:t>
            </a:r>
            <a:r>
              <a:rPr kumimoji="1" lang="ja-JP" altLang="en-US" dirty="0" smtClean="0">
                <a:solidFill>
                  <a:srgbClr val="0070C0"/>
                </a:solidFill>
              </a:rPr>
              <a:t>内容説明</a:t>
            </a:r>
            <a:r>
              <a:rPr kumimoji="1" lang="ja-JP" altLang="en-US" dirty="0">
                <a:solidFill>
                  <a:srgbClr val="0070C0"/>
                </a:solidFill>
              </a:rPr>
              <a:t>は</a:t>
            </a:r>
            <a:endParaRPr kumimoji="1" lang="en-US" altLang="ja-JP" dirty="0">
              <a:solidFill>
                <a:srgbClr val="0070C0"/>
              </a:solidFill>
            </a:endParaRPr>
          </a:p>
          <a:p>
            <a:r>
              <a:rPr kumimoji="1" lang="ja-JP" altLang="en-US" dirty="0">
                <a:solidFill>
                  <a:srgbClr val="0070C0"/>
                </a:solidFill>
              </a:rPr>
              <a:t>　　　　　　　　　　　　　　人事労務担当者等</a:t>
            </a:r>
            <a:endParaRPr kumimoji="1" lang="en-US" altLang="ja-JP" dirty="0">
              <a:solidFill>
                <a:srgbClr val="0070C0"/>
              </a:solidFill>
            </a:endParaRPr>
          </a:p>
          <a:p>
            <a:endParaRPr kumimoji="1" lang="en-US" altLang="ja-JP" dirty="0">
              <a:solidFill>
                <a:srgbClr val="0070C0"/>
              </a:solidFill>
            </a:endParaRPr>
          </a:p>
          <a:p>
            <a:r>
              <a:rPr kumimoji="1" lang="ja-JP" altLang="en-US" dirty="0">
                <a:solidFill>
                  <a:srgbClr val="0070C0"/>
                </a:solidFill>
              </a:rPr>
              <a:t>　　　　　　　　　　　　</a:t>
            </a:r>
            <a:r>
              <a:rPr kumimoji="1" lang="ja-JP" altLang="en-US" dirty="0" smtClean="0">
                <a:solidFill>
                  <a:srgbClr val="0070C0"/>
                </a:solidFill>
              </a:rPr>
              <a:t>　②</a:t>
            </a:r>
            <a:r>
              <a:rPr kumimoji="1" lang="ja-JP" altLang="en-US" dirty="0">
                <a:solidFill>
                  <a:srgbClr val="0070C0"/>
                </a:solidFill>
              </a:rPr>
              <a:t>研修会等で収集した情報提供の説明は</a:t>
            </a:r>
            <a:endParaRPr kumimoji="1" lang="en-US" altLang="ja-JP" dirty="0">
              <a:solidFill>
                <a:srgbClr val="0070C0"/>
              </a:solidFill>
            </a:endParaRPr>
          </a:p>
          <a:p>
            <a:r>
              <a:rPr kumimoji="1" lang="ja-JP" altLang="en-US" dirty="0">
                <a:solidFill>
                  <a:srgbClr val="0070C0"/>
                </a:solidFill>
              </a:rPr>
              <a:t>　　　　　　　　　　　　　　</a:t>
            </a:r>
            <a:r>
              <a:rPr kumimoji="1" lang="ja-JP" altLang="en-US" dirty="0" smtClean="0">
                <a:solidFill>
                  <a:srgbClr val="0070C0"/>
                </a:solidFill>
              </a:rPr>
              <a:t>研修会</a:t>
            </a:r>
            <a:r>
              <a:rPr kumimoji="1" lang="ja-JP" altLang="en-US" dirty="0">
                <a:solidFill>
                  <a:srgbClr val="0070C0"/>
                </a:solidFill>
              </a:rPr>
              <a:t>等の参加者</a:t>
            </a:r>
            <a:endParaRPr lang="ja-JP" altLang="en-US" dirty="0">
              <a:solidFill>
                <a:srgbClr val="0070C0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606392" y="750771"/>
            <a:ext cx="6766560" cy="108324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747362" y="807554"/>
            <a:ext cx="64846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　</a:t>
            </a:r>
            <a:r>
              <a:rPr kumimoji="1" lang="ja-JP" altLang="en-US" b="1" dirty="0" smtClean="0">
                <a:solidFill>
                  <a:srgbClr val="00B050"/>
                </a:solidFill>
              </a:rPr>
              <a:t>この</a:t>
            </a:r>
            <a:r>
              <a:rPr kumimoji="1" lang="ja-JP" altLang="en-US" b="1" dirty="0">
                <a:solidFill>
                  <a:srgbClr val="00B050"/>
                </a:solidFill>
              </a:rPr>
              <a:t>社内研修資料（例）はあくまでも参考例です。</a:t>
            </a:r>
            <a:endParaRPr kumimoji="1" lang="en-US" altLang="ja-JP" b="1" dirty="0">
              <a:solidFill>
                <a:srgbClr val="00B050"/>
              </a:solidFill>
            </a:endParaRPr>
          </a:p>
          <a:p>
            <a:r>
              <a:rPr kumimoji="1" lang="ja-JP" altLang="en-US" b="1" dirty="0">
                <a:solidFill>
                  <a:srgbClr val="00B050"/>
                </a:solidFill>
              </a:rPr>
              <a:t>　</a:t>
            </a:r>
            <a:r>
              <a:rPr lang="ja-JP" altLang="en-US" b="1" dirty="0">
                <a:solidFill>
                  <a:srgbClr val="00B050"/>
                </a:solidFill>
              </a:rPr>
              <a:t>必ず「申請の手引き」「よくある質問」で</a:t>
            </a:r>
            <a:r>
              <a:rPr kumimoji="1" lang="ja-JP" altLang="en-US" b="1" dirty="0">
                <a:solidFill>
                  <a:srgbClr val="00B050"/>
                </a:solidFill>
              </a:rPr>
              <a:t>詳細を確認して、</a:t>
            </a:r>
            <a:endParaRPr kumimoji="1" lang="en-US" altLang="ja-JP" b="1" dirty="0">
              <a:solidFill>
                <a:srgbClr val="00B050"/>
              </a:solidFill>
            </a:endParaRPr>
          </a:p>
          <a:p>
            <a:r>
              <a:rPr kumimoji="1" lang="ja-JP" altLang="en-US" b="1" dirty="0">
                <a:solidFill>
                  <a:srgbClr val="00B050"/>
                </a:solidFill>
              </a:rPr>
              <a:t>　各申請企業ごとの社内研修資料を作成してください。</a:t>
            </a:r>
            <a:endParaRPr kumimoji="1" lang="en-US" altLang="ja-JP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0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 smtClean="0"/>
              <a:t>本日の研修内容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1037" y="1806375"/>
            <a:ext cx="8543925" cy="4351338"/>
          </a:xfrm>
        </p:spPr>
        <p:txBody>
          <a:bodyPr/>
          <a:lstStyle/>
          <a:p>
            <a:pPr marL="0" indent="0">
              <a:buNone/>
            </a:pPr>
            <a:endParaRPr lang="en-US" altLang="ja-JP" strike="sngStrike" dirty="0" smtClean="0">
              <a:latin typeface="+mn-ea"/>
            </a:endParaRPr>
          </a:p>
          <a:p>
            <a:pPr marL="0" indent="0">
              <a:buNone/>
            </a:pPr>
            <a:r>
              <a:rPr lang="en-US" altLang="ja-JP" dirty="0" smtClean="0">
                <a:solidFill>
                  <a:srgbClr val="FF0000"/>
                </a:solidFill>
                <a:latin typeface="+mn-ea"/>
              </a:rPr>
              <a:t>1.【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</a:rPr>
              <a:t>必須</a:t>
            </a:r>
            <a:r>
              <a:rPr lang="en-US" altLang="ja-JP" dirty="0" smtClean="0">
                <a:solidFill>
                  <a:srgbClr val="FF0000"/>
                </a:solidFill>
                <a:latin typeface="+mn-ea"/>
              </a:rPr>
              <a:t>】</a:t>
            </a:r>
            <a:r>
              <a:rPr lang="ja-JP" altLang="en-US" dirty="0" smtClean="0">
                <a:latin typeface="+mn-ea"/>
              </a:rPr>
              <a:t>整備した社内制度の内容説明</a:t>
            </a:r>
            <a:endParaRPr lang="en-US" altLang="ja-JP" dirty="0">
              <a:latin typeface="+mn-ea"/>
            </a:endParaRPr>
          </a:p>
          <a:p>
            <a:pPr marL="0" indent="0">
              <a:buNone/>
            </a:pPr>
            <a:r>
              <a:rPr lang="en-US" altLang="ja-JP" dirty="0" smtClean="0">
                <a:solidFill>
                  <a:srgbClr val="FF0000"/>
                </a:solidFill>
                <a:latin typeface="+mn-ea"/>
              </a:rPr>
              <a:t>2.【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</a:rPr>
              <a:t>必須</a:t>
            </a:r>
            <a:r>
              <a:rPr lang="en-US" altLang="ja-JP" dirty="0" smtClean="0">
                <a:solidFill>
                  <a:srgbClr val="FF0000"/>
                </a:solidFill>
                <a:latin typeface="+mn-ea"/>
              </a:rPr>
              <a:t>】</a:t>
            </a:r>
            <a:r>
              <a:rPr lang="ja-JP" altLang="en-US" dirty="0" smtClean="0">
                <a:latin typeface="+mn-ea"/>
              </a:rPr>
              <a:t>都の</a:t>
            </a:r>
            <a:r>
              <a:rPr kumimoji="1" lang="ja-JP" altLang="en-US" dirty="0" smtClean="0">
                <a:latin typeface="+mn-ea"/>
              </a:rPr>
              <a:t>研修会等で収集した知識の情報提供</a:t>
            </a:r>
            <a:endParaRPr kumimoji="1" lang="en-US" altLang="ja-JP" dirty="0" smtClean="0">
              <a:latin typeface="+mn-ea"/>
            </a:endParaRPr>
          </a:p>
          <a:p>
            <a:pPr marL="0" indent="0">
              <a:buNone/>
            </a:pPr>
            <a:r>
              <a:rPr kumimoji="1" lang="en-US" altLang="ja-JP" dirty="0" smtClean="0">
                <a:latin typeface="+mn-ea"/>
              </a:rPr>
              <a:t>3.</a:t>
            </a:r>
            <a:r>
              <a:rPr kumimoji="1" lang="ja-JP" altLang="en-US" dirty="0" smtClean="0">
                <a:latin typeface="+mn-ea"/>
              </a:rPr>
              <a:t>　質疑応答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500318" y="4447493"/>
            <a:ext cx="5724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400" dirty="0">
                <a:solidFill>
                  <a:srgbClr val="0070C0"/>
                </a:solidFill>
                <a:latin typeface="+mn-ea"/>
              </a:rPr>
              <a:t>（</a:t>
            </a:r>
            <a:r>
              <a:rPr kumimoji="1" lang="en-US" altLang="ja-JP" sz="2400" dirty="0">
                <a:solidFill>
                  <a:srgbClr val="0070C0"/>
                </a:solidFill>
                <a:latin typeface="+mn-ea"/>
              </a:rPr>
              <a:t>※</a:t>
            </a:r>
            <a:r>
              <a:rPr kumimoji="1" lang="ja-JP" altLang="en-US" sz="2400" dirty="0">
                <a:solidFill>
                  <a:srgbClr val="0070C0"/>
                </a:solidFill>
                <a:latin typeface="+mn-ea"/>
              </a:rPr>
              <a:t>　奨励金の取組順とは異なります）</a:t>
            </a:r>
          </a:p>
        </p:txBody>
      </p:sp>
    </p:spTree>
    <p:extLst>
      <p:ext uri="{BB962C8B-B14F-4D97-AF65-F5344CB8AC3E}">
        <p14:creationId xmlns:p14="http://schemas.microsoft.com/office/powerpoint/2010/main" val="3754189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982410"/>
          </a:xfrm>
        </p:spPr>
        <p:txBody>
          <a:bodyPr>
            <a:normAutofit/>
          </a:bodyPr>
          <a:lstStyle/>
          <a:p>
            <a:r>
              <a:rPr lang="ja-JP" altLang="en-US" sz="3600" b="1" dirty="0" smtClean="0"/>
              <a:t>１．</a:t>
            </a:r>
            <a:r>
              <a:rPr kumimoji="1" lang="ja-JP" altLang="en-US" sz="3600" b="1" dirty="0" smtClean="0"/>
              <a:t>整備した社内制度の内容説明</a:t>
            </a:r>
            <a:endParaRPr kumimoji="1" lang="ja-JP" altLang="en-US" sz="36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1038" y="1145406"/>
            <a:ext cx="8543925" cy="5031557"/>
          </a:xfrm>
        </p:spPr>
        <p:txBody>
          <a:bodyPr/>
          <a:lstStyle/>
          <a:p>
            <a:pPr marL="0" indent="0">
              <a:buNone/>
            </a:pP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・</a:t>
            </a:r>
            <a:r>
              <a:rPr lang="ja-JP" altLang="en-US" sz="2400" dirty="0" smtClean="0">
                <a:solidFill>
                  <a:srgbClr val="FF0000"/>
                </a:solidFill>
              </a:rPr>
              <a:t>（例示）</a:t>
            </a:r>
            <a:r>
              <a:rPr lang="ja-JP" altLang="en-US" sz="2400" dirty="0" smtClean="0"/>
              <a:t>この度、我が社では法を</a:t>
            </a:r>
            <a:r>
              <a:rPr lang="ja-JP" altLang="en-US" sz="2400" b="1" u="sng" dirty="0" smtClean="0"/>
              <a:t>上回る</a:t>
            </a:r>
            <a:r>
              <a:rPr kumimoji="1" lang="ja-JP" altLang="en-US" sz="2400" b="1" u="sng" dirty="0" smtClean="0"/>
              <a:t>育児休業制度</a:t>
            </a:r>
            <a:r>
              <a:rPr kumimoji="1" lang="ja-JP" altLang="en-US" sz="2400" dirty="0" smtClean="0"/>
              <a:t>を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kumimoji="1" lang="ja-JP" altLang="en-US" sz="2400" dirty="0" smtClean="0"/>
              <a:t>　　　　　整備しました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ja-JP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kumimoji="1" lang="ja-JP" altLang="en-US" sz="2400" dirty="0" smtClean="0">
                <a:solidFill>
                  <a:srgbClr val="FF0000"/>
                </a:solidFill>
              </a:rPr>
              <a:t>・（例示）</a:t>
            </a:r>
            <a:r>
              <a:rPr kumimoji="1" lang="ja-JP" altLang="en-US" sz="2400" dirty="0" smtClean="0"/>
              <a:t>この度、我が社では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　　　</a:t>
            </a:r>
            <a:r>
              <a:rPr lang="ja-JP" altLang="en-US" sz="2400" b="1" u="sng" dirty="0" smtClean="0"/>
              <a:t>子育て</a:t>
            </a:r>
            <a:r>
              <a:rPr lang="ja-JP" altLang="en-US" sz="2400" b="1" u="sng" dirty="0"/>
              <a:t>支援制度</a:t>
            </a:r>
            <a:r>
              <a:rPr lang="ja-JP" altLang="en-US" sz="2400" dirty="0"/>
              <a:t>を整備</a:t>
            </a:r>
            <a:r>
              <a:rPr lang="ja-JP" altLang="en-US" sz="2400" dirty="0" smtClean="0"/>
              <a:t>しました</a:t>
            </a:r>
            <a:endParaRPr lang="ja-JP" altLang="en-US" sz="2400" dirty="0"/>
          </a:p>
        </p:txBody>
      </p:sp>
      <p:sp>
        <p:nvSpPr>
          <p:cNvPr id="4" name="正方形/長方形 3"/>
          <p:cNvSpPr/>
          <p:nvPr/>
        </p:nvSpPr>
        <p:spPr>
          <a:xfrm>
            <a:off x="681038" y="2618290"/>
            <a:ext cx="8649748" cy="8662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ysClr val="windowText" lastClr="000000"/>
                </a:solidFill>
              </a:rPr>
              <a:t>整備した制度の概要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28126" y="5310691"/>
            <a:ext cx="8649748" cy="8662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ysClr val="windowText" lastClr="000000"/>
                </a:solidFill>
              </a:rPr>
              <a:t>整備した制度の概要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58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982410"/>
          </a:xfrm>
        </p:spPr>
        <p:txBody>
          <a:bodyPr>
            <a:normAutofit/>
          </a:bodyPr>
          <a:lstStyle/>
          <a:p>
            <a:r>
              <a:rPr lang="ja-JP" altLang="en-US" sz="3600" b="1" dirty="0" smtClean="0"/>
              <a:t>１．</a:t>
            </a:r>
            <a:r>
              <a:rPr kumimoji="1" lang="ja-JP" altLang="en-US" sz="3600" b="1" dirty="0" smtClean="0"/>
              <a:t>整備した社内制度の内容説明</a:t>
            </a:r>
            <a:endParaRPr kumimoji="1" lang="ja-JP" altLang="en-US" sz="36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1038" y="1145406"/>
            <a:ext cx="8543925" cy="5031557"/>
          </a:xfrm>
        </p:spPr>
        <p:txBody>
          <a:bodyPr/>
          <a:lstStyle/>
          <a:p>
            <a:pPr marL="0" indent="0">
              <a:buNone/>
            </a:pP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（例示）</a:t>
            </a:r>
            <a:r>
              <a:rPr lang="ja-JP" altLang="en-US" dirty="0" smtClean="0"/>
              <a:t>この度、我が社では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</a:t>
            </a:r>
            <a:r>
              <a:rPr lang="ja-JP" altLang="en-US" b="1" u="sng" dirty="0" smtClean="0"/>
              <a:t>円滑</a:t>
            </a:r>
            <a:r>
              <a:rPr lang="ja-JP" altLang="en-US" b="1" u="sng" dirty="0"/>
              <a:t>な育休取得の促進及び育休後の</a:t>
            </a:r>
            <a:endParaRPr lang="en-US" altLang="ja-JP" b="1" u="sng" dirty="0"/>
          </a:p>
          <a:p>
            <a:pPr marL="0" indent="0">
              <a:buNone/>
            </a:pPr>
            <a:r>
              <a:rPr lang="ja-JP" altLang="en-US" b="1" dirty="0"/>
              <a:t>　　</a:t>
            </a:r>
            <a:r>
              <a:rPr lang="ja-JP" altLang="en-US" b="1" dirty="0" smtClean="0"/>
              <a:t>　　</a:t>
            </a:r>
            <a:r>
              <a:rPr lang="ja-JP" altLang="en-US" b="1" u="sng" dirty="0" smtClean="0"/>
              <a:t>職場</a:t>
            </a:r>
            <a:r>
              <a:rPr lang="ja-JP" altLang="en-US" b="1" u="sng" dirty="0"/>
              <a:t>復帰に向けた社内</a:t>
            </a:r>
            <a:r>
              <a:rPr lang="ja-JP" altLang="en-US" b="1" u="sng" dirty="0" smtClean="0"/>
              <a:t>制度</a:t>
            </a:r>
            <a:r>
              <a:rPr lang="ja-JP" altLang="en-US" dirty="0" smtClean="0"/>
              <a:t>を整備しました</a:t>
            </a:r>
            <a:endParaRPr lang="ja-JP" altLang="en-US" dirty="0"/>
          </a:p>
          <a:p>
            <a:pPr marL="0" indent="0">
              <a:buNone/>
            </a:pPr>
            <a:r>
              <a:rPr kumimoji="1" lang="ja-JP" altLang="en-US" dirty="0" smtClean="0"/>
              <a:t>　　　　（面談聞き取りシートなど）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75215" y="3661184"/>
            <a:ext cx="8649748" cy="22908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ysClr val="windowText" lastClr="000000"/>
                </a:solidFill>
              </a:rPr>
              <a:t>整備した制度の概要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58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200" b="1" dirty="0" smtClean="0"/>
              <a:t>２</a:t>
            </a:r>
            <a:r>
              <a:rPr kumimoji="1" lang="ja-JP" altLang="en-US" sz="3200" b="1" dirty="0" smtClean="0"/>
              <a:t>．都の研修会等で収集した知識の情報提供</a:t>
            </a:r>
            <a:endParaRPr kumimoji="1" lang="ja-JP" altLang="en-US" sz="32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6034" y="1507721"/>
            <a:ext cx="8543925" cy="4351338"/>
          </a:xfrm>
        </p:spPr>
        <p:txBody>
          <a:bodyPr/>
          <a:lstStyle/>
          <a:p>
            <a:r>
              <a:rPr kumimoji="1" lang="ja-JP" altLang="en-US" dirty="0" smtClean="0"/>
              <a:t>育休前、育休中、育休後の職場復帰時の支援が求められる背景</a:t>
            </a:r>
            <a:r>
              <a:rPr lang="ja-JP" altLang="en-US" dirty="0" smtClean="0"/>
              <a:t>①</a:t>
            </a:r>
            <a:r>
              <a:rPr lang="ja-JP" altLang="en-US" dirty="0" smtClean="0">
                <a:solidFill>
                  <a:srgbClr val="FF0000"/>
                </a:solidFill>
              </a:rPr>
              <a:t>（例示）</a:t>
            </a:r>
            <a:endParaRPr lang="en-US" altLang="ja-JP" dirty="0">
              <a:solidFill>
                <a:srgbClr val="FF0000"/>
              </a:solidFill>
            </a:endParaRPr>
          </a:p>
        </p:txBody>
      </p:sp>
      <p:pic>
        <p:nvPicPr>
          <p:cNvPr id="4" name="図 3" descr="cid:image001.png@01D9C45A.DC98270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1" t="30644" r="20722" b="14495"/>
          <a:stretch/>
        </p:blipFill>
        <p:spPr bwMode="auto">
          <a:xfrm>
            <a:off x="5121736" y="3253936"/>
            <a:ext cx="4253758" cy="31027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681038" y="2330606"/>
            <a:ext cx="80329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・共働き世帯が猛スピードで増加、社会の仕組みや男女の役割分担の見直し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・子供ができても働き続ける女性が増えている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</a:t>
            </a:r>
            <a:r>
              <a:rPr lang="ja-JP" altLang="en-US" dirty="0"/>
              <a:t>女性求職者は時間や場所に</a:t>
            </a:r>
            <a:r>
              <a:rPr lang="ja-JP" altLang="en-US" dirty="0" smtClean="0"/>
              <a:t>縛られない柔軟</a:t>
            </a:r>
            <a:r>
              <a:rPr lang="ja-JP" altLang="en-US" dirty="0"/>
              <a:t>な働き方を望んでいる</a:t>
            </a:r>
            <a:endParaRPr kumimoji="1" lang="ja-JP" altLang="en-US" dirty="0"/>
          </a:p>
        </p:txBody>
      </p:sp>
      <p:pic>
        <p:nvPicPr>
          <p:cNvPr id="6" name="図 5" descr="cid:image001.png@01D9C459.B3E5900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1" t="27105" r="20722" b="19805"/>
          <a:stretch/>
        </p:blipFill>
        <p:spPr bwMode="auto">
          <a:xfrm>
            <a:off x="477308" y="3253936"/>
            <a:ext cx="4413838" cy="31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477308" y="6543444"/>
            <a:ext cx="2492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令和３年版「男女共同参画白書」</a:t>
            </a:r>
            <a:endParaRPr kumimoji="1" lang="ja-JP" altLang="en-US" sz="1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21736" y="6479752"/>
            <a:ext cx="2492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令和４年版「男女共同参画白書」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24061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1037" y="865402"/>
            <a:ext cx="8543925" cy="584247"/>
          </a:xfrm>
        </p:spPr>
        <p:txBody>
          <a:bodyPr>
            <a:normAutofit fontScale="92500"/>
          </a:bodyPr>
          <a:lstStyle/>
          <a:p>
            <a:r>
              <a:rPr kumimoji="1" lang="ja-JP" altLang="en-US" dirty="0" smtClean="0"/>
              <a:t>育児・介護休業法の改正内容</a:t>
            </a:r>
            <a:r>
              <a:rPr kumimoji="1" lang="ja-JP" altLang="en-US" sz="2000" dirty="0" smtClean="0"/>
              <a:t>（令和４年</a:t>
            </a:r>
            <a:r>
              <a:rPr lang="ja-JP" altLang="en-US" sz="2000" dirty="0"/>
              <a:t>４</a:t>
            </a:r>
            <a:r>
              <a:rPr kumimoji="1" lang="ja-JP" altLang="en-US" sz="2000" dirty="0" smtClean="0"/>
              <a:t>月１日）</a:t>
            </a:r>
            <a:r>
              <a:rPr lang="ja-JP" altLang="en-US" sz="2000" dirty="0">
                <a:solidFill>
                  <a:srgbClr val="FF0000"/>
                </a:solidFill>
              </a:rPr>
              <a:t>（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例示）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553022" y="62739"/>
            <a:ext cx="8543925" cy="943102"/>
          </a:xfrm>
        </p:spPr>
        <p:txBody>
          <a:bodyPr>
            <a:normAutofit/>
          </a:bodyPr>
          <a:lstStyle/>
          <a:p>
            <a:r>
              <a:rPr kumimoji="1" lang="ja-JP" altLang="en-US" sz="3200" b="1" dirty="0" smtClean="0"/>
              <a:t>２．都の研修会等で収集した知識の情報提供</a:t>
            </a:r>
            <a:endParaRPr kumimoji="1" lang="ja-JP" altLang="en-US" sz="3200" b="1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8153"/>
          <a:stretch/>
        </p:blipFill>
        <p:spPr>
          <a:xfrm>
            <a:off x="187453" y="2118359"/>
            <a:ext cx="6021635" cy="438085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399" y="6524869"/>
            <a:ext cx="2494977" cy="33241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376" y="6553200"/>
            <a:ext cx="3924300" cy="3048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29541" y="1713910"/>
            <a:ext cx="6385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①雇用環境の整備、個別の周知・意向確認の措置の義務化</a:t>
            </a:r>
            <a:endParaRPr kumimoji="1" lang="ja-JP" altLang="en-US" sz="1600" b="1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5"/>
          <a:srcRect t="24117" r="55259"/>
          <a:stretch/>
        </p:blipFill>
        <p:spPr>
          <a:xfrm>
            <a:off x="6484406" y="2497864"/>
            <a:ext cx="2981803" cy="1405089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569806" y="1681369"/>
            <a:ext cx="3262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/>
              <a:t>②有期雇用労働者の</a:t>
            </a:r>
            <a:endParaRPr kumimoji="1" lang="en-US" altLang="ja-JP" sz="1600" b="1" dirty="0" smtClean="0"/>
          </a:p>
          <a:p>
            <a:r>
              <a:rPr kumimoji="1" lang="ja-JP" altLang="en-US" sz="1600" b="1" dirty="0"/>
              <a:t>　</a:t>
            </a:r>
            <a:r>
              <a:rPr kumimoji="1" lang="ja-JP" altLang="en-US" sz="1600" b="1" dirty="0" smtClean="0"/>
              <a:t>育児・介護休業取得要件の緩和</a:t>
            </a:r>
            <a:endParaRPr kumimoji="1" lang="ja-JP" altLang="en-US" sz="1600" b="1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5"/>
          <a:srcRect l="54810" t="24117"/>
          <a:stretch/>
        </p:blipFill>
        <p:spPr>
          <a:xfrm>
            <a:off x="6796115" y="4010708"/>
            <a:ext cx="3011739" cy="140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34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1037" y="865402"/>
            <a:ext cx="8543925" cy="584247"/>
          </a:xfrm>
        </p:spPr>
        <p:txBody>
          <a:bodyPr>
            <a:normAutofit fontScale="92500"/>
          </a:bodyPr>
          <a:lstStyle/>
          <a:p>
            <a:r>
              <a:rPr kumimoji="1" lang="ja-JP" altLang="en-US" dirty="0" smtClean="0"/>
              <a:t>育児・介護休業法の改正内容</a:t>
            </a:r>
            <a:r>
              <a:rPr kumimoji="1" lang="ja-JP" altLang="en-US" sz="2000" dirty="0" smtClean="0"/>
              <a:t>（令和４年</a:t>
            </a:r>
            <a:r>
              <a:rPr lang="en-US" altLang="ja-JP" sz="2000" dirty="0" smtClean="0"/>
              <a:t>10</a:t>
            </a:r>
            <a:r>
              <a:rPr kumimoji="1" lang="ja-JP" altLang="en-US" sz="2000" dirty="0" smtClean="0"/>
              <a:t>月１日）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（例示）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553022" y="62739"/>
            <a:ext cx="8543925" cy="943102"/>
          </a:xfrm>
        </p:spPr>
        <p:txBody>
          <a:bodyPr>
            <a:normAutofit/>
          </a:bodyPr>
          <a:lstStyle/>
          <a:p>
            <a:r>
              <a:rPr kumimoji="1" lang="ja-JP" altLang="en-US" sz="3200" b="1" dirty="0" smtClean="0"/>
              <a:t>２．都の研修会等で収集した知識の情報提供</a:t>
            </a:r>
            <a:endParaRPr kumimoji="1" lang="ja-JP" altLang="en-US" sz="3200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399" y="6524869"/>
            <a:ext cx="2494977" cy="33241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376" y="6553200"/>
            <a:ext cx="3924300" cy="30480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/>
          <a:srcRect t="14591"/>
          <a:stretch/>
        </p:blipFill>
        <p:spPr>
          <a:xfrm>
            <a:off x="262886" y="2512502"/>
            <a:ext cx="4819653" cy="245277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82518" y="1695672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③産後パパ育休（出生時育児休業）の創設</a:t>
            </a:r>
            <a:endParaRPr kumimoji="1" lang="en-US" altLang="ja-JP" b="1" dirty="0" smtClean="0"/>
          </a:p>
          <a:p>
            <a:r>
              <a:rPr kumimoji="1" lang="ja-JP" altLang="en-US" b="1" dirty="0" smtClean="0"/>
              <a:t>④育児休業の分割取得</a:t>
            </a:r>
            <a:endParaRPr kumimoji="1" lang="ja-JP" altLang="en-US" b="1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1083" y="2532557"/>
            <a:ext cx="4508874" cy="397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51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/>
              <a:t>３．質疑応答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0647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</TotalTime>
  <Words>580</Words>
  <Application>Microsoft Office PowerPoint</Application>
  <PresentationFormat>A4 210 x 297 mm</PresentationFormat>
  <Paragraphs>59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本日の研修内容</vt:lpstr>
      <vt:lpstr>１．整備した社内制度の内容説明</vt:lpstr>
      <vt:lpstr>１．整備した社内制度の内容説明</vt:lpstr>
      <vt:lpstr>２．都の研修会等で収集した知識の情報提供</vt:lpstr>
      <vt:lpstr>２．都の研修会等で収集した知識の情報提供</vt:lpstr>
      <vt:lpstr>２．都の研修会等で収集した知識の情報提供</vt:lpstr>
      <vt:lpstr>３．質疑応答</vt:lpstr>
    </vt:vector>
  </TitlesOfParts>
  <Company>TAIMS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森田　彩由実</dc:creator>
  <cp:lastModifiedBy>青木　絵梨香</cp:lastModifiedBy>
  <cp:revision>42</cp:revision>
  <cp:lastPrinted>2023-08-01T08:50:10Z</cp:lastPrinted>
  <dcterms:created xsi:type="dcterms:W3CDTF">2023-07-31T01:49:10Z</dcterms:created>
  <dcterms:modified xsi:type="dcterms:W3CDTF">2023-08-15T04:34:27Z</dcterms:modified>
</cp:coreProperties>
</file>