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73" r:id="rId4"/>
    <p:sldId id="259" r:id="rId5"/>
    <p:sldId id="278" r:id="rId6"/>
    <p:sldId id="280" r:id="rId7"/>
    <p:sldId id="263" r:id="rId8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120" y="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7673C-1DA0-4676-80CE-9BE86AD4526E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89D18-1A2A-40A9-A8FA-0E5C532A0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066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98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13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48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58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43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78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42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45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10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52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92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28FDD-28A2-4125-AA3C-6CDCB6C4678F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536192" y="2350008"/>
            <a:ext cx="7095744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solidFill>
                  <a:schemeClr val="tx1"/>
                </a:solidFill>
              </a:rPr>
              <a:t>男性の育児参加推進について</a:t>
            </a:r>
            <a:endParaRPr kumimoji="1" lang="en-US" altLang="ja-JP" sz="3200" b="1" dirty="0" smtClean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901185" y="3490521"/>
            <a:ext cx="4172712" cy="441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年　月　日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　時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～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752825" y="4061861"/>
            <a:ext cx="7262903" cy="2281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　　　　　　　　　　　　　</a:t>
            </a:r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　　　　　　　　　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　　　　　　　　　　</a:t>
            </a:r>
            <a:r>
              <a:rPr kumimoji="1" lang="en-US" altLang="ja-JP" dirty="0" smtClean="0">
                <a:solidFill>
                  <a:srgbClr val="0070C0"/>
                </a:solidFill>
              </a:rPr>
              <a:t>【</a:t>
            </a:r>
            <a:r>
              <a:rPr kumimoji="1" lang="ja-JP" altLang="en-US" dirty="0">
                <a:solidFill>
                  <a:srgbClr val="0070C0"/>
                </a:solidFill>
              </a:rPr>
              <a:t>ポイント</a:t>
            </a:r>
            <a:r>
              <a:rPr kumimoji="1" lang="en-US" altLang="ja-JP" dirty="0">
                <a:solidFill>
                  <a:srgbClr val="0070C0"/>
                </a:solidFill>
              </a:rPr>
              <a:t>】</a:t>
            </a:r>
          </a:p>
          <a:p>
            <a:r>
              <a:rPr kumimoji="1" lang="ja-JP" altLang="en-US" dirty="0">
                <a:solidFill>
                  <a:srgbClr val="0070C0"/>
                </a:solidFill>
              </a:rPr>
              <a:t>　　　　　　　　　　　　</a:t>
            </a:r>
            <a:r>
              <a:rPr kumimoji="1" lang="ja-JP" altLang="en-US" dirty="0" smtClean="0">
                <a:solidFill>
                  <a:srgbClr val="0070C0"/>
                </a:solidFill>
              </a:rPr>
              <a:t>①社内調査等の結果説明</a:t>
            </a:r>
            <a:r>
              <a:rPr kumimoji="1" lang="ja-JP" altLang="en-US" dirty="0">
                <a:solidFill>
                  <a:srgbClr val="0070C0"/>
                </a:solidFill>
              </a:rPr>
              <a:t>は</a:t>
            </a:r>
            <a:endParaRPr kumimoji="1" lang="en-US" altLang="ja-JP" dirty="0">
              <a:solidFill>
                <a:srgbClr val="0070C0"/>
              </a:solidFill>
            </a:endParaRPr>
          </a:p>
          <a:p>
            <a:r>
              <a:rPr kumimoji="1" lang="ja-JP" altLang="en-US" dirty="0">
                <a:solidFill>
                  <a:srgbClr val="0070C0"/>
                </a:solidFill>
              </a:rPr>
              <a:t>　　　　　　　　　　　　　</a:t>
            </a:r>
            <a:r>
              <a:rPr kumimoji="1" lang="ja-JP" altLang="en-US" dirty="0" smtClean="0">
                <a:solidFill>
                  <a:srgbClr val="0070C0"/>
                </a:solidFill>
              </a:rPr>
              <a:t>人事</a:t>
            </a:r>
            <a:r>
              <a:rPr kumimoji="1" lang="ja-JP" altLang="en-US" dirty="0">
                <a:solidFill>
                  <a:srgbClr val="0070C0"/>
                </a:solidFill>
              </a:rPr>
              <a:t>労務担当者</a:t>
            </a:r>
            <a:r>
              <a:rPr kumimoji="1" lang="ja-JP" altLang="en-US" dirty="0" smtClean="0">
                <a:solidFill>
                  <a:srgbClr val="0070C0"/>
                </a:solidFill>
              </a:rPr>
              <a:t>等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endParaRPr kumimoji="1" lang="en-US" altLang="ja-JP" dirty="0">
              <a:solidFill>
                <a:srgbClr val="0070C0"/>
              </a:solidFill>
            </a:endParaRPr>
          </a:p>
          <a:p>
            <a:r>
              <a:rPr kumimoji="1" lang="ja-JP" altLang="en-US" dirty="0">
                <a:solidFill>
                  <a:srgbClr val="0070C0"/>
                </a:solidFill>
              </a:rPr>
              <a:t>　　　　　　　　　　　　</a:t>
            </a:r>
            <a:r>
              <a:rPr kumimoji="1" lang="ja-JP" altLang="en-US" dirty="0" smtClean="0">
                <a:solidFill>
                  <a:srgbClr val="0070C0"/>
                </a:solidFill>
              </a:rPr>
              <a:t>②</a:t>
            </a:r>
            <a:r>
              <a:rPr kumimoji="1" lang="ja-JP" altLang="en-US" dirty="0">
                <a:solidFill>
                  <a:srgbClr val="0070C0"/>
                </a:solidFill>
              </a:rPr>
              <a:t>研修会等で収集した情報</a:t>
            </a:r>
            <a:r>
              <a:rPr kumimoji="1" lang="ja-JP" altLang="en-US" dirty="0" smtClean="0">
                <a:solidFill>
                  <a:srgbClr val="0070C0"/>
                </a:solidFill>
              </a:rPr>
              <a:t>提供の説明は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r>
              <a:rPr kumimoji="1" lang="ja-JP" altLang="en-US" dirty="0" smtClean="0">
                <a:solidFill>
                  <a:srgbClr val="0070C0"/>
                </a:solidFill>
              </a:rPr>
              <a:t>　　　　　　　　　　</a:t>
            </a:r>
            <a:r>
              <a:rPr kumimoji="1" lang="ja-JP" altLang="en-US" dirty="0">
                <a:solidFill>
                  <a:srgbClr val="0070C0"/>
                </a:solidFill>
              </a:rPr>
              <a:t>　</a:t>
            </a:r>
            <a:r>
              <a:rPr kumimoji="1" lang="ja-JP" altLang="en-US" dirty="0" smtClean="0">
                <a:solidFill>
                  <a:srgbClr val="0070C0"/>
                </a:solidFill>
              </a:rPr>
              <a:t>　　</a:t>
            </a:r>
            <a:r>
              <a:rPr kumimoji="1" lang="ja-JP" altLang="en-US" dirty="0">
                <a:solidFill>
                  <a:srgbClr val="0070C0"/>
                </a:solidFill>
              </a:rPr>
              <a:t>研修会等の参加者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12499" y="157173"/>
            <a:ext cx="6434809" cy="505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u="sng" dirty="0" smtClean="0">
                <a:solidFill>
                  <a:schemeClr val="tx1"/>
                </a:solidFill>
              </a:rPr>
              <a:t>Ⅰ</a:t>
            </a:r>
            <a:r>
              <a:rPr kumimoji="1" lang="ja-JP" altLang="en-US" b="1" u="sng" dirty="0" smtClean="0">
                <a:solidFill>
                  <a:schemeClr val="tx1"/>
                </a:solidFill>
              </a:rPr>
              <a:t>プラン</a:t>
            </a:r>
            <a:r>
              <a:rPr kumimoji="1" lang="en-US" altLang="ja-JP" b="1" u="sng" dirty="0" smtClean="0">
                <a:solidFill>
                  <a:schemeClr val="tx1"/>
                </a:solidFill>
              </a:rPr>
              <a:t>A</a:t>
            </a:r>
            <a:r>
              <a:rPr kumimoji="1" lang="ja-JP" altLang="en-US" b="1" u="sng" dirty="0" smtClean="0">
                <a:solidFill>
                  <a:schemeClr val="tx1"/>
                </a:solidFill>
              </a:rPr>
              <a:t>コース②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　株式会社〇〇　社内研修資料（例）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06392" y="750771"/>
            <a:ext cx="6766560" cy="1083243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897957" y="900323"/>
            <a:ext cx="64749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rgbClr val="00B050"/>
                </a:solidFill>
              </a:rPr>
              <a:t>この社内研修資料（例）はあくまでも参考例です。</a:t>
            </a:r>
            <a:endParaRPr kumimoji="1" lang="en-US" altLang="ja-JP" b="1" dirty="0">
              <a:solidFill>
                <a:srgbClr val="00B050"/>
              </a:solidFill>
            </a:endParaRPr>
          </a:p>
          <a:p>
            <a:r>
              <a:rPr lang="ja-JP" altLang="en-US" b="1" dirty="0" smtClean="0">
                <a:solidFill>
                  <a:srgbClr val="00B050"/>
                </a:solidFill>
              </a:rPr>
              <a:t>必ず</a:t>
            </a:r>
            <a:r>
              <a:rPr lang="ja-JP" altLang="en-US" b="1" dirty="0">
                <a:solidFill>
                  <a:srgbClr val="00B050"/>
                </a:solidFill>
              </a:rPr>
              <a:t>「申請の手引き」「よくある質問」で</a:t>
            </a:r>
            <a:r>
              <a:rPr kumimoji="1" lang="ja-JP" altLang="en-US" b="1" dirty="0">
                <a:solidFill>
                  <a:srgbClr val="00B050"/>
                </a:solidFill>
              </a:rPr>
              <a:t>詳細を確認して、</a:t>
            </a:r>
            <a:endParaRPr kumimoji="1" lang="en-US" altLang="ja-JP" b="1" dirty="0">
              <a:solidFill>
                <a:srgbClr val="00B050"/>
              </a:solidFill>
            </a:endParaRPr>
          </a:p>
          <a:p>
            <a:r>
              <a:rPr kumimoji="1" lang="ja-JP" altLang="en-US" b="1" dirty="0" smtClean="0">
                <a:solidFill>
                  <a:srgbClr val="00B050"/>
                </a:solidFill>
              </a:rPr>
              <a:t>各申請</a:t>
            </a:r>
            <a:r>
              <a:rPr kumimoji="1" lang="ja-JP" altLang="en-US" b="1" dirty="0">
                <a:solidFill>
                  <a:srgbClr val="00B050"/>
                </a:solidFill>
              </a:rPr>
              <a:t>企業ごとの社内研修資料を作成してください。</a:t>
            </a:r>
            <a:endParaRPr kumimoji="1" lang="en-US" altLang="ja-JP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/>
              <a:t>本日の研修内容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strike="sngStrike" dirty="0" smtClean="0">
              <a:latin typeface="+mn-ea"/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1.【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必須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dirty="0" smtClean="0">
                <a:latin typeface="+mn-ea"/>
              </a:rPr>
              <a:t>社内調査結果等の説明</a:t>
            </a:r>
            <a:endParaRPr lang="en-US" altLang="ja-JP" dirty="0" smtClean="0">
              <a:latin typeface="+mn-ea"/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2.【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必須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dirty="0" smtClean="0">
                <a:latin typeface="+mn-ea"/>
              </a:rPr>
              <a:t>都の</a:t>
            </a:r>
            <a:r>
              <a:rPr kumimoji="1" lang="ja-JP" altLang="en-US" dirty="0" smtClean="0">
                <a:latin typeface="+mn-ea"/>
              </a:rPr>
              <a:t>研修会等で収集した知識の情報提供</a:t>
            </a:r>
            <a:endParaRPr kumimoji="1" lang="en-US" altLang="ja-JP" dirty="0" smtClean="0">
              <a:latin typeface="+mn-ea"/>
            </a:endParaRPr>
          </a:p>
          <a:p>
            <a:pPr marL="0" indent="0">
              <a:buNone/>
            </a:pPr>
            <a:r>
              <a:rPr kumimoji="1" lang="en-US" altLang="ja-JP" dirty="0" smtClean="0">
                <a:latin typeface="+mn-ea"/>
              </a:rPr>
              <a:t>3.</a:t>
            </a:r>
            <a:r>
              <a:rPr kumimoji="1" lang="ja-JP" altLang="en-US" dirty="0" smtClean="0">
                <a:latin typeface="+mn-ea"/>
              </a:rPr>
              <a:t>　質疑応答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938206" y="4591871"/>
            <a:ext cx="5724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（</a:t>
            </a:r>
            <a:r>
              <a:rPr kumimoji="1" lang="en-US" altLang="ja-JP" sz="2400" dirty="0">
                <a:solidFill>
                  <a:srgbClr val="0070C0"/>
                </a:solidFill>
                <a:latin typeface="+mn-ea"/>
              </a:rPr>
              <a:t>※</a:t>
            </a:r>
            <a:r>
              <a:rPr kumimoji="1" lang="ja-JP" altLang="en-US" sz="2400" dirty="0">
                <a:solidFill>
                  <a:srgbClr val="0070C0"/>
                </a:solidFill>
                <a:latin typeface="+mn-ea"/>
              </a:rPr>
              <a:t>　奨励金の取組順とは異なります）</a:t>
            </a:r>
          </a:p>
        </p:txBody>
      </p:sp>
    </p:spTree>
    <p:extLst>
      <p:ext uri="{BB962C8B-B14F-4D97-AF65-F5344CB8AC3E}">
        <p14:creationId xmlns:p14="http://schemas.microsoft.com/office/powerpoint/2010/main" val="260530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/>
              <a:t>１．社内調査結果等の説明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7" y="1799088"/>
            <a:ext cx="8543925" cy="606679"/>
          </a:xfrm>
        </p:spPr>
        <p:txBody>
          <a:bodyPr/>
          <a:lstStyle/>
          <a:p>
            <a:pPr marL="514350" indent="-514350">
              <a:buFont typeface="+mj-ea"/>
              <a:buAutoNum type="circleNumDbPlain"/>
            </a:pPr>
            <a:r>
              <a:rPr kumimoji="1" lang="ja-JP" altLang="en-US" dirty="0" smtClean="0"/>
              <a:t>利用状況調査等の集計結果・概要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81036" y="2533096"/>
            <a:ext cx="8543925" cy="60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② プロジェクトチームにおける検討内容</a:t>
            </a:r>
            <a:endParaRPr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681036" y="5248048"/>
            <a:ext cx="8543925" cy="151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③ 設定した目標について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（例示）</a:t>
            </a:r>
            <a:r>
              <a:rPr lang="ja-JP" altLang="en-US" dirty="0" smtClean="0"/>
              <a:t>変更した「一般事業主行動計画」の説明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090007" y="3050318"/>
            <a:ext cx="4134954" cy="20910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u="sng" dirty="0" smtClean="0">
                <a:solidFill>
                  <a:srgbClr val="FF0000"/>
                </a:solidFill>
              </a:rPr>
              <a:t>【</a:t>
            </a:r>
            <a:r>
              <a:rPr kumimoji="1" lang="ja-JP" altLang="en-US" b="1" u="sng" dirty="0" smtClean="0">
                <a:solidFill>
                  <a:srgbClr val="FF0000"/>
                </a:solidFill>
              </a:rPr>
              <a:t>ポイント</a:t>
            </a:r>
            <a:r>
              <a:rPr kumimoji="1" lang="en-US" altLang="ja-JP" b="1" u="sng" dirty="0" smtClean="0">
                <a:solidFill>
                  <a:srgbClr val="FF0000"/>
                </a:solidFill>
              </a:rPr>
              <a:t>】</a:t>
            </a:r>
          </a:p>
          <a:p>
            <a:pPr algn="ctr"/>
            <a:r>
              <a:rPr kumimoji="1" lang="ja-JP" altLang="en-US" b="1" u="sng" dirty="0" smtClean="0">
                <a:solidFill>
                  <a:srgbClr val="FF0000"/>
                </a:solidFill>
              </a:rPr>
              <a:t>作成にあたっての注意点</a:t>
            </a:r>
            <a:endParaRPr kumimoji="1" lang="en-US" altLang="ja-JP" b="1" u="sng" dirty="0" smtClean="0">
              <a:solidFill>
                <a:srgbClr val="FF0000"/>
              </a:solidFill>
            </a:endParaRPr>
          </a:p>
          <a:p>
            <a:pPr algn="ctr"/>
            <a:endParaRPr kumimoji="1" lang="en-US" altLang="ja-JP" b="1" u="sng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「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様式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社内周知用」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「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様式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育児アンケート集計結果」を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研修資料に用いて説明すること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97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b="1" dirty="0" smtClean="0"/>
              <a:t>２．都の研修会等で収集した知識の情報提供</a:t>
            </a:r>
            <a:endParaRPr kumimoji="1" lang="ja-JP" altLang="en-US" sz="32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7" y="1575369"/>
            <a:ext cx="8543925" cy="4351338"/>
          </a:xfrm>
        </p:spPr>
        <p:txBody>
          <a:bodyPr/>
          <a:lstStyle/>
          <a:p>
            <a:r>
              <a:rPr kumimoji="1" lang="ja-JP" altLang="en-US" dirty="0" smtClean="0"/>
              <a:t>男性の育児参加が求められる背景</a:t>
            </a:r>
            <a:r>
              <a:rPr lang="ja-JP" altLang="en-US" dirty="0" smtClean="0">
                <a:solidFill>
                  <a:srgbClr val="FF0000"/>
                </a:solidFill>
              </a:rPr>
              <a:t>　（例示）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42714" y="2132444"/>
            <a:ext cx="75544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・</a:t>
            </a:r>
            <a:r>
              <a:rPr lang="en-US" altLang="ja-JP" dirty="0"/>
              <a:t>2022</a:t>
            </a:r>
            <a:r>
              <a:rPr lang="ja-JP" altLang="en-US" dirty="0"/>
              <a:t>年度時点の都内企業における男性育業取得率は</a:t>
            </a:r>
            <a:r>
              <a:rPr lang="en-US" altLang="ja-JP" dirty="0"/>
              <a:t>26.2</a:t>
            </a:r>
            <a:r>
              <a:rPr lang="ja-JP" altLang="en-US" dirty="0"/>
              <a:t>％</a:t>
            </a:r>
          </a:p>
          <a:p>
            <a:r>
              <a:rPr lang="ja-JP" altLang="en-US" dirty="0"/>
              <a:t>・東京都では、男性育業取得率を</a:t>
            </a:r>
            <a:r>
              <a:rPr lang="en-US" altLang="ja-JP" dirty="0"/>
              <a:t>2026</a:t>
            </a:r>
            <a:r>
              <a:rPr lang="ja-JP" altLang="en-US" dirty="0"/>
              <a:t>年までに</a:t>
            </a:r>
            <a:r>
              <a:rPr lang="en-US" altLang="ja-JP" dirty="0"/>
              <a:t>50</a:t>
            </a:r>
            <a:r>
              <a:rPr lang="ja-JP" altLang="en-US" dirty="0"/>
              <a:t>％、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2030</a:t>
            </a:r>
            <a:r>
              <a:rPr lang="ja-JP" altLang="en-US" dirty="0"/>
              <a:t>年までに</a:t>
            </a:r>
            <a:r>
              <a:rPr lang="en-US" altLang="ja-JP" dirty="0"/>
              <a:t>90</a:t>
            </a:r>
            <a:r>
              <a:rPr lang="ja-JP" altLang="en-US" dirty="0"/>
              <a:t>％とすることを目標としている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475" y="3190754"/>
            <a:ext cx="5711751" cy="30631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844566" y="6250334"/>
            <a:ext cx="4316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spc="100" dirty="0">
                <a:solidFill>
                  <a:srgbClr val="373737"/>
                </a:solidFill>
                <a:latin typeface="+mn-ea"/>
                <a:cs typeface="Meiryo UI" panose="020B0604030504040204" pitchFamily="50" charset="-128"/>
              </a:rPr>
              <a:t>出典</a:t>
            </a:r>
            <a:r>
              <a:rPr lang="ja-JP" altLang="en-US" sz="1200" spc="100" dirty="0" smtClean="0">
                <a:solidFill>
                  <a:srgbClr val="373737"/>
                </a:solidFill>
                <a:latin typeface="+mn-ea"/>
                <a:cs typeface="Meiryo UI" panose="020B0604030504040204" pitchFamily="50" charset="-128"/>
              </a:rPr>
              <a:t>：令和</a:t>
            </a:r>
            <a:r>
              <a:rPr lang="ja-JP" altLang="en-US" sz="1200" spc="100" dirty="0">
                <a:solidFill>
                  <a:srgbClr val="373737"/>
                </a:solidFill>
                <a:latin typeface="+mn-ea"/>
                <a:cs typeface="Meiryo UI" panose="020B0604030504040204" pitchFamily="50" charset="-128"/>
              </a:rPr>
              <a:t>４年度東京都男女雇用平等参画状況</a:t>
            </a:r>
            <a:r>
              <a:rPr lang="ja-JP" altLang="en-US" sz="1200" spc="100" dirty="0" smtClean="0">
                <a:solidFill>
                  <a:srgbClr val="373737"/>
                </a:solidFill>
                <a:latin typeface="+mn-ea"/>
                <a:cs typeface="Meiryo UI" panose="020B0604030504040204" pitchFamily="50" charset="-128"/>
              </a:rPr>
              <a:t>調査</a:t>
            </a:r>
            <a:endParaRPr kumimoji="1" lang="ja-JP" altLang="en-US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4061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7" y="865402"/>
            <a:ext cx="8543925" cy="584247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 smtClean="0"/>
              <a:t>育児・介護休業法の改正内容</a:t>
            </a:r>
            <a:r>
              <a:rPr kumimoji="1" lang="ja-JP" altLang="en-US" sz="2000" dirty="0" smtClean="0"/>
              <a:t>（令和４年</a:t>
            </a:r>
            <a:r>
              <a:rPr lang="ja-JP" altLang="en-US" sz="2000" dirty="0"/>
              <a:t>４</a:t>
            </a:r>
            <a:r>
              <a:rPr kumimoji="1" lang="ja-JP" altLang="en-US" sz="2000" dirty="0" smtClean="0"/>
              <a:t>月１日）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（例示</a:t>
            </a:r>
            <a:r>
              <a:rPr lang="ja-JP" altLang="en-US" sz="2000" dirty="0">
                <a:solidFill>
                  <a:srgbClr val="FF0000"/>
                </a:solidFill>
              </a:rPr>
              <a:t>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553022" y="62739"/>
            <a:ext cx="8543925" cy="94310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/>
              <a:t>２．都の研修会等で収集した知識の情報提供</a:t>
            </a:r>
            <a:endParaRPr kumimoji="1" lang="ja-JP" altLang="en-US" sz="3200" b="1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t="8153"/>
          <a:stretch/>
        </p:blipFill>
        <p:spPr>
          <a:xfrm>
            <a:off x="187453" y="2118359"/>
            <a:ext cx="6021635" cy="438085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6399" y="6524869"/>
            <a:ext cx="2494977" cy="33241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1376" y="6553200"/>
            <a:ext cx="3924300" cy="30480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29541" y="1713910"/>
            <a:ext cx="63855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①雇用環境の整備、個別の周知・意向確認の措置の義務化</a:t>
            </a:r>
            <a:endParaRPr kumimoji="1" lang="ja-JP" altLang="en-US" sz="1600" b="1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5"/>
          <a:srcRect t="24117" r="55259"/>
          <a:stretch/>
        </p:blipFill>
        <p:spPr>
          <a:xfrm>
            <a:off x="6484406" y="2497864"/>
            <a:ext cx="2981803" cy="1405089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6569806" y="1681369"/>
            <a:ext cx="3262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②有期雇用労働者の</a:t>
            </a:r>
            <a:endParaRPr kumimoji="1" lang="en-US" altLang="ja-JP" sz="1600" b="1" dirty="0" smtClean="0"/>
          </a:p>
          <a:p>
            <a:r>
              <a:rPr kumimoji="1" lang="ja-JP" altLang="en-US" sz="1600" b="1" dirty="0"/>
              <a:t>　</a:t>
            </a:r>
            <a:r>
              <a:rPr kumimoji="1" lang="ja-JP" altLang="en-US" sz="1600" b="1" dirty="0" smtClean="0"/>
              <a:t>育児・介護休業取得要件の緩和</a:t>
            </a:r>
            <a:endParaRPr kumimoji="1" lang="ja-JP" altLang="en-US" sz="1600" b="1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5"/>
          <a:srcRect l="54810" t="24117"/>
          <a:stretch/>
        </p:blipFill>
        <p:spPr>
          <a:xfrm>
            <a:off x="6796115" y="4010708"/>
            <a:ext cx="3011739" cy="140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534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7" y="865402"/>
            <a:ext cx="8543925" cy="584247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 smtClean="0"/>
              <a:t>育児・介護休業法の改正内容</a:t>
            </a:r>
            <a:r>
              <a:rPr kumimoji="1" lang="ja-JP" altLang="en-US" sz="2000" dirty="0" smtClean="0"/>
              <a:t>（令和４年</a:t>
            </a:r>
            <a:r>
              <a:rPr lang="en-US" altLang="ja-JP" sz="2000" dirty="0" smtClean="0"/>
              <a:t>10</a:t>
            </a:r>
            <a:r>
              <a:rPr kumimoji="1" lang="ja-JP" altLang="en-US" sz="2000" dirty="0" smtClean="0"/>
              <a:t>月１日）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（例示）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553022" y="62739"/>
            <a:ext cx="8543925" cy="943102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/>
              <a:t>２．都の研修会等で収集した知識の情報提供</a:t>
            </a:r>
            <a:endParaRPr kumimoji="1" lang="ja-JP" altLang="en-US" sz="3200" b="1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399" y="6524869"/>
            <a:ext cx="2494977" cy="33241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1376" y="6553200"/>
            <a:ext cx="3924300" cy="30480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4"/>
          <a:srcRect t="14591"/>
          <a:stretch/>
        </p:blipFill>
        <p:spPr>
          <a:xfrm>
            <a:off x="262886" y="2512502"/>
            <a:ext cx="4819653" cy="245277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82518" y="1695672"/>
            <a:ext cx="4570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③産後パパ育休（出生時育児休業）の創設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④育児休業の分割取得</a:t>
            </a:r>
            <a:endParaRPr kumimoji="1" lang="ja-JP" altLang="en-US" b="1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1083" y="2532557"/>
            <a:ext cx="4508874" cy="397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666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３</a:t>
            </a:r>
            <a:r>
              <a:rPr kumimoji="1" lang="ja-JP" altLang="en-US" b="1" dirty="0" smtClean="0"/>
              <a:t>．質疑応答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0647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509</Words>
  <Application>Microsoft Office PowerPoint</Application>
  <PresentationFormat>A4 210 x 297 mm</PresentationFormat>
  <Paragraphs>46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本日の研修内容</vt:lpstr>
      <vt:lpstr>１．社内調査結果等の説明</vt:lpstr>
      <vt:lpstr>２．都の研修会等で収集した知識の情報提供</vt:lpstr>
      <vt:lpstr>２．都の研修会等で収集した知識の情報提供</vt:lpstr>
      <vt:lpstr>２．都の研修会等で収集した知識の情報提供</vt:lpstr>
      <vt:lpstr>３．質疑応答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森田　彩由実</dc:creator>
  <cp:lastModifiedBy>青木　絵梨香</cp:lastModifiedBy>
  <cp:revision>34</cp:revision>
  <cp:lastPrinted>2023-08-01T08:50:42Z</cp:lastPrinted>
  <dcterms:created xsi:type="dcterms:W3CDTF">2023-07-31T01:49:10Z</dcterms:created>
  <dcterms:modified xsi:type="dcterms:W3CDTF">2023-08-15T04:33:38Z</dcterms:modified>
</cp:coreProperties>
</file>