
<file path=[Content_Types].xml><?xml version="1.0" encoding="utf-8"?>
<Types xmlns="http://schemas.openxmlformats.org/package/2006/content-types">
  <Default Extension="png" ContentType="image/png"/>
  <Default Extension="B3E59000" ContentType="image/png"/>
  <Default Extension="2E972B60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76" r:id="rId4"/>
    <p:sldId id="259" r:id="rId5"/>
    <p:sldId id="279" r:id="rId6"/>
    <p:sldId id="282" r:id="rId7"/>
    <p:sldId id="263" r:id="rId8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120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16C63-1F34-4507-B1C1-977A9382B9F7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60E5B-C18E-45D2-8EEC-43735FB7B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07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98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13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48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8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43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78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2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45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52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92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2E972B60"/><Relationship Id="rId2" Type="http://schemas.openxmlformats.org/officeDocument/2006/relationships/image" Target="../media/image1.B3E59000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536192" y="2054993"/>
            <a:ext cx="7095744" cy="1026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育児と仕事の両立支援制度について</a:t>
            </a:r>
            <a:endParaRPr kumimoji="1" lang="en-US" altLang="ja-JP" sz="3200" b="1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84064" y="3581719"/>
            <a:ext cx="4172712" cy="557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年　月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日　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時　～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94560" y="3676851"/>
            <a:ext cx="7821168" cy="3080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　　　　　　　　　　　　　　</a:t>
            </a:r>
            <a:r>
              <a:rPr kumimoji="1" lang="en-US" altLang="ja-JP" dirty="0" smtClean="0">
                <a:solidFill>
                  <a:srgbClr val="0070C0"/>
                </a:solidFill>
              </a:rPr>
              <a:t>【</a:t>
            </a:r>
            <a:r>
              <a:rPr kumimoji="1" lang="ja-JP" altLang="en-US" dirty="0" smtClean="0">
                <a:solidFill>
                  <a:srgbClr val="0070C0"/>
                </a:solidFill>
              </a:rPr>
              <a:t>ポイント</a:t>
            </a:r>
            <a:r>
              <a:rPr kumimoji="1" lang="en-US" altLang="ja-JP" dirty="0" smtClean="0">
                <a:solidFill>
                  <a:srgbClr val="0070C0"/>
                </a:solidFill>
              </a:rPr>
              <a:t>】</a:t>
            </a:r>
          </a:p>
          <a:p>
            <a:r>
              <a:rPr kumimoji="1" lang="ja-JP" altLang="en-US" dirty="0" smtClean="0">
                <a:solidFill>
                  <a:srgbClr val="0070C0"/>
                </a:solidFill>
              </a:rPr>
              <a:t>　　　　　　　　　　　　　　①整備した社内制度の内容説明は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　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　　　　　　　　　　　　　　人事労務担当者等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　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　　　　　　　　　　　　　②研修会等で収集した情報提供の説明は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　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　　　　　　　　　　　　　　研修会等の参加者　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9127" y="192857"/>
            <a:ext cx="6203804" cy="50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u="sng" dirty="0" smtClean="0">
                <a:solidFill>
                  <a:schemeClr val="tx1"/>
                </a:solidFill>
              </a:rPr>
              <a:t>Ⅰ</a:t>
            </a:r>
            <a:r>
              <a:rPr kumimoji="1" lang="ja-JP" altLang="en-US" b="1" u="sng" dirty="0" smtClean="0">
                <a:solidFill>
                  <a:schemeClr val="tx1"/>
                </a:solidFill>
              </a:rPr>
              <a:t>プランＡコース①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　株式会社〇〇　社内研修資料（例）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43953" y="854664"/>
            <a:ext cx="7572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この社内研修資料（例）はあくまでも参考例です。</a:t>
            </a:r>
            <a:endParaRPr kumimoji="1" lang="en-US" altLang="ja-JP" b="1" dirty="0" smtClean="0">
              <a:solidFill>
                <a:srgbClr val="00B050"/>
              </a:solidFill>
            </a:endParaRPr>
          </a:p>
          <a:p>
            <a:r>
              <a:rPr kumimoji="1" lang="ja-JP" altLang="en-US" b="1" dirty="0">
                <a:solidFill>
                  <a:srgbClr val="00B050"/>
                </a:solidFill>
              </a:rPr>
              <a:t>　</a:t>
            </a:r>
            <a:r>
              <a:rPr lang="ja-JP" altLang="en-US" b="1" dirty="0" smtClean="0">
                <a:solidFill>
                  <a:srgbClr val="00B050"/>
                </a:solidFill>
              </a:rPr>
              <a:t>必ず</a:t>
            </a:r>
            <a:r>
              <a:rPr lang="ja-JP" altLang="en-US" b="1" dirty="0">
                <a:solidFill>
                  <a:srgbClr val="00B050"/>
                </a:solidFill>
              </a:rPr>
              <a:t>「申請の手引き」「よくある質問」で</a:t>
            </a:r>
            <a:r>
              <a:rPr kumimoji="1" lang="ja-JP" altLang="en-US" b="1" dirty="0">
                <a:solidFill>
                  <a:srgbClr val="00B050"/>
                </a:solidFill>
              </a:rPr>
              <a:t>詳細を確認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して、</a:t>
            </a:r>
            <a:endParaRPr kumimoji="1" lang="en-US" altLang="ja-JP" b="1" dirty="0" smtClean="0">
              <a:solidFill>
                <a:srgbClr val="00B050"/>
              </a:solidFill>
            </a:endParaRPr>
          </a:p>
          <a:p>
            <a:r>
              <a:rPr kumimoji="1" lang="ja-JP" altLang="en-US" b="1" dirty="0">
                <a:solidFill>
                  <a:srgbClr val="00B050"/>
                </a:solidFill>
              </a:rPr>
              <a:t>　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各申請企業ごとの社内研修資料を作成してください。</a:t>
            </a:r>
            <a:endParaRPr kumimoji="1" lang="en-US" altLang="ja-JP" b="1" dirty="0" smtClean="0">
              <a:solidFill>
                <a:srgbClr val="00B05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06392" y="750771"/>
            <a:ext cx="6766560" cy="10832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3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55502"/>
            <a:ext cx="8543925" cy="1325563"/>
          </a:xfrm>
        </p:spPr>
        <p:txBody>
          <a:bodyPr/>
          <a:lstStyle/>
          <a:p>
            <a:r>
              <a:rPr lang="ja-JP" altLang="en-US" b="1" dirty="0" smtClean="0"/>
              <a:t>本日の研修内容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7" y="1806375"/>
            <a:ext cx="8543925" cy="4351338"/>
          </a:xfrm>
        </p:spPr>
        <p:txBody>
          <a:bodyPr/>
          <a:lstStyle/>
          <a:p>
            <a:pPr marL="0" indent="0">
              <a:buNone/>
            </a:pPr>
            <a:endParaRPr lang="en-US" altLang="ja-JP" strike="sngStrike" dirty="0" smtClean="0">
              <a:latin typeface="+mn-ea"/>
            </a:endParaRPr>
          </a:p>
          <a:p>
            <a:pPr marL="514350" indent="-514350"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必須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】</a:t>
            </a:r>
            <a:r>
              <a:rPr lang="ja-JP" altLang="en-US" dirty="0" smtClean="0">
                <a:latin typeface="+mn-ea"/>
              </a:rPr>
              <a:t>整備した社内制度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内容説明</a:t>
            </a:r>
            <a:endParaRPr lang="en-US" altLang="ja-JP" dirty="0" smtClean="0">
              <a:latin typeface="+mn-ea"/>
            </a:endParaRPr>
          </a:p>
          <a:p>
            <a:pPr marL="514350" indent="-514350"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必須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】</a:t>
            </a:r>
            <a:r>
              <a:rPr lang="ja-JP" altLang="en-US" dirty="0" smtClean="0">
                <a:latin typeface="+mn-ea"/>
              </a:rPr>
              <a:t>都の</a:t>
            </a:r>
            <a:r>
              <a:rPr kumimoji="1" lang="ja-JP" altLang="en-US" dirty="0" smtClean="0">
                <a:latin typeface="+mn-ea"/>
              </a:rPr>
              <a:t>研修会等で収集した知識の情報提供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kumimoji="1" lang="en-US" altLang="ja-JP" dirty="0" smtClean="0">
                <a:latin typeface="+mn-ea"/>
              </a:rPr>
              <a:t>3.</a:t>
            </a:r>
            <a:r>
              <a:rPr kumimoji="1" lang="ja-JP" altLang="en-US" dirty="0" smtClean="0">
                <a:latin typeface="+mn-ea"/>
              </a:rPr>
              <a:t>　質疑応答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78324" y="4745875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+mn-ea"/>
              </a:rPr>
              <a:t>（</a:t>
            </a:r>
            <a:r>
              <a:rPr kumimoji="1" lang="en-US" altLang="ja-JP" sz="2400" dirty="0">
                <a:solidFill>
                  <a:srgbClr val="0070C0"/>
                </a:solidFill>
                <a:latin typeface="+mn-ea"/>
              </a:rPr>
              <a:t>※</a:t>
            </a:r>
            <a:r>
              <a:rPr kumimoji="1" lang="ja-JP" altLang="en-US" sz="2400" dirty="0">
                <a:solidFill>
                  <a:srgbClr val="0070C0"/>
                </a:solidFill>
                <a:latin typeface="+mn-ea"/>
              </a:rPr>
              <a:t>　</a:t>
            </a:r>
            <a:r>
              <a:rPr kumimoji="1" lang="ja-JP" altLang="en-US" sz="2400" dirty="0" smtClean="0">
                <a:solidFill>
                  <a:srgbClr val="0070C0"/>
                </a:solidFill>
                <a:latin typeface="+mn-ea"/>
              </a:rPr>
              <a:t>奨励金の</a:t>
            </a:r>
            <a:r>
              <a:rPr kumimoji="1" lang="ja-JP" altLang="en-US" sz="2400" dirty="0">
                <a:solidFill>
                  <a:srgbClr val="0070C0"/>
                </a:solidFill>
                <a:latin typeface="+mn-ea"/>
              </a:rPr>
              <a:t>取組順とは異なります）</a:t>
            </a:r>
          </a:p>
        </p:txBody>
      </p:sp>
    </p:spTree>
    <p:extLst>
      <p:ext uri="{BB962C8B-B14F-4D97-AF65-F5344CB8AC3E}">
        <p14:creationId xmlns:p14="http://schemas.microsoft.com/office/powerpoint/2010/main" val="26053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 smtClean="0"/>
              <a:t>１．</a:t>
            </a:r>
            <a:r>
              <a:rPr kumimoji="1" lang="ja-JP" altLang="en-US" sz="3600" b="1" dirty="0" smtClean="0"/>
              <a:t>整備した社内制度の内容説明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828799"/>
            <a:ext cx="8543925" cy="4348163"/>
          </a:xfrm>
        </p:spPr>
        <p:txBody>
          <a:bodyPr/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（例示）</a:t>
            </a:r>
            <a:r>
              <a:rPr kumimoji="1" lang="ja-JP" altLang="en-US" sz="2400" dirty="0" smtClean="0"/>
              <a:t>このたび、我が社では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　　　　</a:t>
            </a:r>
            <a:r>
              <a:rPr kumimoji="1" lang="ja-JP" altLang="en-US" sz="2400" b="1" u="sng" dirty="0" smtClean="0"/>
              <a:t>育児と仕事の両立支援制度</a:t>
            </a:r>
            <a:r>
              <a:rPr kumimoji="1" lang="ja-JP" altLang="en-US" sz="2400" dirty="0" smtClean="0"/>
              <a:t>を整備しました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/>
              <a:t>（</a:t>
            </a:r>
            <a:r>
              <a:rPr kumimoji="1" lang="ja-JP" altLang="en-US" sz="2400" dirty="0" smtClean="0"/>
              <a:t>追加取組）ジョブリターン制度を整備した</a:t>
            </a:r>
            <a:r>
              <a:rPr lang="ja-JP" altLang="en-US" sz="2400" dirty="0" smtClean="0"/>
              <a:t>場合は、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</a:t>
            </a:r>
            <a:r>
              <a:rPr lang="ja-JP" altLang="en-US" sz="2400" b="1" u="sng" dirty="0" smtClean="0"/>
              <a:t>ジョブリターン制度</a:t>
            </a:r>
            <a:r>
              <a:rPr lang="ja-JP" altLang="en-US" sz="2400" dirty="0" smtClean="0"/>
              <a:t>の内容も周知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681038" y="2772077"/>
            <a:ext cx="8755570" cy="8662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整備した制度の概要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75215" y="5310690"/>
            <a:ext cx="8755570" cy="8662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整備した制度の概要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2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 smtClean="0"/>
              <a:t>２</a:t>
            </a:r>
            <a:r>
              <a:rPr kumimoji="1" lang="ja-JP" altLang="en-US" sz="3200" b="1" dirty="0" smtClean="0"/>
              <a:t>．都の研修会等で収集した知識の情報提供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6323" y="1551305"/>
            <a:ext cx="8543925" cy="4351338"/>
          </a:xfrm>
        </p:spPr>
        <p:txBody>
          <a:bodyPr/>
          <a:lstStyle/>
          <a:p>
            <a:r>
              <a:rPr kumimoji="1" lang="ja-JP" altLang="en-US" dirty="0" smtClean="0"/>
              <a:t>育児と仕事の両立が求められる背景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（例示</a:t>
            </a:r>
            <a:r>
              <a:rPr lang="ja-JP" altLang="en-US" dirty="0">
                <a:solidFill>
                  <a:srgbClr val="FF0000"/>
                </a:solidFill>
              </a:rPr>
              <a:t>）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6323" y="2166170"/>
            <a:ext cx="8032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・少子高齢化により労働力人口は減少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・共働き世帯が猛スピードで増加、社会の仕組みや男女の役割分担の見直し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・子供ができても働き続ける女性が増えている</a:t>
            </a:r>
            <a:endParaRPr kumimoji="1" lang="ja-JP" altLang="en-US" dirty="0"/>
          </a:p>
        </p:txBody>
      </p:sp>
      <p:pic>
        <p:nvPicPr>
          <p:cNvPr id="5" name="図 4" descr="cid:image001.png@01D9C459.B3E590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27105" r="20722" b="19805"/>
          <a:stretch/>
        </p:blipFill>
        <p:spPr bwMode="auto">
          <a:xfrm>
            <a:off x="4968286" y="3260848"/>
            <a:ext cx="4413838" cy="31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968286" y="6443842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令和３年版「男女共同参画白書」</a:t>
            </a:r>
            <a:endParaRPr kumimoji="1" lang="ja-JP" altLang="en-US" sz="1200" dirty="0"/>
          </a:p>
        </p:txBody>
      </p:sp>
      <p:pic>
        <p:nvPicPr>
          <p:cNvPr id="8" name="図 7" descr="cid:image002.png@01D9C45A.2E972B6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8" t="22621" r="20000" b="14078"/>
          <a:stretch/>
        </p:blipFill>
        <p:spPr bwMode="auto">
          <a:xfrm>
            <a:off x="838199" y="3246946"/>
            <a:ext cx="3813183" cy="3212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838199" y="6450070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令和３年版「厚生労働白書」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2406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7" y="865402"/>
            <a:ext cx="8543925" cy="584247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育児・介護休業法の改正内容</a:t>
            </a:r>
            <a:r>
              <a:rPr kumimoji="1" lang="ja-JP" altLang="en-US" sz="2000" dirty="0" smtClean="0"/>
              <a:t>（令和４年</a:t>
            </a:r>
            <a:r>
              <a:rPr lang="ja-JP" altLang="en-US" sz="2000" dirty="0"/>
              <a:t>４</a:t>
            </a:r>
            <a:r>
              <a:rPr kumimoji="1" lang="ja-JP" altLang="en-US" sz="2000" dirty="0" smtClean="0"/>
              <a:t>月１日）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（例示）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53022" y="62739"/>
            <a:ext cx="8543925" cy="943102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/>
              <a:t>２．都の研修会等で収集した知識の情報提供</a:t>
            </a:r>
            <a:endParaRPr kumimoji="1" lang="ja-JP" altLang="en-US" sz="32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8153"/>
          <a:stretch/>
        </p:blipFill>
        <p:spPr>
          <a:xfrm>
            <a:off x="187453" y="2118359"/>
            <a:ext cx="6021635" cy="438085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99" y="6524869"/>
            <a:ext cx="2494977" cy="3324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376" y="6553200"/>
            <a:ext cx="3924300" cy="3048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9541" y="1713910"/>
            <a:ext cx="638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①雇用環境の整備、個別の周知・意向確認の措置の義務化</a:t>
            </a:r>
            <a:endParaRPr kumimoji="1" lang="ja-JP" altLang="en-US" sz="1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t="24117" r="55259"/>
          <a:stretch/>
        </p:blipFill>
        <p:spPr>
          <a:xfrm>
            <a:off x="6484406" y="2497864"/>
            <a:ext cx="2981803" cy="140508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569806" y="1681369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②有期雇用労働者の</a:t>
            </a:r>
            <a:endParaRPr kumimoji="1" lang="en-US" altLang="ja-JP" sz="1600" b="1" dirty="0" smtClean="0"/>
          </a:p>
          <a:p>
            <a:r>
              <a:rPr kumimoji="1" lang="ja-JP" altLang="en-US" sz="1600" b="1" dirty="0"/>
              <a:t>　</a:t>
            </a:r>
            <a:r>
              <a:rPr kumimoji="1" lang="ja-JP" altLang="en-US" sz="1600" b="1" dirty="0" smtClean="0"/>
              <a:t>育児・介護休業取得要件の緩和</a:t>
            </a:r>
            <a:endParaRPr kumimoji="1" lang="ja-JP" altLang="en-US" sz="16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54810" t="24117"/>
          <a:stretch/>
        </p:blipFill>
        <p:spPr>
          <a:xfrm>
            <a:off x="6796115" y="4010708"/>
            <a:ext cx="3011739" cy="14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7" y="865402"/>
            <a:ext cx="8543925" cy="584247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育児・介護休業法の改正内容</a:t>
            </a:r>
            <a:r>
              <a:rPr kumimoji="1" lang="ja-JP" altLang="en-US" sz="2000" dirty="0" smtClean="0"/>
              <a:t>（令和４年</a:t>
            </a:r>
            <a:r>
              <a:rPr lang="en-US" altLang="ja-JP" sz="2000" dirty="0" smtClean="0"/>
              <a:t>10</a:t>
            </a:r>
            <a:r>
              <a:rPr kumimoji="1" lang="ja-JP" altLang="en-US" sz="2000" dirty="0" smtClean="0"/>
              <a:t>月１日）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（例示）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53022" y="62739"/>
            <a:ext cx="8543925" cy="943102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/>
              <a:t>２．都の研修会等で収集した知識の情報提供</a:t>
            </a:r>
            <a:endParaRPr kumimoji="1" lang="ja-JP" altLang="en-US" sz="32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99" y="6524869"/>
            <a:ext cx="2494977" cy="3324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76" y="6553200"/>
            <a:ext cx="3924300" cy="3048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t="14591"/>
          <a:stretch/>
        </p:blipFill>
        <p:spPr>
          <a:xfrm>
            <a:off x="262886" y="2512502"/>
            <a:ext cx="4819653" cy="245277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2518" y="1695672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③産後パパ育休（出生時育児休業）の創設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④育児休業の分割取得</a:t>
            </a:r>
            <a:endParaRPr kumimoji="1" lang="ja-JP" altLang="en-US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83" y="2532557"/>
            <a:ext cx="4508874" cy="39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３．質疑応答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5910" y="2069432"/>
            <a:ext cx="8543925" cy="425436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7064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492</Words>
  <Application>Microsoft Office PowerPoint</Application>
  <PresentationFormat>A4 210 x 297 mm</PresentationFormat>
  <Paragraphs>46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本日の研修内容</vt:lpstr>
      <vt:lpstr>１．整備した社内制度の内容説明</vt:lpstr>
      <vt:lpstr>２．都の研修会等で収集した知識の情報提供</vt:lpstr>
      <vt:lpstr>２．都の研修会等で収集した知識の情報提供</vt:lpstr>
      <vt:lpstr>２．都の研修会等で収集した知識の情報提供</vt:lpstr>
      <vt:lpstr>３．質疑応答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森田　彩由実</dc:creator>
  <cp:lastModifiedBy>青木　絵梨香</cp:lastModifiedBy>
  <cp:revision>45</cp:revision>
  <cp:lastPrinted>2023-08-15T04:23:13Z</cp:lastPrinted>
  <dcterms:created xsi:type="dcterms:W3CDTF">2023-07-31T01:49:10Z</dcterms:created>
  <dcterms:modified xsi:type="dcterms:W3CDTF">2023-08-15T04:33:10Z</dcterms:modified>
</cp:coreProperties>
</file>