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74" r:id="rId3"/>
    <p:sldId id="276" r:id="rId4"/>
    <p:sldId id="278" r:id="rId5"/>
    <p:sldId id="269" r:id="rId6"/>
    <p:sldId id="271" r:id="rId7"/>
    <p:sldId id="273"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1120" y="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941013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57255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79054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53858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59166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15747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740285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571775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87438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66073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76087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37BCCC-E2E2-462F-80EA-CA4AC2205789}"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123480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36192" y="1983566"/>
            <a:ext cx="7095744" cy="1279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ライフイベントと仕事の両立に向けた</a:t>
            </a:r>
            <a:endParaRPr kumimoji="1" lang="en-US" altLang="ja-JP" sz="3200" b="1" dirty="0" smtClean="0">
              <a:solidFill>
                <a:schemeClr val="tx1"/>
              </a:solidFill>
            </a:endParaRPr>
          </a:p>
          <a:p>
            <a:pPr algn="ctr"/>
            <a:r>
              <a:rPr kumimoji="1" lang="ja-JP" altLang="en-US" sz="3200" b="1" dirty="0" smtClean="0">
                <a:solidFill>
                  <a:schemeClr val="tx1"/>
                </a:solidFill>
              </a:rPr>
              <a:t>スキルアップ支援制度につい</a:t>
            </a:r>
            <a:r>
              <a:rPr kumimoji="1" lang="ja-JP" altLang="en-US" sz="3200" b="1" dirty="0">
                <a:solidFill>
                  <a:schemeClr val="tx1"/>
                </a:solidFill>
              </a:rPr>
              <a:t>て</a:t>
            </a:r>
            <a:endParaRPr kumimoji="1" lang="en-US" altLang="ja-JP" sz="3200" b="1" dirty="0" smtClean="0">
              <a:solidFill>
                <a:schemeClr val="tx1"/>
              </a:solidFill>
            </a:endParaRPr>
          </a:p>
        </p:txBody>
      </p:sp>
      <p:sp>
        <p:nvSpPr>
          <p:cNvPr id="5" name="正方形/長方形 4"/>
          <p:cNvSpPr/>
          <p:nvPr/>
        </p:nvSpPr>
        <p:spPr>
          <a:xfrm>
            <a:off x="4901185" y="3490521"/>
            <a:ext cx="4172712" cy="441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年　月　</a:t>
            </a:r>
            <a:r>
              <a:rPr kumimoji="1" lang="ja-JP" altLang="en-US" dirty="0" smtClean="0">
                <a:solidFill>
                  <a:schemeClr val="tx1"/>
                </a:solidFill>
              </a:rPr>
              <a:t>日　</a:t>
            </a:r>
            <a:r>
              <a:rPr kumimoji="1" lang="ja-JP" altLang="en-US" dirty="0" smtClean="0">
                <a:solidFill>
                  <a:schemeClr val="tx1"/>
                </a:solidFill>
              </a:rPr>
              <a:t>　時　</a:t>
            </a:r>
            <a:r>
              <a:rPr kumimoji="1" lang="ja-JP" altLang="en-US" dirty="0" smtClean="0">
                <a:solidFill>
                  <a:schemeClr val="tx1"/>
                </a:solidFill>
              </a:rPr>
              <a:t>～　</a:t>
            </a:r>
            <a:r>
              <a:rPr kumimoji="1" lang="ja-JP" altLang="en-US" dirty="0" smtClean="0">
                <a:solidFill>
                  <a:schemeClr val="tx1"/>
                </a:solidFill>
              </a:rPr>
              <a:t>　時</a:t>
            </a:r>
            <a:endParaRPr kumimoji="1" lang="ja-JP" altLang="en-US" dirty="0">
              <a:solidFill>
                <a:schemeClr val="tx1"/>
              </a:solidFill>
            </a:endParaRPr>
          </a:p>
        </p:txBody>
      </p:sp>
      <p:sp>
        <p:nvSpPr>
          <p:cNvPr id="6" name="正方形/長方形 5"/>
          <p:cNvSpPr/>
          <p:nvPr/>
        </p:nvSpPr>
        <p:spPr>
          <a:xfrm>
            <a:off x="2752825" y="4061861"/>
            <a:ext cx="7262903" cy="2281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kumimoji="1" lang="ja-JP" altLang="en-US" dirty="0">
                <a:solidFill>
                  <a:schemeClr val="tx1"/>
                </a:solidFill>
              </a:rPr>
              <a:t>　</a:t>
            </a:r>
            <a:r>
              <a:rPr kumimoji="1" lang="ja-JP" altLang="en-US" dirty="0" smtClean="0">
                <a:solidFill>
                  <a:schemeClr val="tx1"/>
                </a:solidFill>
              </a:rPr>
              <a:t>　　　　　　　　　　　</a:t>
            </a:r>
            <a:endParaRPr kumimoji="1" lang="en-US" altLang="ja-JP" dirty="0" smtClean="0">
              <a:solidFill>
                <a:schemeClr val="tx1"/>
              </a:solidFill>
            </a:endParaRPr>
          </a:p>
          <a:p>
            <a:r>
              <a:rPr kumimoji="1" lang="ja-JP" altLang="en-US" dirty="0">
                <a:solidFill>
                  <a:schemeClr val="tx1"/>
                </a:solidFill>
              </a:rPr>
              <a:t>　</a:t>
            </a:r>
            <a:r>
              <a:rPr kumimoji="1" lang="ja-JP" altLang="en-US" dirty="0" smtClean="0">
                <a:solidFill>
                  <a:schemeClr val="tx1"/>
                </a:solidFill>
              </a:rPr>
              <a:t>　　　　　　　　　　　</a:t>
            </a:r>
            <a:r>
              <a:rPr kumimoji="1" lang="en-US" altLang="ja-JP" dirty="0" smtClean="0">
                <a:solidFill>
                  <a:srgbClr val="0070C0"/>
                </a:solidFill>
              </a:rPr>
              <a:t>【</a:t>
            </a:r>
            <a:r>
              <a:rPr kumimoji="1" lang="ja-JP" altLang="en-US" dirty="0">
                <a:solidFill>
                  <a:srgbClr val="0070C0"/>
                </a:solidFill>
              </a:rPr>
              <a:t>ポイント</a:t>
            </a:r>
            <a:r>
              <a:rPr kumimoji="1" lang="en-US" altLang="ja-JP" dirty="0">
                <a:solidFill>
                  <a:srgbClr val="0070C0"/>
                </a:solidFill>
              </a:rPr>
              <a:t>】</a:t>
            </a:r>
          </a:p>
          <a:p>
            <a:r>
              <a:rPr kumimoji="1" lang="ja-JP" altLang="en-US" dirty="0">
                <a:solidFill>
                  <a:srgbClr val="0070C0"/>
                </a:solidFill>
              </a:rPr>
              <a:t>　　　　　　　　　　　　</a:t>
            </a:r>
            <a:r>
              <a:rPr kumimoji="1" lang="ja-JP" altLang="en-US" dirty="0" smtClean="0">
                <a:solidFill>
                  <a:srgbClr val="0070C0"/>
                </a:solidFill>
              </a:rPr>
              <a:t>①整備した制度等の内容説明</a:t>
            </a:r>
            <a:r>
              <a:rPr kumimoji="1" lang="ja-JP" altLang="en-US" dirty="0">
                <a:solidFill>
                  <a:srgbClr val="0070C0"/>
                </a:solidFill>
              </a:rPr>
              <a:t>は</a:t>
            </a:r>
            <a:endParaRPr kumimoji="1" lang="en-US" altLang="ja-JP" dirty="0">
              <a:solidFill>
                <a:srgbClr val="0070C0"/>
              </a:solidFill>
            </a:endParaRPr>
          </a:p>
          <a:p>
            <a:r>
              <a:rPr kumimoji="1" lang="ja-JP" altLang="en-US" dirty="0">
                <a:solidFill>
                  <a:srgbClr val="0070C0"/>
                </a:solidFill>
              </a:rPr>
              <a:t>　　　　　　　　　　　　　</a:t>
            </a:r>
            <a:r>
              <a:rPr kumimoji="1" lang="ja-JP" altLang="en-US" dirty="0" smtClean="0">
                <a:solidFill>
                  <a:srgbClr val="0070C0"/>
                </a:solidFill>
              </a:rPr>
              <a:t>人事</a:t>
            </a:r>
            <a:r>
              <a:rPr kumimoji="1" lang="ja-JP" altLang="en-US" dirty="0">
                <a:solidFill>
                  <a:srgbClr val="0070C0"/>
                </a:solidFill>
              </a:rPr>
              <a:t>労務担当者</a:t>
            </a:r>
            <a:r>
              <a:rPr kumimoji="1" lang="ja-JP" altLang="en-US" dirty="0" smtClean="0">
                <a:solidFill>
                  <a:srgbClr val="0070C0"/>
                </a:solidFill>
              </a:rPr>
              <a:t>等</a:t>
            </a:r>
            <a:endParaRPr kumimoji="1" lang="en-US" altLang="ja-JP" dirty="0" smtClean="0">
              <a:solidFill>
                <a:srgbClr val="0070C0"/>
              </a:solidFill>
            </a:endParaRPr>
          </a:p>
          <a:p>
            <a:endParaRPr kumimoji="1" lang="en-US" altLang="ja-JP" dirty="0">
              <a:solidFill>
                <a:srgbClr val="0070C0"/>
              </a:solidFill>
            </a:endParaRPr>
          </a:p>
          <a:p>
            <a:r>
              <a:rPr kumimoji="1" lang="ja-JP" altLang="en-US" dirty="0">
                <a:solidFill>
                  <a:srgbClr val="0070C0"/>
                </a:solidFill>
              </a:rPr>
              <a:t>　　　　　　　　　　　　</a:t>
            </a:r>
            <a:r>
              <a:rPr kumimoji="1" lang="ja-JP" altLang="en-US" dirty="0" smtClean="0">
                <a:solidFill>
                  <a:srgbClr val="0070C0"/>
                </a:solidFill>
              </a:rPr>
              <a:t>②研修会で</a:t>
            </a:r>
            <a:r>
              <a:rPr kumimoji="1" lang="ja-JP" altLang="en-US" dirty="0">
                <a:solidFill>
                  <a:srgbClr val="0070C0"/>
                </a:solidFill>
              </a:rPr>
              <a:t>収集した情報</a:t>
            </a:r>
            <a:r>
              <a:rPr kumimoji="1" lang="ja-JP" altLang="en-US" dirty="0" smtClean="0">
                <a:solidFill>
                  <a:srgbClr val="0070C0"/>
                </a:solidFill>
              </a:rPr>
              <a:t>提供の説明は</a:t>
            </a:r>
            <a:endParaRPr kumimoji="1" lang="en-US" altLang="ja-JP" dirty="0" smtClean="0">
              <a:solidFill>
                <a:srgbClr val="0070C0"/>
              </a:solidFill>
            </a:endParaRPr>
          </a:p>
          <a:p>
            <a:r>
              <a:rPr kumimoji="1" lang="ja-JP" altLang="en-US" dirty="0" smtClean="0">
                <a:solidFill>
                  <a:srgbClr val="0070C0"/>
                </a:solidFill>
              </a:rPr>
              <a:t>　　　　　　　　　　</a:t>
            </a:r>
            <a:r>
              <a:rPr kumimoji="1" lang="ja-JP" altLang="en-US" dirty="0">
                <a:solidFill>
                  <a:srgbClr val="0070C0"/>
                </a:solidFill>
              </a:rPr>
              <a:t>　</a:t>
            </a:r>
            <a:r>
              <a:rPr kumimoji="1" lang="ja-JP" altLang="en-US" dirty="0" smtClean="0">
                <a:solidFill>
                  <a:srgbClr val="0070C0"/>
                </a:solidFill>
              </a:rPr>
              <a:t>　　研修会の</a:t>
            </a:r>
            <a:r>
              <a:rPr kumimoji="1" lang="ja-JP" altLang="en-US" dirty="0">
                <a:solidFill>
                  <a:srgbClr val="0070C0"/>
                </a:solidFill>
              </a:rPr>
              <a:t>参加者</a:t>
            </a:r>
          </a:p>
          <a:p>
            <a:endParaRPr kumimoji="1" lang="ja-JP" altLang="en-US" dirty="0">
              <a:solidFill>
                <a:schemeClr val="tx1"/>
              </a:solidFill>
            </a:endParaRPr>
          </a:p>
        </p:txBody>
      </p:sp>
      <p:sp>
        <p:nvSpPr>
          <p:cNvPr id="7" name="正方形/長方形 6"/>
          <p:cNvSpPr/>
          <p:nvPr/>
        </p:nvSpPr>
        <p:spPr>
          <a:xfrm>
            <a:off x="370251" y="164847"/>
            <a:ext cx="5472283" cy="505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u="sng" dirty="0" smtClean="0">
                <a:solidFill>
                  <a:schemeClr val="tx1"/>
                </a:solidFill>
              </a:rPr>
              <a:t>Ⅱ</a:t>
            </a:r>
            <a:r>
              <a:rPr kumimoji="1" lang="ja-JP" altLang="en-US" b="1" u="sng" dirty="0" smtClean="0">
                <a:solidFill>
                  <a:schemeClr val="tx1"/>
                </a:solidFill>
              </a:rPr>
              <a:t>プラン</a:t>
            </a:r>
            <a:r>
              <a:rPr kumimoji="1" lang="ja-JP" altLang="en-US" b="1" dirty="0" smtClean="0">
                <a:solidFill>
                  <a:schemeClr val="tx1"/>
                </a:solidFill>
              </a:rPr>
              <a:t>　株式会社〇〇　社内研修資料（例）</a:t>
            </a:r>
            <a:endParaRPr kumimoji="1" lang="ja-JP" altLang="en-US" b="1" dirty="0">
              <a:solidFill>
                <a:schemeClr val="tx1"/>
              </a:solidFill>
            </a:endParaRPr>
          </a:p>
        </p:txBody>
      </p:sp>
      <p:sp>
        <p:nvSpPr>
          <p:cNvPr id="8" name="角丸四角形 7"/>
          <p:cNvSpPr/>
          <p:nvPr/>
        </p:nvSpPr>
        <p:spPr>
          <a:xfrm>
            <a:off x="606392" y="750771"/>
            <a:ext cx="6766560" cy="1083243"/>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正方形/長方形 1"/>
          <p:cNvSpPr/>
          <p:nvPr/>
        </p:nvSpPr>
        <p:spPr>
          <a:xfrm>
            <a:off x="897957" y="900323"/>
            <a:ext cx="6474995" cy="923330"/>
          </a:xfrm>
          <a:prstGeom prst="rect">
            <a:avLst/>
          </a:prstGeom>
        </p:spPr>
        <p:txBody>
          <a:bodyPr wrap="square">
            <a:spAutoFit/>
          </a:bodyPr>
          <a:lstStyle/>
          <a:p>
            <a:r>
              <a:rPr kumimoji="1" lang="ja-JP" altLang="en-US" b="1" dirty="0">
                <a:solidFill>
                  <a:srgbClr val="00B050"/>
                </a:solidFill>
              </a:rPr>
              <a:t>この社内研修資料（例）はあくまでも参考例です。</a:t>
            </a:r>
            <a:endParaRPr kumimoji="1" lang="en-US" altLang="ja-JP" b="1" dirty="0">
              <a:solidFill>
                <a:srgbClr val="00B050"/>
              </a:solidFill>
            </a:endParaRPr>
          </a:p>
          <a:p>
            <a:r>
              <a:rPr lang="ja-JP" altLang="en-US" b="1" dirty="0" smtClean="0">
                <a:solidFill>
                  <a:srgbClr val="00B050"/>
                </a:solidFill>
              </a:rPr>
              <a:t>必ず</a:t>
            </a:r>
            <a:r>
              <a:rPr lang="ja-JP" altLang="en-US" b="1" dirty="0">
                <a:solidFill>
                  <a:srgbClr val="00B050"/>
                </a:solidFill>
              </a:rPr>
              <a:t>「申請の手引き」「よくある質問」で</a:t>
            </a:r>
            <a:r>
              <a:rPr kumimoji="1" lang="ja-JP" altLang="en-US" b="1" dirty="0">
                <a:solidFill>
                  <a:srgbClr val="00B050"/>
                </a:solidFill>
              </a:rPr>
              <a:t>詳細を確認して、</a:t>
            </a:r>
            <a:endParaRPr kumimoji="1" lang="en-US" altLang="ja-JP" b="1" dirty="0">
              <a:solidFill>
                <a:srgbClr val="00B050"/>
              </a:solidFill>
            </a:endParaRPr>
          </a:p>
          <a:p>
            <a:r>
              <a:rPr kumimoji="1" lang="ja-JP" altLang="en-US" b="1" dirty="0" smtClean="0">
                <a:solidFill>
                  <a:srgbClr val="00B050"/>
                </a:solidFill>
              </a:rPr>
              <a:t>各申請</a:t>
            </a:r>
            <a:r>
              <a:rPr kumimoji="1" lang="ja-JP" altLang="en-US" b="1" dirty="0">
                <a:solidFill>
                  <a:srgbClr val="00B050"/>
                </a:solidFill>
              </a:rPr>
              <a:t>企業ごとの社内研修資料を作成してください。</a:t>
            </a:r>
            <a:endParaRPr kumimoji="1" lang="en-US" altLang="ja-JP" b="1" dirty="0">
              <a:solidFill>
                <a:srgbClr val="00B050"/>
              </a:solidFill>
            </a:endParaRPr>
          </a:p>
        </p:txBody>
      </p:sp>
    </p:spTree>
    <p:extLst>
      <p:ext uri="{BB962C8B-B14F-4D97-AF65-F5344CB8AC3E}">
        <p14:creationId xmlns:p14="http://schemas.microsoft.com/office/powerpoint/2010/main" val="3889683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本日の研修内容</a:t>
            </a:r>
            <a:endParaRPr kumimoji="1" lang="ja-JP" altLang="en-US" b="1"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プロジェクトチームにおける検討内容、</a:t>
            </a:r>
            <a:endParaRPr lang="en-US" altLang="ja-JP" dirty="0" smtClean="0">
              <a:latin typeface="+mn-ea"/>
            </a:endParaRPr>
          </a:p>
          <a:p>
            <a:pPr marL="0" indent="0">
              <a:buNone/>
            </a:pPr>
            <a:r>
              <a:rPr lang="ja-JP" altLang="en-US" dirty="0">
                <a:latin typeface="+mn-ea"/>
              </a:rPr>
              <a:t>　</a:t>
            </a:r>
            <a:r>
              <a:rPr lang="ja-JP" altLang="en-US" dirty="0" smtClean="0">
                <a:latin typeface="+mn-ea"/>
              </a:rPr>
              <a:t>　　　　　整備した社内制度の内容説明</a:t>
            </a:r>
            <a:endParaRPr lang="en-US" altLang="ja-JP" dirty="0" smtClean="0">
              <a:latin typeface="+mn-ea"/>
            </a:endParaRPr>
          </a:p>
          <a:p>
            <a:pPr marL="0" indent="0">
              <a:buNone/>
            </a:pPr>
            <a:r>
              <a:rPr lang="en-US" altLang="ja-JP" dirty="0" smtClean="0">
                <a:solidFill>
                  <a:srgbClr val="FF0000"/>
                </a:solidFill>
                <a:latin typeface="+mn-ea"/>
              </a:rPr>
              <a:t>2.</a:t>
            </a:r>
            <a:r>
              <a:rPr lang="ja-JP" altLang="en-US" dirty="0">
                <a:solidFill>
                  <a:srgbClr val="FF0000"/>
                </a:solidFill>
                <a:latin typeface="+mn-ea"/>
              </a:rPr>
              <a:t> </a:t>
            </a:r>
            <a:r>
              <a:rPr lang="ja-JP" altLang="en-US" dirty="0" smtClean="0">
                <a:solidFill>
                  <a:srgbClr val="FF0000"/>
                </a:solidFill>
                <a:latin typeface="+mn-ea"/>
              </a:rPr>
              <a:t> </a:t>
            </a: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研修会で収集した知識の情報提供</a:t>
            </a:r>
            <a:endParaRPr kumimoji="1" lang="en-US" altLang="ja-JP" dirty="0" smtClean="0">
              <a:latin typeface="+mn-ea"/>
            </a:endParaRPr>
          </a:p>
          <a:p>
            <a:pPr marL="0" indent="0">
              <a:buNone/>
            </a:pPr>
            <a:r>
              <a:rPr kumimoji="1" lang="en-US" altLang="ja-JP" dirty="0" smtClean="0">
                <a:latin typeface="+mn-ea"/>
              </a:rPr>
              <a:t>3.</a:t>
            </a:r>
            <a:r>
              <a:rPr kumimoji="1" lang="ja-JP" altLang="en-US" dirty="0" smtClean="0">
                <a:latin typeface="+mn-ea"/>
              </a:rPr>
              <a:t>　質疑応答</a:t>
            </a:r>
            <a:endParaRPr kumimoji="1" lang="ja-JP" altLang="en-US" dirty="0">
              <a:latin typeface="+mn-ea"/>
            </a:endParaRPr>
          </a:p>
        </p:txBody>
      </p:sp>
      <p:sp>
        <p:nvSpPr>
          <p:cNvPr id="4" name="正方形/長方形 3"/>
          <p:cNvSpPr/>
          <p:nvPr/>
        </p:nvSpPr>
        <p:spPr>
          <a:xfrm>
            <a:off x="3880455" y="4938381"/>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267092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663510"/>
            <a:ext cx="8783002" cy="1325563"/>
          </a:xfrm>
        </p:spPr>
        <p:txBody>
          <a:bodyPr>
            <a:normAutofit/>
          </a:bodyPr>
          <a:lstStyle/>
          <a:p>
            <a:r>
              <a:rPr kumimoji="1" lang="en-US" altLang="ja-JP" sz="3600" b="1" dirty="0" smtClean="0"/>
              <a:t>1</a:t>
            </a:r>
            <a:r>
              <a:rPr kumimoji="1" lang="ja-JP" altLang="en-US" sz="3600" b="1" dirty="0" err="1" smtClean="0"/>
              <a:t>．</a:t>
            </a:r>
            <a:r>
              <a:rPr kumimoji="1" lang="en-US" altLang="ja-JP" sz="3600" b="1" dirty="0" smtClean="0"/>
              <a:t>PT</a:t>
            </a:r>
            <a:r>
              <a:rPr kumimoji="1" lang="ja-JP" altLang="en-US" sz="3600" b="1" dirty="0" smtClean="0"/>
              <a:t>における検討内容、</a:t>
            </a:r>
            <a:r>
              <a:rPr kumimoji="1" lang="en-US" altLang="ja-JP" sz="3600" b="1" dirty="0" smtClean="0"/>
              <a:t/>
            </a:r>
            <a:br>
              <a:rPr kumimoji="1" lang="en-US" altLang="ja-JP" sz="3600" b="1" dirty="0" smtClean="0"/>
            </a:br>
            <a:r>
              <a:rPr lang="ja-JP" altLang="en-US" sz="3600" b="1" dirty="0"/>
              <a:t>　</a:t>
            </a:r>
            <a:r>
              <a:rPr lang="ja-JP" altLang="en-US" sz="3600" b="1" dirty="0" smtClean="0"/>
              <a:t>　</a:t>
            </a:r>
            <a:r>
              <a:rPr kumimoji="1" lang="ja-JP" altLang="en-US" sz="3600" b="1" dirty="0" smtClean="0"/>
              <a:t>整備した社内制度の内容説明</a:t>
            </a:r>
            <a:endParaRPr kumimoji="1" lang="ja-JP" altLang="en-US" sz="3600" b="1" dirty="0"/>
          </a:p>
        </p:txBody>
      </p:sp>
      <p:sp>
        <p:nvSpPr>
          <p:cNvPr id="3" name="コンテンツ プレースホルダー 2"/>
          <p:cNvSpPr>
            <a:spLocks noGrp="1"/>
          </p:cNvSpPr>
          <p:nvPr>
            <p:ph idx="1"/>
          </p:nvPr>
        </p:nvSpPr>
        <p:spPr>
          <a:xfrm>
            <a:off x="681038" y="2088682"/>
            <a:ext cx="8543925" cy="1568918"/>
          </a:xfrm>
        </p:spPr>
        <p:txBody>
          <a:bodyPr>
            <a:normAutofit/>
          </a:bodyPr>
          <a:lstStyle/>
          <a:p>
            <a:pPr marL="0" indent="0">
              <a:buNone/>
            </a:pPr>
            <a:endParaRPr lang="en-US" altLang="ja-JP" dirty="0" smtClean="0"/>
          </a:p>
          <a:p>
            <a:pPr marL="0" indent="0">
              <a:buNone/>
            </a:pPr>
            <a:r>
              <a:rPr lang="ja-JP" altLang="en-US" dirty="0" smtClean="0"/>
              <a:t>・プロジェクトチームの検討内容</a:t>
            </a:r>
          </a:p>
        </p:txBody>
      </p:sp>
      <p:sp>
        <p:nvSpPr>
          <p:cNvPr id="6" name="正方形/長方形 5"/>
          <p:cNvSpPr/>
          <p:nvPr/>
        </p:nvSpPr>
        <p:spPr>
          <a:xfrm>
            <a:off x="5072539" y="4097030"/>
            <a:ext cx="4134954" cy="17767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smtClean="0">
                <a:solidFill>
                  <a:srgbClr val="FF0000"/>
                </a:solidFill>
              </a:rPr>
              <a:t>【</a:t>
            </a:r>
            <a:r>
              <a:rPr kumimoji="1" lang="ja-JP" altLang="en-US" b="1" u="sng" dirty="0" smtClean="0">
                <a:solidFill>
                  <a:srgbClr val="FF0000"/>
                </a:solidFill>
              </a:rPr>
              <a:t>ポイント</a:t>
            </a:r>
            <a:r>
              <a:rPr kumimoji="1" lang="en-US" altLang="ja-JP" b="1" u="sng" dirty="0" smtClean="0">
                <a:solidFill>
                  <a:srgbClr val="FF0000"/>
                </a:solidFill>
              </a:rPr>
              <a:t>】</a:t>
            </a:r>
          </a:p>
          <a:p>
            <a:pPr algn="ctr"/>
            <a:r>
              <a:rPr kumimoji="1" lang="ja-JP" altLang="en-US" b="1" u="sng" dirty="0" smtClean="0">
                <a:solidFill>
                  <a:srgbClr val="FF0000"/>
                </a:solidFill>
              </a:rPr>
              <a:t>作成にあたっての注意点</a:t>
            </a:r>
            <a:endParaRPr kumimoji="1" lang="en-US" altLang="ja-JP" b="1" u="sng" dirty="0" smtClean="0">
              <a:solidFill>
                <a:srgbClr val="FF0000"/>
              </a:solidFill>
            </a:endParaRPr>
          </a:p>
          <a:p>
            <a:pPr algn="ctr"/>
            <a:endParaRPr kumimoji="1" lang="en-US" altLang="ja-JP" b="1" u="sng" dirty="0" smtClean="0">
              <a:solidFill>
                <a:srgbClr val="FF0000"/>
              </a:solidFill>
            </a:endParaRPr>
          </a:p>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a:t>
            </a:r>
            <a:endParaRPr kumimoji="1" lang="en-US" altLang="ja-JP" b="1" dirty="0" smtClean="0">
              <a:solidFill>
                <a:srgbClr val="FF0000"/>
              </a:solidFill>
            </a:endParaRPr>
          </a:p>
          <a:p>
            <a:pPr algn="ctr"/>
            <a:r>
              <a:rPr kumimoji="1" lang="ja-JP" altLang="en-US" b="1" dirty="0" smtClean="0">
                <a:solidFill>
                  <a:srgbClr val="FF0000"/>
                </a:solidFill>
              </a:rPr>
              <a:t>を用いて説明すること</a:t>
            </a:r>
            <a:endParaRPr kumimoji="1" lang="ja-JP" altLang="en-US" b="1" dirty="0">
              <a:solidFill>
                <a:srgbClr val="FF0000"/>
              </a:solidFill>
            </a:endParaRPr>
          </a:p>
        </p:txBody>
      </p:sp>
    </p:spTree>
    <p:extLst>
      <p:ext uri="{BB962C8B-B14F-4D97-AF65-F5344CB8AC3E}">
        <p14:creationId xmlns:p14="http://schemas.microsoft.com/office/powerpoint/2010/main" val="339695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55502"/>
            <a:ext cx="8783002" cy="1325563"/>
          </a:xfrm>
        </p:spPr>
        <p:txBody>
          <a:bodyPr>
            <a:normAutofit/>
          </a:bodyPr>
          <a:lstStyle/>
          <a:p>
            <a:r>
              <a:rPr lang="en-US" altLang="ja-JP" sz="3600" b="1" dirty="0" smtClean="0"/>
              <a:t>1</a:t>
            </a:r>
            <a:r>
              <a:rPr kumimoji="1" lang="ja-JP" altLang="en-US" sz="3600" b="1" dirty="0" err="1" smtClean="0"/>
              <a:t>．</a:t>
            </a:r>
            <a:r>
              <a:rPr kumimoji="1" lang="en-US" altLang="ja-JP" sz="3600" b="1" dirty="0" smtClean="0"/>
              <a:t>PT</a:t>
            </a:r>
            <a:r>
              <a:rPr kumimoji="1" lang="ja-JP" altLang="en-US" sz="3600" b="1" dirty="0" smtClean="0"/>
              <a:t>における検討内容、</a:t>
            </a:r>
            <a:r>
              <a:rPr kumimoji="1" lang="en-US" altLang="ja-JP" sz="3600" b="1" dirty="0" smtClean="0"/>
              <a:t/>
            </a:r>
            <a:br>
              <a:rPr kumimoji="1" lang="en-US" altLang="ja-JP" sz="3600" b="1" dirty="0" smtClean="0"/>
            </a:br>
            <a:r>
              <a:rPr lang="ja-JP" altLang="en-US" sz="3600" b="1" dirty="0"/>
              <a:t>　</a:t>
            </a:r>
            <a:r>
              <a:rPr lang="ja-JP" altLang="en-US" sz="3600" b="1" dirty="0" smtClean="0"/>
              <a:t>　</a:t>
            </a:r>
            <a:r>
              <a:rPr kumimoji="1" lang="ja-JP" altLang="en-US" sz="3600" b="1" dirty="0" smtClean="0"/>
              <a:t>整備した社内制度の内容説明</a:t>
            </a:r>
            <a:endParaRPr kumimoji="1" lang="ja-JP" altLang="en-US" sz="3600" b="1" dirty="0"/>
          </a:p>
        </p:txBody>
      </p:sp>
      <p:sp>
        <p:nvSpPr>
          <p:cNvPr id="3" name="コンテンツ プレースホルダー 2"/>
          <p:cNvSpPr>
            <a:spLocks noGrp="1"/>
          </p:cNvSpPr>
          <p:nvPr>
            <p:ph idx="1"/>
          </p:nvPr>
        </p:nvSpPr>
        <p:spPr>
          <a:xfrm>
            <a:off x="681038" y="1825625"/>
            <a:ext cx="8543925" cy="503689"/>
          </a:xfrm>
        </p:spPr>
        <p:txBody>
          <a:bodyPr>
            <a:normAutofit/>
          </a:bodyPr>
          <a:lstStyle/>
          <a:p>
            <a:pPr marL="0" indent="0">
              <a:buNone/>
            </a:pPr>
            <a:r>
              <a:rPr lang="ja-JP" altLang="en-US" dirty="0" smtClean="0"/>
              <a:t>・</a:t>
            </a:r>
            <a:r>
              <a:rPr lang="ja-JP" altLang="en-US" smtClean="0"/>
              <a:t>整備した社内制度</a:t>
            </a:r>
            <a:r>
              <a:rPr lang="ja-JP" altLang="en-US" dirty="0" smtClean="0"/>
              <a:t>内容</a:t>
            </a:r>
            <a:endParaRPr kumimoji="1" lang="ja-JP" altLang="en-US" dirty="0"/>
          </a:p>
        </p:txBody>
      </p:sp>
      <p:sp>
        <p:nvSpPr>
          <p:cNvPr id="5" name="コンテンツ プレースホルダー 2"/>
          <p:cNvSpPr txBox="1">
            <a:spLocks/>
          </p:cNvSpPr>
          <p:nvPr/>
        </p:nvSpPr>
        <p:spPr>
          <a:xfrm>
            <a:off x="800576" y="2666199"/>
            <a:ext cx="8543925" cy="17902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400" dirty="0" smtClean="0">
                <a:solidFill>
                  <a:srgbClr val="FF0000"/>
                </a:solidFill>
              </a:rPr>
              <a:t>（例示）</a:t>
            </a:r>
            <a:r>
              <a:rPr lang="ja-JP" altLang="en-US" sz="2400" dirty="0" smtClean="0"/>
              <a:t>このたび、我が社では</a:t>
            </a:r>
            <a:endParaRPr lang="en-US" altLang="ja-JP" sz="2400" dirty="0" smtClean="0"/>
          </a:p>
          <a:p>
            <a:pPr marL="0" indent="0">
              <a:buFont typeface="Arial" panose="020B0604020202020204" pitchFamily="34" charset="0"/>
              <a:buNone/>
            </a:pPr>
            <a:r>
              <a:rPr lang="ja-JP" altLang="en-US" sz="2400" dirty="0" smtClean="0"/>
              <a:t>　　　　ライフイベントと仕事の両立に向けた</a:t>
            </a:r>
            <a:endParaRPr lang="en-US" altLang="ja-JP" sz="2400" dirty="0" smtClean="0"/>
          </a:p>
          <a:p>
            <a:pPr marL="0" indent="0">
              <a:buFont typeface="Arial" panose="020B0604020202020204" pitchFamily="34" charset="0"/>
              <a:buNone/>
            </a:pPr>
            <a:r>
              <a:rPr lang="ja-JP" altLang="en-US" sz="2400" dirty="0"/>
              <a:t>　</a:t>
            </a:r>
            <a:r>
              <a:rPr lang="ja-JP" altLang="en-US" sz="2400" dirty="0" smtClean="0"/>
              <a:t>　　　</a:t>
            </a:r>
            <a:r>
              <a:rPr lang="ja-JP" altLang="en-US" sz="2400" b="1" u="sng" dirty="0" smtClean="0"/>
              <a:t>スキルアップ支援制度</a:t>
            </a:r>
            <a:r>
              <a:rPr lang="ja-JP" altLang="en-US" sz="2400" dirty="0" smtClean="0"/>
              <a:t>を整備しました</a:t>
            </a:r>
            <a:endParaRPr lang="en-US" altLang="ja-JP" sz="2400" dirty="0" smtClean="0"/>
          </a:p>
          <a:p>
            <a:pPr marL="0" indent="0">
              <a:buFont typeface="Arial" panose="020B0604020202020204" pitchFamily="34" charset="0"/>
              <a:buNone/>
            </a:pPr>
            <a:r>
              <a:rPr lang="ja-JP" altLang="en-US" dirty="0" smtClean="0"/>
              <a:t>　</a:t>
            </a:r>
            <a:endParaRPr lang="en-US" altLang="ja-JP" dirty="0" smtClean="0">
              <a:solidFill>
                <a:srgbClr val="FF0000"/>
              </a:solidFill>
            </a:endParaRPr>
          </a:p>
          <a:p>
            <a:pPr marL="0" indent="0">
              <a:buFont typeface="Arial" panose="020B0604020202020204" pitchFamily="34" charset="0"/>
              <a:buNone/>
            </a:pPr>
            <a:endParaRPr lang="en-US" altLang="ja-JP" dirty="0" smtClean="0">
              <a:solidFill>
                <a:srgbClr val="FF0000"/>
              </a:solidFill>
            </a:endParaRPr>
          </a:p>
          <a:p>
            <a:pPr marL="0" indent="0">
              <a:buFont typeface="Arial" panose="020B0604020202020204" pitchFamily="34" charset="0"/>
              <a:buNone/>
            </a:pPr>
            <a:endParaRPr lang="en-US" altLang="ja-JP" dirty="0" smtClean="0">
              <a:solidFill>
                <a:srgbClr val="FF0000"/>
              </a:solidFill>
            </a:endParaRPr>
          </a:p>
          <a:p>
            <a:pPr marL="0" indent="0">
              <a:buFont typeface="Arial" panose="020B0604020202020204" pitchFamily="34" charset="0"/>
              <a:buNone/>
            </a:pPr>
            <a:endParaRPr lang="ja-JP" altLang="en-US" sz="2400" dirty="0"/>
          </a:p>
        </p:txBody>
      </p:sp>
      <p:sp>
        <p:nvSpPr>
          <p:cNvPr id="7" name="正方形/長方形 6"/>
          <p:cNvSpPr/>
          <p:nvPr/>
        </p:nvSpPr>
        <p:spPr>
          <a:xfrm>
            <a:off x="800576" y="4283243"/>
            <a:ext cx="8755570" cy="8662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整備した制度の概要</a:t>
            </a:r>
            <a:endParaRPr kumimoji="1" lang="ja-JP" altLang="en-US" dirty="0">
              <a:solidFill>
                <a:sysClr val="windowText" lastClr="000000"/>
              </a:solidFill>
            </a:endParaRPr>
          </a:p>
        </p:txBody>
      </p:sp>
    </p:spTree>
    <p:extLst>
      <p:ext uri="{BB962C8B-B14F-4D97-AF65-F5344CB8AC3E}">
        <p14:creationId xmlns:p14="http://schemas.microsoft.com/office/powerpoint/2010/main" val="332545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smtClean="0"/>
              <a:t>２</a:t>
            </a:r>
            <a:r>
              <a:rPr kumimoji="1" lang="ja-JP" altLang="en-US" sz="3200" b="1" dirty="0" smtClean="0"/>
              <a:t>．都の研修会で収集した知識の情報提供</a:t>
            </a:r>
            <a:endParaRPr kumimoji="1" lang="ja-JP" altLang="en-US" sz="3200" b="1" dirty="0">
              <a:solidFill>
                <a:srgbClr val="FF0000"/>
              </a:solidFill>
            </a:endParaRPr>
          </a:p>
        </p:txBody>
      </p:sp>
      <p:sp>
        <p:nvSpPr>
          <p:cNvPr id="3" name="コンテンツ プレースホルダー 2"/>
          <p:cNvSpPr>
            <a:spLocks noGrp="1"/>
          </p:cNvSpPr>
          <p:nvPr>
            <p:ph idx="1"/>
          </p:nvPr>
        </p:nvSpPr>
        <p:spPr>
          <a:xfrm>
            <a:off x="696323" y="1551305"/>
            <a:ext cx="8543925" cy="1403651"/>
          </a:xfrm>
        </p:spPr>
        <p:txBody>
          <a:bodyPr>
            <a:normAutofit/>
          </a:bodyPr>
          <a:lstStyle/>
          <a:p>
            <a:r>
              <a:rPr kumimoji="1" lang="ja-JP" altLang="en-US" sz="2400" dirty="0" smtClean="0"/>
              <a:t>育児や介護中におけるスキルアップの必要性</a:t>
            </a:r>
            <a:r>
              <a:rPr kumimoji="1" lang="ja-JP" altLang="en-US" sz="2400" dirty="0" smtClean="0">
                <a:solidFill>
                  <a:srgbClr val="FF0000"/>
                </a:solidFill>
              </a:rPr>
              <a:t>（例示</a:t>
            </a:r>
            <a:r>
              <a:rPr lang="ja-JP" altLang="en-US" sz="2400" dirty="0">
                <a:solidFill>
                  <a:srgbClr val="FF0000"/>
                </a:solidFill>
              </a:rPr>
              <a:t>）</a:t>
            </a:r>
            <a:endParaRPr lang="en-US" altLang="ja-JP" sz="2400" dirty="0">
              <a:solidFill>
                <a:srgbClr val="FF0000"/>
              </a:solidFill>
            </a:endParaRPr>
          </a:p>
        </p:txBody>
      </p:sp>
      <p:grpSp>
        <p:nvGrpSpPr>
          <p:cNvPr id="10" name="グループ化 9"/>
          <p:cNvGrpSpPr/>
          <p:nvPr/>
        </p:nvGrpSpPr>
        <p:grpSpPr>
          <a:xfrm>
            <a:off x="1096202" y="2973491"/>
            <a:ext cx="8128761" cy="1272045"/>
            <a:chOff x="322965" y="1869350"/>
            <a:chExt cx="9020688" cy="1539089"/>
          </a:xfrm>
        </p:grpSpPr>
        <p:pic>
          <p:nvPicPr>
            <p:cNvPr id="11" name="図 10"/>
            <p:cNvPicPr>
              <a:picLocks noChangeAspect="1"/>
            </p:cNvPicPr>
            <p:nvPr/>
          </p:nvPicPr>
          <p:blipFill rotWithShape="1">
            <a:blip r:embed="rId2">
              <a:extLst>
                <a:ext uri="{28A0092B-C50C-407E-A947-70E740481C1C}">
                  <a14:useLocalDpi xmlns:a14="http://schemas.microsoft.com/office/drawing/2010/main" val="0"/>
                </a:ext>
              </a:extLst>
            </a:blip>
            <a:srcRect t="18601"/>
            <a:stretch/>
          </p:blipFill>
          <p:spPr>
            <a:xfrm>
              <a:off x="322965" y="1869350"/>
              <a:ext cx="5355067" cy="1539089"/>
            </a:xfrm>
            <a:prstGeom prst="rect">
              <a:avLst/>
            </a:prstGeom>
          </p:spPr>
        </p:pic>
        <p:sp>
          <p:nvSpPr>
            <p:cNvPr id="12" name="正方形/長方形 11"/>
            <p:cNvSpPr/>
            <p:nvPr/>
          </p:nvSpPr>
          <p:spPr>
            <a:xfrm>
              <a:off x="322965" y="2475708"/>
              <a:ext cx="5253970" cy="48888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22965" y="3006781"/>
              <a:ext cx="5253970" cy="4016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5678032" y="2546966"/>
              <a:ext cx="288202" cy="262551"/>
            </a:xfrm>
            <a:prstGeom prst="rightArrow">
              <a:avLst/>
            </a:prstGeom>
            <a:pattFill prst="pct5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5678032" y="3020794"/>
              <a:ext cx="288202" cy="262551"/>
            </a:xfrm>
            <a:prstGeom prst="rightArrow">
              <a:avLst/>
            </a:prstGeom>
            <a:pattFill prst="pct5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22965" y="2079487"/>
              <a:ext cx="1249378" cy="261610"/>
            </a:xfrm>
            <a:prstGeom prst="rect">
              <a:avLst/>
            </a:prstGeom>
            <a:noFill/>
          </p:spPr>
          <p:txBody>
            <a:bodyPr wrap="square" rtlCol="0">
              <a:spAutoFit/>
            </a:bodyPr>
            <a:lstStyle/>
            <a:p>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a:latin typeface="メイリオ" panose="020B0604030504040204" pitchFamily="50" charset="-128"/>
                  <a:ea typeface="メイリオ" panose="020B0604030504040204" pitchFamily="50" charset="-128"/>
                </a:rPr>
                <a:t>年度</a:t>
              </a:r>
            </a:p>
          </p:txBody>
        </p:sp>
        <p:sp>
          <p:nvSpPr>
            <p:cNvPr id="17" name="正方形/長方形 16"/>
            <p:cNvSpPr/>
            <p:nvPr/>
          </p:nvSpPr>
          <p:spPr>
            <a:xfrm>
              <a:off x="6120142" y="2478197"/>
              <a:ext cx="2218099" cy="3983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未実施　平均</a:t>
              </a:r>
              <a:r>
                <a:rPr kumimoji="1" lang="en-US" altLang="ja-JP" sz="1400" b="1" dirty="0" smtClean="0">
                  <a:solidFill>
                    <a:srgbClr val="FF0000"/>
                  </a:solidFill>
                  <a:latin typeface="メイリオ" panose="020B0604030504040204" pitchFamily="50" charset="-128"/>
                  <a:ea typeface="メイリオ" panose="020B0604030504040204" pitchFamily="50" charset="-128"/>
                </a:rPr>
                <a:t>54.2</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6120143" y="2984884"/>
              <a:ext cx="2218098" cy="33436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未実施　平均</a:t>
              </a:r>
              <a:r>
                <a:rPr kumimoji="1" lang="en-US" altLang="ja-JP" sz="1400" b="1" dirty="0" smtClean="0">
                  <a:solidFill>
                    <a:srgbClr val="FF0000"/>
                  </a:solidFill>
                  <a:latin typeface="メイリオ" panose="020B0604030504040204" pitchFamily="50" charset="-128"/>
                  <a:ea typeface="メイリオ" panose="020B0604030504040204" pitchFamily="50" charset="-128"/>
                </a:rPr>
                <a:t>28.3</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9" name="楕円 18"/>
            <p:cNvSpPr/>
            <p:nvPr/>
          </p:nvSpPr>
          <p:spPr>
            <a:xfrm>
              <a:off x="8217048" y="2512189"/>
              <a:ext cx="1126605" cy="766894"/>
            </a:xfrm>
            <a:prstGeom prst="ellipse">
              <a:avLst/>
            </a:prstGeom>
            <a:solidFill>
              <a:srgbClr val="FFD5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smtClean="0">
                  <a:solidFill>
                    <a:srgbClr val="FF0000"/>
                  </a:solidFill>
                  <a:latin typeface="メイリオ" panose="020B0604030504040204" pitchFamily="50" charset="-128"/>
                  <a:ea typeface="メイリオ" panose="020B0604030504040204" pitchFamily="50" charset="-128"/>
                </a:rPr>
                <a:t>25.9%</a:t>
              </a:r>
              <a:r>
                <a:rPr kumimoji="1" lang="ja-JP" altLang="en-US" sz="1200" b="1" dirty="0" smtClean="0">
                  <a:solidFill>
                    <a:schemeClr val="tx1">
                      <a:lumMod val="50000"/>
                      <a:lumOff val="50000"/>
                    </a:schemeClr>
                  </a:solidFill>
                  <a:latin typeface="メイリオ" panose="020B0604030504040204" pitchFamily="50" charset="-128"/>
                  <a:ea typeface="メイリオ" panose="020B0604030504040204" pitchFamily="50" charset="-128"/>
                </a:rPr>
                <a:t>差</a:t>
              </a:r>
              <a:endParaRPr kumimoji="1" lang="ja-JP" altLang="en-US" sz="1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pSp>
      <p:sp>
        <p:nvSpPr>
          <p:cNvPr id="20" name="テキスト ボックス 19"/>
          <p:cNvSpPr txBox="1"/>
          <p:nvPr/>
        </p:nvSpPr>
        <p:spPr>
          <a:xfrm>
            <a:off x="1112220" y="2269959"/>
            <a:ext cx="9436924" cy="954107"/>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中小企業におけるスキルアップの取組は大企業と比べて依然として遅れ、</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いまだ不十分な状況</a:t>
            </a:r>
            <a:r>
              <a:rPr kumimoji="1" lang="ja-JP" altLang="en-US" sz="1600" dirty="0" smtClean="0">
                <a:latin typeface="メイリオ" panose="020B0604030504040204" pitchFamily="50" charset="-128"/>
                <a:ea typeface="メイリオ" panose="020B0604030504040204" pitchFamily="50" charset="-128"/>
              </a:rPr>
              <a:t>。</a:t>
            </a:r>
            <a:endParaRPr kumimoji="1" lang="en-US" altLang="ja-JP" sz="1600" dirty="0" smtClean="0">
              <a:latin typeface="メイリオ" panose="020B0604030504040204" pitchFamily="50" charset="-128"/>
              <a:ea typeface="メイリオ" panose="020B0604030504040204" pitchFamily="50" charset="-128"/>
            </a:endParaRPr>
          </a:p>
          <a:p>
            <a:endParaRPr kumimoji="1" lang="en-US" altLang="ja-JP" sz="1000" dirty="0">
              <a:latin typeface="メイリオ" panose="020B0604030504040204" pitchFamily="50" charset="-128"/>
              <a:ea typeface="メイリオ" panose="020B0604030504040204" pitchFamily="50" charset="-128"/>
            </a:endParaRPr>
          </a:p>
          <a:p>
            <a:endParaRPr kumimoji="1" lang="en-US" altLang="ja-JP" sz="1000" dirty="0">
              <a:latin typeface="メイリオ" panose="020B0604030504040204" pitchFamily="50" charset="-128"/>
              <a:ea typeface="メイリオ" panose="020B0604030504040204" pitchFamily="50" charset="-128"/>
            </a:endParaRPr>
          </a:p>
        </p:txBody>
      </p:sp>
      <p:sp>
        <p:nvSpPr>
          <p:cNvPr id="21" name="正方形/長方形 20"/>
          <p:cNvSpPr/>
          <p:nvPr/>
        </p:nvSpPr>
        <p:spPr>
          <a:xfrm>
            <a:off x="4649002" y="4471012"/>
            <a:ext cx="6096946" cy="276999"/>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rPr>
              <a:t>人的資本経営と人材マネジメントに関する人事担当者調査（</a:t>
            </a:r>
            <a:r>
              <a:rPr lang="en-US" altLang="ja-JP" sz="1200" dirty="0">
                <a:latin typeface="メイリオ" panose="020B0604030504040204" pitchFamily="50" charset="-128"/>
                <a:ea typeface="メイリオ" panose="020B0604030504040204" pitchFamily="50" charset="-128"/>
              </a:rPr>
              <a:t>2021</a:t>
            </a:r>
            <a:r>
              <a:rPr lang="ja-JP" altLang="en-US" sz="1200" dirty="0">
                <a:latin typeface="メイリオ" panose="020B0604030504040204" pitchFamily="50" charset="-128"/>
                <a:ea typeface="メイリオ" panose="020B0604030504040204" pitchFamily="50" charset="-128"/>
              </a:rPr>
              <a:t>）</a:t>
            </a:r>
            <a:endParaRPr lang="ja-JP" altLang="en-US" sz="1200" dirty="0"/>
          </a:p>
        </p:txBody>
      </p:sp>
      <p:sp>
        <p:nvSpPr>
          <p:cNvPr id="22" name="正方形/長方形 21"/>
          <p:cNvSpPr/>
          <p:nvPr/>
        </p:nvSpPr>
        <p:spPr>
          <a:xfrm>
            <a:off x="1322824" y="4910615"/>
            <a:ext cx="7478028" cy="1846659"/>
          </a:xfrm>
          <a:prstGeom prst="rect">
            <a:avLst/>
          </a:prstGeom>
        </p:spPr>
        <p:txBody>
          <a:bodyPr wrap="square">
            <a:spAutoFit/>
          </a:bodyPr>
          <a:lstStyle/>
          <a:p>
            <a:r>
              <a:rPr kumimoji="1" lang="ja-JP" altLang="en-US" sz="1600" dirty="0" smtClean="0">
                <a:latin typeface="メイリオ" panose="020B0604030504040204" pitchFamily="50" charset="-128"/>
                <a:ea typeface="メイリオ" panose="020B0604030504040204" pitchFamily="50" charset="-128"/>
              </a:rPr>
              <a:t>少子</a:t>
            </a:r>
            <a:r>
              <a:rPr kumimoji="1" lang="ja-JP" altLang="en-US" sz="1600" dirty="0">
                <a:latin typeface="メイリオ" panose="020B0604030504040204" pitchFamily="50" charset="-128"/>
                <a:ea typeface="メイリオ" panose="020B0604030504040204" pitchFamily="50" charset="-128"/>
              </a:rPr>
              <a:t>高齢化の進行で労働力人口は減少し、</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rPr>
              <a:t>中</a:t>
            </a:r>
            <a:r>
              <a:rPr kumimoji="1" lang="ja-JP" altLang="en-US" sz="1600" dirty="0">
                <a:latin typeface="メイリオ" panose="020B0604030504040204" pitchFamily="50" charset="-128"/>
                <a:ea typeface="メイリオ" panose="020B0604030504040204" pitchFamily="50" charset="-128"/>
              </a:rPr>
              <a:t>小企業において新たに人材を確保することは厳しい状況</a:t>
            </a:r>
            <a:r>
              <a:rPr kumimoji="1" lang="ja-JP" altLang="en-US" sz="1600" dirty="0" smtClean="0">
                <a:latin typeface="メイリオ" panose="020B0604030504040204" pitchFamily="50" charset="-128"/>
                <a:ea typeface="メイリオ" panose="020B0604030504040204" pitchFamily="50" charset="-128"/>
              </a:rPr>
              <a:t>。</a:t>
            </a:r>
            <a:endParaRPr kumimoji="1" lang="en-US" altLang="ja-JP" sz="1600" dirty="0" smtClean="0">
              <a:latin typeface="メイリオ" panose="020B0604030504040204" pitchFamily="50" charset="-128"/>
              <a:ea typeface="メイリオ" panose="020B0604030504040204" pitchFamily="50" charset="-128"/>
            </a:endParaRPr>
          </a:p>
          <a:p>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rPr>
              <a:t>企業</a:t>
            </a:r>
            <a:r>
              <a:rPr kumimoji="1" lang="ja-JP" altLang="en-US" sz="1600" dirty="0">
                <a:latin typeface="メイリオ" panose="020B0604030504040204" pitchFamily="50" charset="-128"/>
                <a:ea typeface="メイリオ" panose="020B0604030504040204" pitchFamily="50" charset="-128"/>
              </a:rPr>
              <a:t>戦略として従業員への人材育成や結婚や出産・育児や介護</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rPr>
              <a:t>ライフステージ</a:t>
            </a:r>
            <a:r>
              <a:rPr kumimoji="1" lang="ja-JP" altLang="en-US" sz="1600" dirty="0">
                <a:latin typeface="メイリオ" panose="020B0604030504040204" pitchFamily="50" charset="-128"/>
                <a:ea typeface="メイリオ" panose="020B0604030504040204" pitchFamily="50" charset="-128"/>
              </a:rPr>
              <a:t>の変化による人材の離職を防ぐことが重要。</a:t>
            </a:r>
            <a:endParaRPr kumimoji="1" lang="en-US" altLang="ja-JP" sz="1600" dirty="0">
              <a:latin typeface="メイリオ" panose="020B0604030504040204" pitchFamily="50" charset="-128"/>
              <a:ea typeface="メイリオ" panose="020B0604030504040204" pitchFamily="50" charset="-128"/>
            </a:endParaRPr>
          </a:p>
          <a:p>
            <a:endParaRPr kumimoji="1" lang="en-US" altLang="ja-JP" sz="1600"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232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smtClean="0"/>
              <a:t>２</a:t>
            </a:r>
            <a:r>
              <a:rPr kumimoji="1" lang="ja-JP" altLang="en-US" sz="3200" b="1" dirty="0" smtClean="0"/>
              <a:t>．都の研修会で収集した知識の情報提供</a:t>
            </a:r>
            <a:endParaRPr kumimoji="1" lang="ja-JP" altLang="en-US" sz="3200" b="1" dirty="0">
              <a:solidFill>
                <a:srgbClr val="FF0000"/>
              </a:solidFill>
            </a:endParaRPr>
          </a:p>
        </p:txBody>
      </p:sp>
      <p:sp>
        <p:nvSpPr>
          <p:cNvPr id="3" name="コンテンツ プレースホルダー 2"/>
          <p:cNvSpPr>
            <a:spLocks noGrp="1"/>
          </p:cNvSpPr>
          <p:nvPr>
            <p:ph idx="1"/>
          </p:nvPr>
        </p:nvSpPr>
        <p:spPr>
          <a:xfrm>
            <a:off x="696323" y="1551305"/>
            <a:ext cx="8543925" cy="1403651"/>
          </a:xfrm>
        </p:spPr>
        <p:txBody>
          <a:bodyPr>
            <a:normAutofit/>
          </a:bodyPr>
          <a:lstStyle/>
          <a:p>
            <a:r>
              <a:rPr kumimoji="1" lang="ja-JP" altLang="en-US" sz="2400" dirty="0" smtClean="0"/>
              <a:t>育児や介護中におけるスキルアップの必要性</a:t>
            </a:r>
            <a:r>
              <a:rPr kumimoji="1" lang="ja-JP" altLang="en-US" sz="2400" dirty="0" smtClean="0">
                <a:solidFill>
                  <a:srgbClr val="FF0000"/>
                </a:solidFill>
              </a:rPr>
              <a:t>（例示</a:t>
            </a:r>
            <a:r>
              <a:rPr lang="ja-JP" altLang="en-US" sz="2400" dirty="0">
                <a:solidFill>
                  <a:srgbClr val="FF0000"/>
                </a:solidFill>
              </a:rPr>
              <a:t>）</a:t>
            </a:r>
            <a:endParaRPr lang="en-US" altLang="ja-JP" sz="2400" dirty="0">
              <a:solidFill>
                <a:srgbClr val="FF0000"/>
              </a:solidFill>
            </a:endParaRPr>
          </a:p>
        </p:txBody>
      </p:sp>
      <p:sp>
        <p:nvSpPr>
          <p:cNvPr id="25" name="コンテンツ プレースホルダー 3"/>
          <p:cNvSpPr txBox="1">
            <a:spLocks/>
          </p:cNvSpPr>
          <p:nvPr/>
        </p:nvSpPr>
        <p:spPr>
          <a:xfrm>
            <a:off x="1470310" y="2204706"/>
            <a:ext cx="8543925" cy="3872855"/>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企業が、育児や介護等を行う従業員も利用しやすい</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スキルアップ制度を整備することで、</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育児や介護等と両立しながらスキルアップ、更にはキャリア形成を支援。</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従業員のライフプランニング設計を支援することで、</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妊娠や出産、育児・介護等の不安を払拭。</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従業員がライフステージに左右されず、</a:t>
            </a:r>
            <a:endParaRPr lang="en-US" altLang="ja-JP" sz="1600" dirty="0" smtClean="0">
              <a:latin typeface="メイリオ" panose="020B0604030504040204" pitchFamily="50" charset="-128"/>
              <a:ea typeface="メイリオ" panose="020B0604030504040204" pitchFamily="50" charset="-128"/>
            </a:endParaRPr>
          </a:p>
          <a:p>
            <a:pPr marL="0" indent="0">
              <a:lnSpc>
                <a:spcPct val="125000"/>
              </a:lnSpc>
              <a:buFont typeface="Arial" panose="020B0604020202020204" pitchFamily="34" charset="0"/>
              <a:buNone/>
            </a:pPr>
            <a:r>
              <a:rPr lang="ja-JP" altLang="en-US" sz="1600" dirty="0" smtClean="0">
                <a:latin typeface="メイリオ" panose="020B0604030504040204" pitchFamily="50" charset="-128"/>
                <a:ea typeface="メイリオ" panose="020B0604030504040204" pitchFamily="50" charset="-128"/>
              </a:rPr>
              <a:t>安心して働き続けることを、企業自ら後押しすることが重要。</a:t>
            </a:r>
            <a:endParaRPr lang="en-US" altLang="ja-JP" sz="16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1658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３．質疑応答</a:t>
            </a:r>
            <a:endParaRPr kumimoji="1" lang="ja-JP" altLang="en-US" b="1" dirty="0"/>
          </a:p>
        </p:txBody>
      </p:sp>
      <p:sp>
        <p:nvSpPr>
          <p:cNvPr id="3" name="コンテンツ プレースホルダー 2"/>
          <p:cNvSpPr>
            <a:spLocks noGrp="1"/>
          </p:cNvSpPr>
          <p:nvPr>
            <p:ph idx="1"/>
          </p:nvPr>
        </p:nvSpPr>
        <p:spPr>
          <a:xfrm>
            <a:off x="555910" y="2069432"/>
            <a:ext cx="8543925" cy="4254365"/>
          </a:xfrm>
        </p:spPr>
        <p:txBody>
          <a:bodyPr/>
          <a:lstStyle/>
          <a:p>
            <a:pPr marL="0" indent="0">
              <a:buNone/>
            </a:pPr>
            <a:endParaRPr kumimoji="1" lang="en-US" altLang="ja-JP" dirty="0" smtClean="0"/>
          </a:p>
        </p:txBody>
      </p:sp>
    </p:spTree>
    <p:extLst>
      <p:ext uri="{BB962C8B-B14F-4D97-AF65-F5344CB8AC3E}">
        <p14:creationId xmlns:p14="http://schemas.microsoft.com/office/powerpoint/2010/main" val="258095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TotalTime>
  <Words>595</Words>
  <Application>Microsoft Office PowerPoint</Application>
  <PresentationFormat>A4 210 x 297 mm</PresentationFormat>
  <Paragraphs>65</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メイリオ</vt:lpstr>
      <vt:lpstr>游ゴシック</vt:lpstr>
      <vt:lpstr>游ゴシック Light</vt:lpstr>
      <vt:lpstr>Arial</vt:lpstr>
      <vt:lpstr>Calibri</vt:lpstr>
      <vt:lpstr>Calibri Light</vt:lpstr>
      <vt:lpstr>Office テーマ</vt:lpstr>
      <vt:lpstr>PowerPoint プレゼンテーション</vt:lpstr>
      <vt:lpstr>本日の研修内容</vt:lpstr>
      <vt:lpstr>1．PTにおける検討内容、 　　整備した社内制度の内容説明</vt:lpstr>
      <vt:lpstr>1．PTにおける検討内容、 　　整備した社内制度の内容説明</vt:lpstr>
      <vt:lpstr>２．都の研修会で収集した知識の情報提供</vt:lpstr>
      <vt:lpstr>２．都の研修会で収集した知識の情報提供</vt:lpstr>
      <vt:lpstr>３．質疑応答</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青木　絵梨香</cp:lastModifiedBy>
  <cp:revision>53</cp:revision>
  <cp:lastPrinted>2022-11-24T13:45:31Z</cp:lastPrinted>
  <dcterms:created xsi:type="dcterms:W3CDTF">2022-11-24T12:19:37Z</dcterms:created>
  <dcterms:modified xsi:type="dcterms:W3CDTF">2023-08-15T04:37:29Z</dcterms:modified>
</cp:coreProperties>
</file>