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6" r:id="rId4"/>
    <p:sldId id="259" r:id="rId5"/>
    <p:sldId id="279" r:id="rId6"/>
    <p:sldId id="282" r:id="rId7"/>
    <p:sldId id="263" r:id="rId8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229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C416C63-1F34-4507-B1C1-977A9382B9F7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8960E5B-C18E-45D2-8EEC-43735FB7B0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7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02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1897" y="0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D57D36B-126B-4DE9-AE71-3AFD122FA96B}" type="datetimeFigureOut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1964" y="3271416"/>
            <a:ext cx="7942714" cy="267641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424"/>
            <a:ext cx="4302402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1897" y="6456424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2ED337F-1EA3-4080-A523-8D6A9368BF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61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8F436-78F2-4D74-AEAF-3F3F4681655D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8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98BE-D8C2-48DE-B0B1-5A766B69C318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13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08F8-31FA-432F-A9EC-F39B3666EA8B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48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00C-67D3-4520-B5DF-50F750B431BD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8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FAC4-5188-4659-8474-51D4F519FCCF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3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A38A-91A0-4907-836E-70B176D9D373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78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E08F-A17F-4EE6-92EF-BFC0EE73710B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2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1C45-BB72-4766-9E0F-0598D24160BE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45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FAAC-35E4-4B00-AB7E-00C47CCEEDD7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634F-4C55-4B30-B5E5-94C2599A8189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52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6A44-0D34-4469-AACE-68F9746E3CE4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2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F4CA9-A2F6-40FA-84B7-1F6336EA8C35}" type="datetime1">
              <a:rPr kumimoji="1" lang="ja-JP" altLang="en-US" smtClean="0"/>
              <a:t>2024/9/2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42883-6A3F-4E2E-9E06-F488F02489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58418" y="2832237"/>
            <a:ext cx="75713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tx1"/>
                </a:solidFill>
              </a:rPr>
              <a:t>育児と仕事の両立支援制度について</a:t>
            </a:r>
            <a:endParaRPr kumimoji="1" lang="en-US" altLang="ja-JP" sz="36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9567" y="4314932"/>
            <a:ext cx="341632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年　　月　　日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　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　時　　分　～　　時　　分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33907" y="5504255"/>
            <a:ext cx="849463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【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ポイント</a:t>
            </a:r>
            <a:r>
              <a:rPr kumimoji="1" lang="en-US" altLang="ja-JP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】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説明者について</a:t>
            </a:r>
            <a:endParaRPr kumimoji="1" lang="en-US" altLang="ja-JP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①整備した社内制度の内容説明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は、経営者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や人事労務担当者等</a:t>
            </a:r>
            <a:endParaRPr kumimoji="1" lang="en-US" altLang="ja-JP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②研修会等で収集した情報提供の説明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は、研修会に参加した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経営者や従業員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37770" y="1118812"/>
            <a:ext cx="77071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　</a:t>
            </a:r>
            <a:r>
              <a:rPr kumimoji="1" lang="ja-JP" altLang="en-US" sz="1400" b="1" dirty="0">
                <a:solidFill>
                  <a:srgbClr val="00B050"/>
                </a:solidFill>
              </a:rPr>
              <a:t>この社内研修資料（例）はあくまでも参考例です。</a:t>
            </a:r>
            <a:endParaRPr kumimoji="1" lang="en-US" altLang="ja-JP" sz="1400" b="1" dirty="0">
              <a:solidFill>
                <a:srgbClr val="00B050"/>
              </a:solidFill>
            </a:endParaRPr>
          </a:p>
          <a:p>
            <a:r>
              <a:rPr kumimoji="1" lang="ja-JP" altLang="en-US" sz="1400" dirty="0">
                <a:solidFill>
                  <a:srgbClr val="00B050"/>
                </a:solidFill>
              </a:rPr>
              <a:t>　</a:t>
            </a:r>
            <a:r>
              <a:rPr lang="ja-JP" altLang="en-US" sz="1400" dirty="0">
                <a:solidFill>
                  <a:srgbClr val="00B050"/>
                </a:solidFill>
              </a:rPr>
              <a:t>必ず「申請の手引き」「よくある質問」で</a:t>
            </a:r>
            <a:r>
              <a:rPr kumimoji="1" lang="ja-JP" altLang="en-US" sz="1400" dirty="0">
                <a:solidFill>
                  <a:srgbClr val="00B050"/>
                </a:solidFill>
              </a:rPr>
              <a:t>詳細を確認して、各申請企業ごとの</a:t>
            </a:r>
            <a:endParaRPr kumimoji="1" lang="en-US" altLang="ja-JP" sz="1400" dirty="0">
              <a:solidFill>
                <a:srgbClr val="00B050"/>
              </a:solidFill>
            </a:endParaRPr>
          </a:p>
          <a:p>
            <a:r>
              <a:rPr kumimoji="1" lang="ja-JP" altLang="en-US" sz="1400" dirty="0">
                <a:solidFill>
                  <a:srgbClr val="00B050"/>
                </a:solidFill>
              </a:rPr>
              <a:t>　社内研修資料を作成してください。</a:t>
            </a:r>
            <a:endParaRPr kumimoji="1" lang="en-US" altLang="ja-JP" sz="1400" dirty="0">
              <a:solidFill>
                <a:srgbClr val="00B050"/>
              </a:solidFill>
            </a:endParaRPr>
          </a:p>
          <a:p>
            <a:r>
              <a:rPr kumimoji="1" lang="ja-JP" altLang="en-US" sz="1400" dirty="0">
                <a:solidFill>
                  <a:srgbClr val="00B050"/>
                </a:solidFill>
              </a:rPr>
              <a:t>　</a:t>
            </a:r>
            <a:r>
              <a:rPr kumimoji="1" lang="en-US" altLang="ja-JP" sz="1400" dirty="0">
                <a:solidFill>
                  <a:srgbClr val="00B050"/>
                </a:solidFill>
              </a:rPr>
              <a:t>https://www.hataraku.metro.tokyo.lg.jp/kaizen/koyoukankyo/files/06hatarakiyasui-tebikizenbun.pdf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535033" y="460403"/>
            <a:ext cx="8735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68895" y="103032"/>
            <a:ext cx="357020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令和６年度働きやすい職場環境づくり推進奨励金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09176" y="577174"/>
            <a:ext cx="295625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Ⅰ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プランＡコース①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969569" y="74769"/>
            <a:ext cx="387798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株式会社〇〇　社内研修資料（例）</a:t>
            </a:r>
          </a:p>
        </p:txBody>
      </p:sp>
    </p:spTree>
    <p:extLst>
      <p:ext uri="{BB962C8B-B14F-4D97-AF65-F5344CB8AC3E}">
        <p14:creationId xmlns:p14="http://schemas.microsoft.com/office/powerpoint/2010/main" val="1686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40" y="667420"/>
            <a:ext cx="4134465" cy="701731"/>
          </a:xfrm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+mn-ea"/>
                <a:ea typeface="+mn-ea"/>
              </a:rPr>
              <a:t>本日の研修内容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9" y="1806375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lang="en-US" altLang="ja-JP" strike="sngStrike" dirty="0" smtClean="0">
              <a:latin typeface="+mn-ea"/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整備した社内制度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内容説明</a:t>
            </a:r>
            <a:endParaRPr lang="en-US" altLang="ja-JP" dirty="0" smtClean="0">
              <a:latin typeface="+mn-ea"/>
            </a:endParaRPr>
          </a:p>
          <a:p>
            <a:pPr marL="514350" indent="-514350"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【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必須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】</a:t>
            </a:r>
            <a:r>
              <a:rPr lang="ja-JP" altLang="en-US" dirty="0" smtClean="0">
                <a:latin typeface="+mn-ea"/>
              </a:rPr>
              <a:t>都の</a:t>
            </a:r>
            <a:r>
              <a:rPr kumimoji="1" lang="ja-JP" altLang="en-US" dirty="0" smtClean="0">
                <a:latin typeface="+mn-ea"/>
              </a:rPr>
              <a:t>研修会等で収集した知識の情報提供</a:t>
            </a:r>
            <a:endParaRPr kumimoji="1"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+mn-ea"/>
              </a:rPr>
              <a:t>3.</a:t>
            </a:r>
            <a:r>
              <a:rPr kumimoji="1" lang="ja-JP" altLang="en-US" dirty="0" smtClean="0">
                <a:latin typeface="+mn-ea"/>
              </a:rPr>
              <a:t>　質疑応答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678324" y="4745877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（</a:t>
            </a:r>
            <a:r>
              <a:rPr kumimoji="1" lang="en-US" altLang="ja-JP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※</a:t>
            </a:r>
            <a:r>
              <a:rPr kumimoji="1" lang="ja-JP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　奨励金の取組順とは異なります）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2605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82129" y="210926"/>
            <a:ext cx="5570756" cy="483209"/>
          </a:xfr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１．整備した社内制度の内容説明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7018" y="4165117"/>
            <a:ext cx="8494633" cy="885371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（追加取組）ジョブリターン制度を整備した場合は、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　　　　　　</a:t>
            </a:r>
            <a:r>
              <a:rPr lang="ja-JP" altLang="en-US" sz="2400" b="1" u="sng" dirty="0">
                <a:solidFill>
                  <a:schemeClr val="accent1">
                    <a:lumMod val="75000"/>
                  </a:schemeClr>
                </a:solidFill>
              </a:rPr>
              <a:t>ジョブリターン制度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の内容</a:t>
            </a:r>
            <a:r>
              <a:rPr lang="ja-JP" altLang="en-US" sz="2400">
                <a:solidFill>
                  <a:schemeClr val="accent1">
                    <a:lumMod val="75000"/>
                  </a:schemeClr>
                </a:solidFill>
              </a:rPr>
              <a:t>も</a:t>
            </a:r>
            <a:r>
              <a:rPr lang="ja-JP" altLang="en-US" sz="2400" smtClean="0">
                <a:solidFill>
                  <a:schemeClr val="accent1">
                    <a:lumMod val="75000"/>
                  </a:schemeClr>
                </a:solidFill>
              </a:rPr>
              <a:t>周知してください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1038" y="2329723"/>
            <a:ext cx="8755570" cy="13219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整備した制度の概要を記載してください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5215" y="5260450"/>
            <a:ext cx="8755570" cy="13219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整備した制度の概要を記載してください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27018" y="1301419"/>
            <a:ext cx="7571303" cy="88537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</a:rPr>
              <a:t>（例示）</a:t>
            </a:r>
            <a:r>
              <a:rPr lang="ja-JP" altLang="en-US" sz="2400" dirty="0"/>
              <a:t>このたび、我が社では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</a:t>
            </a:r>
            <a:r>
              <a:rPr lang="ja-JP" altLang="en-US" sz="2400" b="1" u="sng" dirty="0"/>
              <a:t>育児と仕事の両立支援制度</a:t>
            </a:r>
            <a:r>
              <a:rPr lang="ja-JP" altLang="en-US" sz="2400" dirty="0"/>
              <a:t>を整備しました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912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74311" y="1104494"/>
            <a:ext cx="7596951" cy="480131"/>
          </a:xfrm>
        </p:spPr>
        <p:txBody>
          <a:bodyPr wrap="none">
            <a:spAutoFit/>
          </a:bodyPr>
          <a:lstStyle/>
          <a:p>
            <a:r>
              <a:rPr kumimoji="1" lang="ja-JP" altLang="en-US" dirty="0" smtClean="0"/>
              <a:t>育児と仕事の両立が求められる背景</a:t>
            </a:r>
            <a:r>
              <a:rPr kumimoji="1" lang="ja-JP" altLang="en-US" dirty="0" smtClean="0">
                <a:solidFill>
                  <a:schemeClr val="accent1">
                    <a:lumMod val="75000"/>
                  </a:schemeClr>
                </a:solidFill>
              </a:rPr>
              <a:t>（例示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）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5606" y="1740139"/>
            <a:ext cx="9741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▸ 少子高齢化により労働力人口は減少</a:t>
            </a:r>
            <a:endParaRPr kumimoji="1" lang="en-US" altLang="ja-JP" dirty="0"/>
          </a:p>
          <a:p>
            <a:r>
              <a:rPr kumimoji="1" lang="ja-JP" altLang="en-US" dirty="0"/>
              <a:t>▸ 共働き世帯が急増、社会の仕組みや男女の役割分担の見直しが必要</a:t>
            </a:r>
            <a:endParaRPr kumimoji="1" lang="en-US" altLang="ja-JP" dirty="0"/>
          </a:p>
          <a:p>
            <a:r>
              <a:rPr kumimoji="1" lang="ja-JP" altLang="en-US" dirty="0"/>
              <a:t>▸ 出産後も働き続ける女性が増加　→　育児と仕事を両立できる環境づくりが求められている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72303" y="6381498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令和６年版「男女共同参画白書」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6185" y="638149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令和５年版「厚生労働白書」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43" y="2796609"/>
            <a:ext cx="4786431" cy="36472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2867935"/>
            <a:ext cx="4225723" cy="3475227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233697" y="185686"/>
            <a:ext cx="7366119" cy="4832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+mn-ea"/>
                <a:ea typeface="+mn-ea"/>
              </a:rPr>
              <a:t>２．都の研修会等で収集した知識の情報提供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40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9" y="795068"/>
            <a:ext cx="9075611" cy="58424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lang="ja-JP" altLang="en-US" sz="1600" dirty="0"/>
              <a:t>（令和６年５月</a:t>
            </a:r>
            <a:r>
              <a:rPr lang="ja-JP" altLang="en-US" sz="1600" dirty="0" smtClean="0"/>
              <a:t>３１日公</a:t>
            </a:r>
            <a:r>
              <a:rPr lang="ja-JP" altLang="en-US" sz="1600" dirty="0"/>
              <a:t>布）</a:t>
            </a:r>
            <a:r>
              <a:rPr lang="ja-JP" altLang="en-US" sz="1800" dirty="0">
                <a:solidFill>
                  <a:schemeClr val="accent1">
                    <a:lumMod val="75000"/>
                  </a:schemeClr>
                </a:solidFill>
              </a:rPr>
              <a:t>（例示）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61" y="6525587"/>
            <a:ext cx="2494977" cy="33241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97743" y="1943263"/>
            <a:ext cx="237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①雇用環境の整備、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個別の周知・意向確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認の措置の義務化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97745" y="2811905"/>
            <a:ext cx="3308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②所定外労働の制限 </a:t>
            </a:r>
            <a:r>
              <a:rPr kumimoji="1" lang="en-US" altLang="ja-JP" sz="1600" b="1" dirty="0"/>
              <a:t>(</a:t>
            </a:r>
            <a:r>
              <a:rPr kumimoji="1" lang="ja-JP" altLang="en-US" sz="1600" b="1" dirty="0"/>
              <a:t>残業免除</a:t>
            </a:r>
            <a:r>
              <a:rPr kumimoji="1" lang="en-US" altLang="ja-JP" sz="1600" b="1" dirty="0"/>
              <a:t>) </a:t>
            </a:r>
          </a:p>
          <a:p>
            <a:r>
              <a:rPr kumimoji="1" lang="ja-JP" altLang="en-US" sz="1600" b="1" dirty="0"/>
              <a:t>　の対象となる労働者の範囲を、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小学校就学前の子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 </a:t>
            </a:r>
            <a:r>
              <a:rPr kumimoji="1" lang="en-US" altLang="ja-JP" sz="1600" b="1" dirty="0"/>
              <a:t>(</a:t>
            </a:r>
            <a:r>
              <a:rPr kumimoji="1" lang="ja-JP" altLang="en-US" sz="1600" b="1" dirty="0"/>
              <a:t>現行は３歳になるまでの子</a:t>
            </a:r>
            <a:r>
              <a:rPr kumimoji="1" lang="en-US" altLang="ja-JP" sz="1600" b="1" dirty="0"/>
              <a:t>)</a:t>
            </a:r>
          </a:p>
          <a:p>
            <a:r>
              <a:rPr kumimoji="1" lang="en-US" altLang="ja-JP" sz="1600" b="1" dirty="0"/>
              <a:t> </a:t>
            </a:r>
            <a:r>
              <a:rPr kumimoji="1" lang="ja-JP" altLang="en-US" sz="1600" b="1" dirty="0"/>
              <a:t>　を養育する労働者に拡大する。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976" y="1312762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子の年齢に応じた柔軟な働き方を実現するための措置の拡充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665"/>
            <a:ext cx="6880821" cy="484349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97744" y="4172989"/>
            <a:ext cx="4376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③子の看護休暇を子の行事参加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等の場合も取得可能とし、対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象となる子の範囲を小学校３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年生（現行は小学校就学前）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まで拡大するとともに、勤続</a:t>
            </a:r>
            <a:endParaRPr kumimoji="1" lang="en-US" altLang="ja-JP" sz="1600" b="1" dirty="0"/>
          </a:p>
          <a:p>
            <a:r>
              <a:rPr kumimoji="1" lang="ja-JP" altLang="en-US" sz="1600" b="1"/>
              <a:t>　</a:t>
            </a:r>
            <a:r>
              <a:rPr kumimoji="1" lang="ja-JP" altLang="en-US" sz="1600" b="1" smtClean="0"/>
              <a:t>６</a:t>
            </a:r>
            <a:r>
              <a:rPr kumimoji="1" lang="ja-JP" altLang="en-US" sz="1600" b="1"/>
              <a:t>か</a:t>
            </a:r>
            <a:r>
              <a:rPr kumimoji="1" lang="ja-JP" altLang="en-US" sz="1600" b="1" smtClean="0"/>
              <a:t>月</a:t>
            </a:r>
            <a:r>
              <a:rPr kumimoji="1" lang="ja-JP" altLang="en-US" sz="1600" b="1" dirty="0"/>
              <a:t>未満の労働者を</a:t>
            </a:r>
            <a:r>
              <a:rPr kumimoji="1" lang="ja-JP" altLang="en-US" sz="1600" b="1" dirty="0" smtClean="0"/>
              <a:t>労使協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定に</a:t>
            </a:r>
            <a:r>
              <a:rPr kumimoji="1" lang="ja-JP" altLang="en-US" sz="1600" b="1" dirty="0"/>
              <a:t>基づき除外する仕組み</a:t>
            </a:r>
            <a:r>
              <a:rPr kumimoji="1" lang="ja-JP" altLang="en-US" sz="1600" b="1" dirty="0" smtClean="0"/>
              <a:t>を</a:t>
            </a:r>
            <a:endParaRPr kumimoji="1" lang="en-US" altLang="ja-JP" sz="1600" b="1" dirty="0" smtClean="0"/>
          </a:p>
          <a:p>
            <a:r>
              <a:rPr kumimoji="1" lang="ja-JP" altLang="en-US" sz="1600" b="1" dirty="0"/>
              <a:t>　</a:t>
            </a:r>
            <a:r>
              <a:rPr kumimoji="1" lang="ja-JP" altLang="en-US" sz="1600" b="1" dirty="0" smtClean="0"/>
              <a:t>廃止</a:t>
            </a:r>
            <a:r>
              <a:rPr kumimoji="1" lang="ja-JP" altLang="en-US" sz="1600" b="1" dirty="0"/>
              <a:t>する。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28650" y="6564800"/>
            <a:ext cx="5262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出典：「育児・介護休業法、次世代育成支援対策推進法改正ポイントのご案内」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233697" y="185686"/>
            <a:ext cx="7366119" cy="4832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+mn-ea"/>
                <a:ea typeface="+mn-ea"/>
              </a:rPr>
              <a:t>２．都の研修会等で収集した知識の情報提供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4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1039" y="815164"/>
            <a:ext cx="9057323" cy="58424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育児・介護休業法の改正内容</a:t>
            </a:r>
            <a:r>
              <a:rPr lang="ja-JP" altLang="en-US" sz="1600" dirty="0"/>
              <a:t>（令和６年５月</a:t>
            </a:r>
            <a:r>
              <a:rPr lang="ja-JP" altLang="en-US" sz="1600" dirty="0" smtClean="0"/>
              <a:t>３１日公</a:t>
            </a:r>
            <a:r>
              <a:rPr lang="ja-JP" altLang="en-US" sz="1600" dirty="0"/>
              <a:t>布）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</a:rPr>
              <a:t>（例示）</a:t>
            </a:r>
            <a:endParaRPr kumimoji="1"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9" y="6521492"/>
            <a:ext cx="2494977" cy="33241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90436" y="2108426"/>
            <a:ext cx="436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④</a:t>
            </a:r>
            <a:r>
              <a:rPr kumimoji="1" lang="ja-JP" altLang="en-US" b="1" dirty="0"/>
              <a:t>３</a:t>
            </a:r>
            <a:r>
              <a:rPr kumimoji="1" lang="ja-JP" altLang="en-US" b="1" dirty="0" smtClean="0"/>
              <a:t>歳</a:t>
            </a:r>
            <a:r>
              <a:rPr kumimoji="1" lang="ja-JP" altLang="en-US" b="1" dirty="0"/>
              <a:t>になるまでの子を養育する労働者に</a:t>
            </a:r>
            <a:r>
              <a:rPr kumimoji="1" lang="ja-JP" altLang="en-US" b="1" dirty="0" smtClean="0"/>
              <a:t>関し、事業</a:t>
            </a:r>
            <a:r>
              <a:rPr kumimoji="1" lang="ja-JP" altLang="en-US" b="1" dirty="0"/>
              <a:t>主が講ずる措置（努力義務）の内容</a:t>
            </a:r>
            <a:r>
              <a:rPr kumimoji="1" lang="ja-JP" altLang="en-US" b="1" dirty="0" smtClean="0"/>
              <a:t>にテレワーク</a:t>
            </a:r>
            <a:r>
              <a:rPr kumimoji="1" lang="ja-JP" altLang="en-US" b="1" dirty="0"/>
              <a:t>を追加する。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53134" y="1265341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461125" algn="l"/>
              </a:tabLst>
            </a:pPr>
            <a:r>
              <a:rPr kumimoji="1" lang="ja-JP" altLang="en-US" dirty="0"/>
              <a:t>子の年齢に応じた柔軟な働き方を実現するための措置の拡充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90436" y="3181923"/>
            <a:ext cx="436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⑤妊娠・出産の申出時や子が３歳になる前に、労働者の仕事と育児の両立に関する個別の意向の聴取・配慮を事業主に義務付ける。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6" y="1668012"/>
            <a:ext cx="5369860" cy="481328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828648" y="6564800"/>
            <a:ext cx="5692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出典：「仕事と育児・介護の両立支援対策の充実について（令和５年</a:t>
            </a:r>
            <a:r>
              <a:rPr kumimoji="1" lang="en-US" altLang="ja-JP" sz="1100" dirty="0"/>
              <a:t>12</a:t>
            </a:r>
            <a:r>
              <a:rPr kumimoji="1" lang="ja-JP" altLang="en-US" sz="1100" dirty="0"/>
              <a:t>月</a:t>
            </a:r>
            <a:r>
              <a:rPr kumimoji="1" lang="en-US" altLang="ja-JP" sz="1100" dirty="0"/>
              <a:t>26</a:t>
            </a:r>
            <a:r>
              <a:rPr kumimoji="1" lang="ja-JP" altLang="en-US" sz="1100" dirty="0"/>
              <a:t>日）概要」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233697" y="185686"/>
            <a:ext cx="7366119" cy="48320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+mn-ea"/>
                <a:ea typeface="+mn-ea"/>
              </a:rPr>
              <a:t>２．都の研修会等で収集した知識の情報提供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912" y="2069434"/>
            <a:ext cx="8543925" cy="425436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620752" y="173356"/>
            <a:ext cx="2339102" cy="483209"/>
          </a:xfr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３．質疑応答</a:t>
            </a:r>
          </a:p>
        </p:txBody>
      </p:sp>
    </p:spTree>
    <p:extLst>
      <p:ext uri="{BB962C8B-B14F-4D97-AF65-F5344CB8AC3E}">
        <p14:creationId xmlns:p14="http://schemas.microsoft.com/office/powerpoint/2010/main" val="31706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704</Words>
  <Application>Microsoft Office PowerPoint</Application>
  <PresentationFormat>A4 210 x 297 mm</PresentationFormat>
  <Paragraphs>61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本日の研修内容</vt:lpstr>
      <vt:lpstr>１．整備した社内制度の内容説明</vt:lpstr>
      <vt:lpstr>PowerPoint プレゼンテーション</vt:lpstr>
      <vt:lpstr>PowerPoint プレゼンテーション</vt:lpstr>
      <vt:lpstr>PowerPoint プレゼンテーション</vt:lpstr>
      <vt:lpstr>３．質疑応答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2024-09-02T06:36:17Z</dcterms:created>
  <dcterms:modified xsi:type="dcterms:W3CDTF">2024-09-02T06:37:40Z</dcterms:modified>
</cp:coreProperties>
</file>