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handoutMasterIdLst>
    <p:handoutMasterId r:id="rId9"/>
  </p:handoutMasterIdLst>
  <p:sldIdLst>
    <p:sldId id="256" r:id="rId2"/>
    <p:sldId id="257" r:id="rId3"/>
    <p:sldId id="273" r:id="rId4"/>
    <p:sldId id="259" r:id="rId5"/>
    <p:sldId id="274" r:id="rId6"/>
    <p:sldId id="275" r:id="rId7"/>
    <p:sldId id="263" r:id="rId8"/>
  </p:sldIdLst>
  <p:sldSz cx="9906000" cy="6858000" type="A4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4" d="100"/>
          <a:sy n="84" d="100"/>
        </p:scale>
        <p:origin x="1229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47673C-1DA0-4676-80CE-9BE86AD4526E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789D18-1A2A-40A9-A8FA-0E5C532A0C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0663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8FDD-28A2-4125-AA3C-6CDCB6C4678F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2989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8FDD-28A2-4125-AA3C-6CDCB6C4678F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0136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8FDD-28A2-4125-AA3C-6CDCB6C4678F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0488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8FDD-28A2-4125-AA3C-6CDCB6C4678F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7582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8FDD-28A2-4125-AA3C-6CDCB6C4678F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0435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8FDD-28A2-4125-AA3C-6CDCB6C4678F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2787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8FDD-28A2-4125-AA3C-6CDCB6C4678F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5428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8FDD-28A2-4125-AA3C-6CDCB6C4678F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458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8FDD-28A2-4125-AA3C-6CDCB6C4678F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10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8FDD-28A2-4125-AA3C-6CDCB6C4678F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527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8FDD-28A2-4125-AA3C-6CDCB6C4678F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4928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28FDD-28A2-4125-AA3C-6CDCB6C4678F}" type="datetimeFigureOut">
              <a:rPr kumimoji="1" lang="ja-JP" altLang="en-US" smtClean="0"/>
              <a:t>2024/9/2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42883-6A3F-4E2E-9E06-F488F02489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574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1850913" y="2832235"/>
            <a:ext cx="6186309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kumimoji="1" lang="ja-JP" altLang="en-US" sz="3600" b="1" dirty="0" smtClean="0">
                <a:solidFill>
                  <a:schemeClr val="tx1"/>
                </a:solidFill>
              </a:rPr>
              <a:t>男性の育児参加推進について</a:t>
            </a:r>
            <a:endParaRPr kumimoji="1" lang="en-US" altLang="ja-JP" sz="3600" b="1" dirty="0" smtClean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969567" y="4314932"/>
            <a:ext cx="3416320" cy="92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　年　　月　　日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　　　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　　時　　分　～　　時　　分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733905" y="5504255"/>
            <a:ext cx="8494633" cy="92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kumimoji="1" lang="en-US" altLang="ja-JP" dirty="0" smtClean="0">
                <a:solidFill>
                  <a:schemeClr val="accent1">
                    <a:lumMod val="75000"/>
                  </a:schemeClr>
                </a:solidFill>
              </a:rPr>
              <a:t>【</a:t>
            </a:r>
            <a:r>
              <a:rPr kumimoji="1" lang="ja-JP" altLang="en-US" dirty="0" smtClean="0">
                <a:solidFill>
                  <a:schemeClr val="accent1">
                    <a:lumMod val="75000"/>
                  </a:schemeClr>
                </a:solidFill>
              </a:rPr>
              <a:t>ポイント</a:t>
            </a:r>
            <a:r>
              <a:rPr kumimoji="1" lang="en-US" altLang="ja-JP" dirty="0" smtClean="0">
                <a:solidFill>
                  <a:schemeClr val="accent1">
                    <a:lumMod val="75000"/>
                  </a:schemeClr>
                </a:solidFill>
              </a:rPr>
              <a:t>】</a:t>
            </a:r>
            <a:r>
              <a:rPr kumimoji="1" lang="ja-JP" altLang="en-US" dirty="0" smtClean="0">
                <a:solidFill>
                  <a:schemeClr val="accent1">
                    <a:lumMod val="75000"/>
                  </a:schemeClr>
                </a:solidFill>
              </a:rPr>
              <a:t>説明者について</a:t>
            </a:r>
            <a:endParaRPr kumimoji="1" lang="en-US" altLang="ja-JP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kumimoji="1" lang="ja-JP" altLang="en-US" dirty="0" smtClean="0">
                <a:solidFill>
                  <a:schemeClr val="accent1">
                    <a:lumMod val="75000"/>
                  </a:schemeClr>
                </a:solidFill>
              </a:rPr>
              <a:t>①社内調査結果等の説明は</a:t>
            </a:r>
            <a:r>
              <a:rPr kumimoji="1" lang="ja-JP" altLang="en-US" dirty="0">
                <a:solidFill>
                  <a:schemeClr val="accent1">
                    <a:lumMod val="75000"/>
                  </a:schemeClr>
                </a:solidFill>
              </a:rPr>
              <a:t>、</a:t>
            </a:r>
            <a:r>
              <a:rPr kumimoji="1" lang="ja-JP" altLang="en-US" dirty="0" smtClean="0">
                <a:solidFill>
                  <a:schemeClr val="accent1">
                    <a:lumMod val="75000"/>
                  </a:schemeClr>
                </a:solidFill>
              </a:rPr>
              <a:t>経営者や人事労務担当者等</a:t>
            </a:r>
            <a:endParaRPr kumimoji="1" lang="en-US" altLang="ja-JP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kumimoji="1" lang="ja-JP" altLang="en-US" dirty="0" smtClean="0">
                <a:solidFill>
                  <a:schemeClr val="accent1">
                    <a:lumMod val="75000"/>
                  </a:schemeClr>
                </a:solidFill>
              </a:rPr>
              <a:t>②研修会等で収集した情報提供の説明は、研修会に参加した経営者や従業員　</a:t>
            </a:r>
            <a:endParaRPr kumimoji="1" lang="ja-JP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137770" y="1118810"/>
            <a:ext cx="770717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400" dirty="0" smtClean="0">
                <a:solidFill>
                  <a:srgbClr val="FF0000"/>
                </a:solidFill>
              </a:rPr>
              <a:t>　</a:t>
            </a:r>
            <a:r>
              <a:rPr kumimoji="1" lang="ja-JP" altLang="en-US" sz="1400" b="1" dirty="0" smtClean="0">
                <a:solidFill>
                  <a:srgbClr val="00B050"/>
                </a:solidFill>
              </a:rPr>
              <a:t>この社内研修資料（例）はあくまでも参考例です。</a:t>
            </a:r>
            <a:endParaRPr kumimoji="1" lang="en-US" altLang="ja-JP" sz="1400" b="1" dirty="0" smtClean="0">
              <a:solidFill>
                <a:srgbClr val="00B050"/>
              </a:solidFill>
            </a:endParaRPr>
          </a:p>
          <a:p>
            <a:r>
              <a:rPr kumimoji="1" lang="ja-JP" altLang="en-US" sz="1400" dirty="0">
                <a:solidFill>
                  <a:srgbClr val="00B050"/>
                </a:solidFill>
              </a:rPr>
              <a:t>　</a:t>
            </a:r>
            <a:r>
              <a:rPr lang="ja-JP" altLang="en-US" sz="1400" dirty="0" smtClean="0">
                <a:solidFill>
                  <a:srgbClr val="00B050"/>
                </a:solidFill>
              </a:rPr>
              <a:t>必ず</a:t>
            </a:r>
            <a:r>
              <a:rPr lang="ja-JP" altLang="en-US" sz="1400" dirty="0">
                <a:solidFill>
                  <a:srgbClr val="00B050"/>
                </a:solidFill>
              </a:rPr>
              <a:t>「申請の手引き」「よくある質問」で</a:t>
            </a:r>
            <a:r>
              <a:rPr kumimoji="1" lang="ja-JP" altLang="en-US" sz="1400" dirty="0">
                <a:solidFill>
                  <a:srgbClr val="00B050"/>
                </a:solidFill>
              </a:rPr>
              <a:t>詳細を確認</a:t>
            </a:r>
            <a:r>
              <a:rPr kumimoji="1" lang="ja-JP" altLang="en-US" sz="1400" dirty="0" smtClean="0">
                <a:solidFill>
                  <a:srgbClr val="00B050"/>
                </a:solidFill>
              </a:rPr>
              <a:t>して、各申請企業ごとの</a:t>
            </a:r>
            <a:endParaRPr kumimoji="1" lang="en-US" altLang="ja-JP" sz="1400" dirty="0" smtClean="0">
              <a:solidFill>
                <a:srgbClr val="00B050"/>
              </a:solidFill>
            </a:endParaRPr>
          </a:p>
          <a:p>
            <a:r>
              <a:rPr kumimoji="1" lang="ja-JP" altLang="en-US" sz="1400" dirty="0">
                <a:solidFill>
                  <a:srgbClr val="00B050"/>
                </a:solidFill>
              </a:rPr>
              <a:t>　</a:t>
            </a:r>
            <a:r>
              <a:rPr kumimoji="1" lang="ja-JP" altLang="en-US" sz="1400" dirty="0" smtClean="0">
                <a:solidFill>
                  <a:srgbClr val="00B050"/>
                </a:solidFill>
              </a:rPr>
              <a:t>社内研修資料を作成してください。</a:t>
            </a:r>
            <a:endParaRPr kumimoji="1" lang="en-US" altLang="ja-JP" sz="1400" dirty="0" smtClean="0">
              <a:solidFill>
                <a:srgbClr val="00B050"/>
              </a:solidFill>
            </a:endParaRPr>
          </a:p>
          <a:p>
            <a:r>
              <a:rPr kumimoji="1" lang="ja-JP" altLang="en-US" sz="1400" dirty="0" smtClean="0">
                <a:solidFill>
                  <a:srgbClr val="00B050"/>
                </a:solidFill>
              </a:rPr>
              <a:t>　</a:t>
            </a:r>
            <a:r>
              <a:rPr kumimoji="1" lang="en-US" altLang="ja-JP" sz="1400" dirty="0" smtClean="0">
                <a:solidFill>
                  <a:srgbClr val="00B050"/>
                </a:solidFill>
              </a:rPr>
              <a:t>https</a:t>
            </a:r>
            <a:r>
              <a:rPr kumimoji="1" lang="en-US" altLang="ja-JP" sz="1400" dirty="0">
                <a:solidFill>
                  <a:srgbClr val="00B050"/>
                </a:solidFill>
              </a:rPr>
              <a:t>://www.hataraku.metro.tokyo.lg.jp/kaizen/koyoukankyo/files/06hatarakiyasui-tebikizenbun.pdf</a:t>
            </a:r>
            <a:endParaRPr kumimoji="1" lang="en-US" altLang="ja-JP" sz="1400" dirty="0" smtClean="0">
              <a:solidFill>
                <a:srgbClr val="00B050"/>
              </a:solidFill>
            </a:endParaRPr>
          </a:p>
        </p:txBody>
      </p:sp>
      <p:cxnSp>
        <p:nvCxnSpPr>
          <p:cNvPr id="16" name="直線コネクタ 15"/>
          <p:cNvCxnSpPr/>
          <p:nvPr/>
        </p:nvCxnSpPr>
        <p:spPr>
          <a:xfrm>
            <a:off x="535033" y="460403"/>
            <a:ext cx="87354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正方形/長方形 16"/>
          <p:cNvSpPr/>
          <p:nvPr/>
        </p:nvSpPr>
        <p:spPr>
          <a:xfrm>
            <a:off x="168895" y="103032"/>
            <a:ext cx="3570208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kumimoji="1" lang="ja-JP" altLang="en-US" sz="1200" dirty="0" smtClean="0">
                <a:solidFill>
                  <a:schemeClr val="tx1"/>
                </a:solidFill>
              </a:rPr>
              <a:t>令和６年度働きやすい</a:t>
            </a:r>
            <a:r>
              <a:rPr kumimoji="1" lang="ja-JP" altLang="en-US" sz="1200" dirty="0">
                <a:solidFill>
                  <a:schemeClr val="tx1"/>
                </a:solidFill>
              </a:rPr>
              <a:t>職場環境づくり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推進奨励金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09174" y="577172"/>
            <a:ext cx="2956259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kumimoji="1" lang="en-US" altLang="ja-JP" sz="2400" b="1" dirty="0" smtClean="0">
                <a:solidFill>
                  <a:schemeClr val="bg1"/>
                </a:solidFill>
              </a:rPr>
              <a:t>Ⅰ</a:t>
            </a:r>
            <a:r>
              <a:rPr kumimoji="1" lang="ja-JP" altLang="en-US" sz="2400" b="1" dirty="0" smtClean="0">
                <a:solidFill>
                  <a:schemeClr val="bg1"/>
                </a:solidFill>
              </a:rPr>
              <a:t>プランＡコース</a:t>
            </a:r>
            <a:r>
              <a:rPr kumimoji="1" lang="ja-JP" altLang="en-US" sz="2400" b="1" dirty="0">
                <a:solidFill>
                  <a:schemeClr val="bg1"/>
                </a:solidFill>
              </a:rPr>
              <a:t>②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5969567" y="74769"/>
            <a:ext cx="3877985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kumimoji="1" lang="ja-JP" altLang="en-US" b="1" dirty="0" smtClean="0">
                <a:solidFill>
                  <a:schemeClr val="tx1"/>
                </a:solidFill>
              </a:rPr>
              <a:t>株式会社〇〇　社内研修資料（例）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30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 smtClean="0">
                <a:latin typeface="+mn-ea"/>
                <a:ea typeface="+mn-ea"/>
              </a:rPr>
              <a:t>本日の研修内容</a:t>
            </a:r>
            <a:endParaRPr kumimoji="1" lang="ja-JP" altLang="en-US" b="1" dirty="0">
              <a:latin typeface="+mn-ea"/>
              <a:ea typeface="+mn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ja-JP" strike="sngStrike" dirty="0" smtClean="0">
              <a:latin typeface="+mn-ea"/>
            </a:endParaRPr>
          </a:p>
          <a:p>
            <a:pPr marL="0" indent="0">
              <a:buNone/>
            </a:pPr>
            <a:r>
              <a:rPr lang="en-US" altLang="ja-JP" dirty="0" smtClean="0">
                <a:solidFill>
                  <a:srgbClr val="FF0000"/>
                </a:solidFill>
                <a:latin typeface="+mn-ea"/>
              </a:rPr>
              <a:t>1.【</a:t>
            </a:r>
            <a:r>
              <a:rPr lang="ja-JP" altLang="en-US" dirty="0" smtClean="0">
                <a:solidFill>
                  <a:srgbClr val="FF0000"/>
                </a:solidFill>
                <a:latin typeface="+mn-ea"/>
              </a:rPr>
              <a:t>必須</a:t>
            </a:r>
            <a:r>
              <a:rPr lang="en-US" altLang="ja-JP" dirty="0" smtClean="0">
                <a:solidFill>
                  <a:srgbClr val="FF0000"/>
                </a:solidFill>
                <a:latin typeface="+mn-ea"/>
              </a:rPr>
              <a:t>】</a:t>
            </a:r>
            <a:r>
              <a:rPr lang="ja-JP" altLang="en-US" dirty="0" smtClean="0">
                <a:latin typeface="+mn-ea"/>
              </a:rPr>
              <a:t>社内調査結果等の説明</a:t>
            </a:r>
            <a:endParaRPr lang="en-US" altLang="ja-JP" dirty="0" smtClean="0">
              <a:latin typeface="+mn-ea"/>
            </a:endParaRPr>
          </a:p>
          <a:p>
            <a:pPr marL="0" indent="0">
              <a:buNone/>
            </a:pPr>
            <a:r>
              <a:rPr lang="en-US" altLang="ja-JP" dirty="0" smtClean="0">
                <a:solidFill>
                  <a:srgbClr val="FF0000"/>
                </a:solidFill>
                <a:latin typeface="+mn-ea"/>
              </a:rPr>
              <a:t>2.【</a:t>
            </a:r>
            <a:r>
              <a:rPr lang="ja-JP" altLang="en-US" dirty="0" smtClean="0">
                <a:solidFill>
                  <a:srgbClr val="FF0000"/>
                </a:solidFill>
                <a:latin typeface="+mn-ea"/>
              </a:rPr>
              <a:t>必須</a:t>
            </a:r>
            <a:r>
              <a:rPr lang="en-US" altLang="ja-JP" dirty="0" smtClean="0">
                <a:solidFill>
                  <a:srgbClr val="FF0000"/>
                </a:solidFill>
                <a:latin typeface="+mn-ea"/>
              </a:rPr>
              <a:t>】</a:t>
            </a:r>
            <a:r>
              <a:rPr lang="ja-JP" altLang="en-US" dirty="0" smtClean="0">
                <a:latin typeface="+mn-ea"/>
              </a:rPr>
              <a:t>都の</a:t>
            </a:r>
            <a:r>
              <a:rPr kumimoji="1" lang="ja-JP" altLang="en-US" dirty="0" smtClean="0">
                <a:latin typeface="+mn-ea"/>
              </a:rPr>
              <a:t>研修会等で収集した知識の情報提供</a:t>
            </a:r>
            <a:endParaRPr kumimoji="1" lang="en-US" altLang="ja-JP" dirty="0" smtClean="0">
              <a:latin typeface="+mn-ea"/>
            </a:endParaRPr>
          </a:p>
          <a:p>
            <a:pPr marL="0" indent="0">
              <a:buNone/>
            </a:pPr>
            <a:r>
              <a:rPr kumimoji="1" lang="en-US" altLang="ja-JP" dirty="0" smtClean="0">
                <a:latin typeface="+mn-ea"/>
              </a:rPr>
              <a:t>3.</a:t>
            </a:r>
            <a:r>
              <a:rPr kumimoji="1" lang="ja-JP" altLang="en-US" dirty="0" smtClean="0">
                <a:latin typeface="+mn-ea"/>
              </a:rPr>
              <a:t>　質疑応答</a:t>
            </a:r>
            <a:endParaRPr kumimoji="1" lang="ja-JP" altLang="en-US" dirty="0">
              <a:latin typeface="+mn-e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938206" y="4591871"/>
            <a:ext cx="57246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2400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（</a:t>
            </a:r>
            <a:r>
              <a:rPr kumimoji="1" lang="en-US" altLang="ja-JP" sz="2400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※</a:t>
            </a:r>
            <a:r>
              <a:rPr kumimoji="1" lang="ja-JP" altLang="en-US" sz="2400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　奨励金の取組順とは異なります）</a:t>
            </a:r>
          </a:p>
        </p:txBody>
      </p:sp>
    </p:spTree>
    <p:extLst>
      <p:ext uri="{BB962C8B-B14F-4D97-AF65-F5344CB8AC3E}">
        <p14:creationId xmlns:p14="http://schemas.microsoft.com/office/powerpoint/2010/main" val="260530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0645" y="1009372"/>
            <a:ext cx="5012911" cy="424732"/>
          </a:xfrm>
        </p:spPr>
        <p:txBody>
          <a:bodyPr wrap="none">
            <a:spAutoFit/>
          </a:bodyPr>
          <a:lstStyle/>
          <a:p>
            <a:pPr marL="514350" indent="-514350">
              <a:buFont typeface="+mj-ea"/>
              <a:buAutoNum type="circleNumDbPlain"/>
            </a:pPr>
            <a:r>
              <a:rPr kumimoji="1" lang="ja-JP" altLang="en-US" sz="2400" dirty="0" smtClean="0">
                <a:latin typeface="+mn-ea"/>
              </a:rPr>
              <a:t>利用状況調査の集計結果・概要</a:t>
            </a:r>
            <a:endParaRPr kumimoji="1" lang="ja-JP" altLang="en-US" sz="2400" dirty="0">
              <a:latin typeface="+mn-ea"/>
            </a:endParaRP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670645" y="2828498"/>
            <a:ext cx="5812810" cy="428387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 smtClean="0">
                <a:latin typeface="+mn-ea"/>
              </a:rPr>
              <a:t>② プロジェクトチームにおける検討内容</a:t>
            </a:r>
            <a:endParaRPr lang="ja-JP" altLang="en-US" sz="2400" dirty="0">
              <a:latin typeface="+mn-ea"/>
            </a:endParaRP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670645" y="4620106"/>
            <a:ext cx="3042821" cy="424732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 smtClean="0">
                <a:latin typeface="+mn-ea"/>
              </a:rPr>
              <a:t>③ 設定した社内目標</a:t>
            </a:r>
            <a:endParaRPr lang="en-US" altLang="ja-JP" sz="2400" dirty="0" smtClean="0">
              <a:latin typeface="+mn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70645" y="1448588"/>
            <a:ext cx="8755570" cy="113682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集計結果の概要を記載してください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70645" y="3271369"/>
            <a:ext cx="8755570" cy="113682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rgbClr val="FF0066"/>
                </a:solidFill>
                <a:latin typeface="+mn-ea"/>
              </a:rPr>
              <a:t>【</a:t>
            </a:r>
            <a:r>
              <a:rPr kumimoji="1" lang="ja-JP" altLang="en-US" b="1" dirty="0">
                <a:solidFill>
                  <a:srgbClr val="FF0066"/>
                </a:solidFill>
                <a:latin typeface="+mn-ea"/>
              </a:rPr>
              <a:t>ポイント</a:t>
            </a:r>
            <a:r>
              <a:rPr kumimoji="1" lang="en-US" altLang="ja-JP" b="1" dirty="0" smtClean="0">
                <a:solidFill>
                  <a:srgbClr val="FF0066"/>
                </a:solidFill>
                <a:latin typeface="+mn-ea"/>
              </a:rPr>
              <a:t>】</a:t>
            </a:r>
            <a:r>
              <a:rPr kumimoji="1" lang="ja-JP" altLang="en-US" b="1" dirty="0" smtClean="0">
                <a:solidFill>
                  <a:srgbClr val="FF0066"/>
                </a:solidFill>
                <a:latin typeface="+mn-ea"/>
              </a:rPr>
              <a:t>作成</a:t>
            </a:r>
            <a:r>
              <a:rPr kumimoji="1" lang="ja-JP" altLang="en-US" b="1" dirty="0">
                <a:solidFill>
                  <a:srgbClr val="FF0066"/>
                </a:solidFill>
                <a:latin typeface="+mn-ea"/>
              </a:rPr>
              <a:t>にあたっての注意点</a:t>
            </a:r>
            <a:endParaRPr kumimoji="1" lang="en-US" altLang="ja-JP" b="1" dirty="0">
              <a:solidFill>
                <a:srgbClr val="FF0066"/>
              </a:solidFill>
              <a:latin typeface="+mn-ea"/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「</a:t>
            </a:r>
            <a:r>
              <a:rPr kumimoji="1" lang="en-US" altLang="ja-JP" dirty="0">
                <a:solidFill>
                  <a:schemeClr val="tx1"/>
                </a:solidFill>
              </a:rPr>
              <a:t>(</a:t>
            </a:r>
            <a:r>
              <a:rPr kumimoji="1" lang="ja-JP" altLang="en-US" dirty="0">
                <a:solidFill>
                  <a:schemeClr val="tx1"/>
                </a:solidFill>
              </a:rPr>
              <a:t>様式</a:t>
            </a:r>
            <a:r>
              <a:rPr kumimoji="1" lang="en-US" altLang="ja-JP" dirty="0">
                <a:solidFill>
                  <a:schemeClr val="tx1"/>
                </a:solidFill>
              </a:rPr>
              <a:t>)</a:t>
            </a:r>
            <a:r>
              <a:rPr kumimoji="1" lang="ja-JP" altLang="en-US" dirty="0">
                <a:solidFill>
                  <a:schemeClr val="tx1"/>
                </a:solidFill>
              </a:rPr>
              <a:t>社内周知用</a:t>
            </a:r>
            <a:r>
              <a:rPr kumimoji="1" lang="ja-JP" altLang="en-US" dirty="0" smtClean="0">
                <a:solidFill>
                  <a:schemeClr val="tx1"/>
                </a:solidFill>
              </a:rPr>
              <a:t>」「</a:t>
            </a:r>
            <a:r>
              <a:rPr kumimoji="1" lang="en-US" altLang="ja-JP" dirty="0">
                <a:solidFill>
                  <a:schemeClr val="tx1"/>
                </a:solidFill>
              </a:rPr>
              <a:t>(</a:t>
            </a:r>
            <a:r>
              <a:rPr kumimoji="1" lang="ja-JP" altLang="en-US" dirty="0">
                <a:solidFill>
                  <a:schemeClr val="tx1"/>
                </a:solidFill>
              </a:rPr>
              <a:t>様式</a:t>
            </a:r>
            <a:r>
              <a:rPr kumimoji="1" lang="en-US" altLang="ja-JP" dirty="0">
                <a:solidFill>
                  <a:schemeClr val="tx1"/>
                </a:solidFill>
              </a:rPr>
              <a:t>)</a:t>
            </a:r>
            <a:r>
              <a:rPr kumimoji="1" lang="ja-JP" altLang="en-US" dirty="0">
                <a:solidFill>
                  <a:schemeClr val="tx1"/>
                </a:solidFill>
              </a:rPr>
              <a:t>育児アンケート集計結果</a:t>
            </a:r>
            <a:r>
              <a:rPr kumimoji="1" lang="ja-JP" altLang="en-US" dirty="0" smtClean="0">
                <a:solidFill>
                  <a:schemeClr val="tx1"/>
                </a:solidFill>
              </a:rPr>
              <a:t>」も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研修資料に用いて</a:t>
            </a:r>
            <a:r>
              <a:rPr kumimoji="1" lang="ja-JP" altLang="en-US" dirty="0" smtClean="0">
                <a:solidFill>
                  <a:schemeClr val="tx1"/>
                </a:solidFill>
              </a:rPr>
              <a:t>説明してください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70645" y="5062978"/>
            <a:ext cx="8755570" cy="113682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+mn-ea"/>
              </a:rPr>
              <a:t>変更した「一般事業主行動計画」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の概要を記載してください</a:t>
            </a:r>
            <a:endParaRPr lang="ja-JP" altLang="en-US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2712068" y="212463"/>
            <a:ext cx="4493538" cy="480131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 smtClean="0">
                <a:latin typeface="+mn-ea"/>
                <a:ea typeface="+mn-ea"/>
              </a:rPr>
              <a:t>１．</a:t>
            </a:r>
            <a:r>
              <a:rPr lang="ja-JP" altLang="en-US" sz="2800" b="1" dirty="0">
                <a:latin typeface="+mn-ea"/>
                <a:ea typeface="+mn-ea"/>
              </a:rPr>
              <a:t>社内調査結果等の説明</a:t>
            </a:r>
          </a:p>
        </p:txBody>
      </p:sp>
      <p:sp>
        <p:nvSpPr>
          <p:cNvPr id="12" name="コンテンツ プレースホルダー 2"/>
          <p:cNvSpPr txBox="1">
            <a:spLocks/>
          </p:cNvSpPr>
          <p:nvPr/>
        </p:nvSpPr>
        <p:spPr>
          <a:xfrm>
            <a:off x="1926607" y="6267012"/>
            <a:ext cx="6288901" cy="608372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400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※</a:t>
            </a:r>
            <a:r>
              <a:rPr lang="ja-JP" altLang="en-US" sz="1400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概要を抜粋し記載した</a:t>
            </a:r>
            <a:r>
              <a:rPr lang="ja-JP" altLang="en-US" sz="140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上で、詳細</a:t>
            </a:r>
            <a:r>
              <a:rPr lang="ja-JP" altLang="en-US" sz="1400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は別紙を配布し説明しても構いません。</a:t>
            </a:r>
            <a:endParaRPr lang="en-US" altLang="ja-JP" sz="1400" dirty="0" smtClean="0">
              <a:solidFill>
                <a:schemeClr val="accent1">
                  <a:lumMod val="75000"/>
                </a:schemeClr>
              </a:solidFill>
              <a:latin typeface="+mn-ea"/>
            </a:endParaRPr>
          </a:p>
          <a:p>
            <a:pPr marL="0" indent="0">
              <a:buNone/>
            </a:pPr>
            <a:r>
              <a:rPr lang="ja-JP" altLang="en-US" sz="1400" dirty="0" smtClean="0">
                <a:solidFill>
                  <a:schemeClr val="accent1">
                    <a:lumMod val="75000"/>
                  </a:schemeClr>
                </a:solidFill>
                <a:latin typeface="+mn-ea"/>
              </a:rPr>
              <a:t>　その場合は、配付した別紙も提出してください。</a:t>
            </a:r>
            <a:endParaRPr lang="en-US" altLang="ja-JP" sz="1400" dirty="0" smtClean="0">
              <a:solidFill>
                <a:schemeClr val="accent1">
                  <a:lumMod val="7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41979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27850" y="847999"/>
            <a:ext cx="7596951" cy="480131"/>
          </a:xfrm>
        </p:spPr>
        <p:txBody>
          <a:bodyPr wrap="none">
            <a:spAutoFit/>
          </a:bodyPr>
          <a:lstStyle/>
          <a:p>
            <a:r>
              <a:rPr kumimoji="1" lang="ja-JP" altLang="en-US" dirty="0" smtClean="0"/>
              <a:t>男性の育児参加が求められる背景</a:t>
            </a:r>
            <a:r>
              <a:rPr lang="ja-JP" altLang="en-US" dirty="0" smtClean="0">
                <a:solidFill>
                  <a:srgbClr val="FF0000"/>
                </a:solidFill>
              </a:rPr>
              <a:t>　</a:t>
            </a:r>
            <a:r>
              <a:rPr lang="ja-JP" altLang="en-US" dirty="0" smtClean="0">
                <a:solidFill>
                  <a:schemeClr val="accent1">
                    <a:lumMod val="75000"/>
                  </a:schemeClr>
                </a:solidFill>
              </a:rPr>
              <a:t>（例示）</a:t>
            </a:r>
            <a:endParaRPr lang="en-US" altLang="ja-JP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32310" y="1448010"/>
            <a:ext cx="95959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dirty="0" smtClean="0"/>
              <a:t>▸ </a:t>
            </a:r>
            <a:r>
              <a:rPr lang="ja-JP" altLang="en-US" dirty="0" smtClean="0"/>
              <a:t>令和５年度時点</a:t>
            </a:r>
            <a:r>
              <a:rPr lang="ja-JP" altLang="en-US" dirty="0"/>
              <a:t>の都内企業における男性育業取得率</a:t>
            </a:r>
            <a:r>
              <a:rPr lang="ja-JP" altLang="en-US" dirty="0" smtClean="0"/>
              <a:t>は</a:t>
            </a:r>
            <a:r>
              <a:rPr lang="en-US" altLang="ja-JP" dirty="0"/>
              <a:t>38.9</a:t>
            </a:r>
            <a:r>
              <a:rPr lang="ja-JP" altLang="en-US" dirty="0" smtClean="0"/>
              <a:t>％</a:t>
            </a:r>
            <a:endParaRPr lang="ja-JP" altLang="en-US" dirty="0"/>
          </a:p>
          <a:p>
            <a:r>
              <a:rPr kumimoji="1" lang="ja-JP" altLang="en-US" dirty="0" smtClean="0"/>
              <a:t>▸ </a:t>
            </a:r>
            <a:r>
              <a:rPr lang="ja-JP" altLang="en-US" dirty="0" smtClean="0"/>
              <a:t>男性育業を取得できることがあたりまえの</a:t>
            </a:r>
            <a:r>
              <a:rPr lang="ja-JP" altLang="en-US" dirty="0"/>
              <a:t>社会</a:t>
            </a:r>
            <a:r>
              <a:rPr lang="ja-JP" altLang="en-US" dirty="0" smtClean="0"/>
              <a:t>にすることは</a:t>
            </a:r>
            <a:endParaRPr lang="en-US" altLang="ja-JP" dirty="0" smtClean="0"/>
          </a:p>
          <a:p>
            <a:r>
              <a:rPr lang="en-US" altLang="ja-JP" dirty="0"/>
              <a:t> </a:t>
            </a:r>
            <a:r>
              <a:rPr lang="ja-JP" altLang="en-US" dirty="0" smtClean="0"/>
              <a:t>「</a:t>
            </a:r>
            <a:r>
              <a:rPr lang="ja-JP" altLang="en-US" dirty="0"/>
              <a:t>全て</a:t>
            </a:r>
            <a:r>
              <a:rPr lang="ja-JP" altLang="en-US" dirty="0" smtClean="0"/>
              <a:t>の人が</a:t>
            </a:r>
            <a:r>
              <a:rPr lang="ja-JP" altLang="en-US" dirty="0"/>
              <a:t>生きがい･働きがいをもって各々活躍できる社会」</a:t>
            </a:r>
            <a:r>
              <a:rPr lang="en-US" altLang="ja-JP" dirty="0"/>
              <a:t>(</a:t>
            </a:r>
            <a:r>
              <a:rPr lang="ja-JP" altLang="en-US" dirty="0" smtClean="0"/>
              <a:t>ダイバーシティ</a:t>
            </a:r>
            <a:r>
              <a:rPr lang="en-US" altLang="ja-JP" dirty="0" smtClean="0"/>
              <a:t>)</a:t>
            </a:r>
            <a:r>
              <a:rPr lang="ja-JP" altLang="en-US" dirty="0" smtClean="0"/>
              <a:t>の</a:t>
            </a:r>
            <a:endParaRPr lang="en-US" altLang="ja-JP" dirty="0" smtClean="0"/>
          </a:p>
          <a:p>
            <a:r>
              <a:rPr lang="en-US" altLang="ja-JP" dirty="0"/>
              <a:t> </a:t>
            </a:r>
            <a:r>
              <a:rPr lang="en-US" altLang="ja-JP" dirty="0" smtClean="0"/>
              <a:t>  </a:t>
            </a:r>
            <a:r>
              <a:rPr lang="ja-JP" altLang="en-US" dirty="0" smtClean="0"/>
              <a:t>実現に繋がる。​</a:t>
            </a:r>
            <a:endParaRPr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878210" y="6323071"/>
            <a:ext cx="43160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spc="100" dirty="0">
                <a:solidFill>
                  <a:srgbClr val="373737"/>
                </a:solidFill>
                <a:latin typeface="+mn-ea"/>
                <a:cs typeface="Meiryo UI" panose="020B0604030504040204" pitchFamily="50" charset="-128"/>
              </a:rPr>
              <a:t>出典</a:t>
            </a:r>
            <a:r>
              <a:rPr lang="ja-JP" altLang="en-US" sz="1200" spc="100" dirty="0" smtClean="0">
                <a:solidFill>
                  <a:srgbClr val="373737"/>
                </a:solidFill>
                <a:latin typeface="+mn-ea"/>
                <a:cs typeface="Meiryo UI" panose="020B0604030504040204" pitchFamily="50" charset="-128"/>
              </a:rPr>
              <a:t>：令和</a:t>
            </a:r>
            <a:r>
              <a:rPr lang="ja-JP" altLang="en-US" sz="1200" spc="100" dirty="0">
                <a:solidFill>
                  <a:srgbClr val="373737"/>
                </a:solidFill>
                <a:latin typeface="+mn-ea"/>
                <a:cs typeface="Meiryo UI" panose="020B0604030504040204" pitchFamily="50" charset="-128"/>
              </a:rPr>
              <a:t>５</a:t>
            </a:r>
            <a:r>
              <a:rPr lang="ja-JP" altLang="en-US" sz="1200" spc="100" dirty="0" smtClean="0">
                <a:solidFill>
                  <a:srgbClr val="373737"/>
                </a:solidFill>
                <a:latin typeface="+mn-ea"/>
                <a:cs typeface="Meiryo UI" panose="020B0604030504040204" pitchFamily="50" charset="-128"/>
              </a:rPr>
              <a:t>年度</a:t>
            </a:r>
            <a:r>
              <a:rPr lang="ja-JP" altLang="en-US" sz="1200" spc="100" dirty="0">
                <a:solidFill>
                  <a:srgbClr val="373737"/>
                </a:solidFill>
                <a:latin typeface="+mn-ea"/>
                <a:cs typeface="Meiryo UI" panose="020B0604030504040204" pitchFamily="50" charset="-128"/>
              </a:rPr>
              <a:t>東京都男女雇用平等参画状況</a:t>
            </a:r>
            <a:r>
              <a:rPr lang="ja-JP" altLang="en-US" sz="1200" spc="100" dirty="0" smtClean="0">
                <a:solidFill>
                  <a:srgbClr val="373737"/>
                </a:solidFill>
                <a:latin typeface="+mn-ea"/>
                <a:cs typeface="Meiryo UI" panose="020B0604030504040204" pitchFamily="50" charset="-128"/>
              </a:rPr>
              <a:t>調査</a:t>
            </a:r>
            <a:endParaRPr kumimoji="1" lang="ja-JP" altLang="en-US" sz="12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602" y="2688531"/>
            <a:ext cx="8242574" cy="3561803"/>
          </a:xfrm>
          <a:prstGeom prst="rect">
            <a:avLst/>
          </a:prstGeom>
        </p:spPr>
      </p:pic>
      <p:sp>
        <p:nvSpPr>
          <p:cNvPr id="9" name="タイトル 1"/>
          <p:cNvSpPr txBox="1">
            <a:spLocks/>
          </p:cNvSpPr>
          <p:nvPr/>
        </p:nvSpPr>
        <p:spPr>
          <a:xfrm>
            <a:off x="1233695" y="185684"/>
            <a:ext cx="7366119" cy="483209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 smtClean="0">
                <a:latin typeface="+mn-ea"/>
                <a:ea typeface="+mn-ea"/>
              </a:rPr>
              <a:t>２．都の研修会等で収集した知識の情報提供</a:t>
            </a:r>
            <a:endParaRPr lang="ja-JP" altLang="en-US" sz="28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24061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1037" y="795066"/>
            <a:ext cx="9075611" cy="584247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育児・介護休業法の改正内容</a:t>
            </a:r>
            <a:r>
              <a:rPr kumimoji="1" lang="ja-JP" altLang="en-US" sz="1600" dirty="0" smtClean="0"/>
              <a:t>（令和６年</a:t>
            </a:r>
            <a:r>
              <a:rPr lang="ja-JP" altLang="en-US" sz="1600" dirty="0" smtClean="0"/>
              <a:t>５</a:t>
            </a:r>
            <a:r>
              <a:rPr kumimoji="1" lang="ja-JP" altLang="en-US" sz="1600" dirty="0" smtClean="0"/>
              <a:t>月３１日公布）</a:t>
            </a:r>
            <a:r>
              <a:rPr kumimoji="1" lang="ja-JP" altLang="en-US" sz="2000" dirty="0" smtClean="0">
                <a:solidFill>
                  <a:schemeClr val="accent1">
                    <a:lumMod val="75000"/>
                  </a:schemeClr>
                </a:solidFill>
              </a:rPr>
              <a:t>（例示）</a:t>
            </a:r>
            <a:endParaRPr kumimoji="1" lang="ja-JP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059" y="6525585"/>
            <a:ext cx="2494977" cy="332415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6797743" y="1943261"/>
            <a:ext cx="2373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/>
              <a:t>①雇用環境の整備、</a:t>
            </a:r>
            <a:endParaRPr kumimoji="1" lang="en-US" altLang="ja-JP" sz="1600" b="1" dirty="0" smtClean="0"/>
          </a:p>
          <a:p>
            <a:r>
              <a:rPr kumimoji="1" lang="ja-JP" altLang="en-US" sz="1600" b="1" dirty="0" smtClean="0"/>
              <a:t>　個別の周知・意向確</a:t>
            </a:r>
            <a:endParaRPr kumimoji="1" lang="en-US" altLang="ja-JP" sz="1600" b="1" dirty="0" smtClean="0"/>
          </a:p>
          <a:p>
            <a:r>
              <a:rPr kumimoji="1" lang="ja-JP" altLang="en-US" sz="1600" b="1" dirty="0" smtClean="0"/>
              <a:t>　認の措置の義務化</a:t>
            </a:r>
            <a:endParaRPr kumimoji="1" lang="ja-JP" altLang="en-US" sz="1600" b="1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797743" y="2811903"/>
            <a:ext cx="330891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/>
              <a:t>②</a:t>
            </a:r>
            <a:r>
              <a:rPr kumimoji="1" lang="ja-JP" altLang="en-US" sz="1600" b="1" dirty="0"/>
              <a:t>所定外労働の制限 </a:t>
            </a:r>
            <a:r>
              <a:rPr kumimoji="1" lang="en-US" altLang="ja-JP" sz="1600" b="1" dirty="0"/>
              <a:t>(</a:t>
            </a:r>
            <a:r>
              <a:rPr kumimoji="1" lang="ja-JP" altLang="en-US" sz="1600" b="1" dirty="0"/>
              <a:t>残業免除</a:t>
            </a:r>
            <a:r>
              <a:rPr kumimoji="1" lang="en-US" altLang="ja-JP" sz="1600" b="1" dirty="0"/>
              <a:t>) </a:t>
            </a:r>
            <a:endParaRPr kumimoji="1" lang="en-US" altLang="ja-JP" sz="1600" b="1" dirty="0" smtClean="0"/>
          </a:p>
          <a:p>
            <a:r>
              <a:rPr kumimoji="1" lang="ja-JP" altLang="en-US" sz="1600" b="1" dirty="0" smtClean="0"/>
              <a:t>　の</a:t>
            </a:r>
            <a:r>
              <a:rPr kumimoji="1" lang="ja-JP" altLang="en-US" sz="1600" b="1" dirty="0"/>
              <a:t>対象となる労働者の範囲を</a:t>
            </a:r>
            <a:r>
              <a:rPr kumimoji="1" lang="ja-JP" altLang="en-US" sz="1600" b="1" dirty="0" smtClean="0"/>
              <a:t>、</a:t>
            </a:r>
            <a:endParaRPr kumimoji="1" lang="en-US" altLang="ja-JP" sz="1600" b="1" dirty="0" smtClean="0"/>
          </a:p>
          <a:p>
            <a:r>
              <a:rPr kumimoji="1" lang="ja-JP" altLang="en-US" sz="1600" b="1" dirty="0" smtClean="0"/>
              <a:t>　小学校</a:t>
            </a:r>
            <a:r>
              <a:rPr kumimoji="1" lang="ja-JP" altLang="en-US" sz="1600" b="1" dirty="0"/>
              <a:t>就学前の</a:t>
            </a:r>
            <a:r>
              <a:rPr kumimoji="1" lang="ja-JP" altLang="en-US" sz="1600" b="1" dirty="0" smtClean="0"/>
              <a:t>子</a:t>
            </a:r>
            <a:endParaRPr kumimoji="1" lang="en-US" altLang="ja-JP" sz="1600" b="1" dirty="0" smtClean="0"/>
          </a:p>
          <a:p>
            <a:r>
              <a:rPr kumimoji="1" lang="ja-JP" altLang="en-US" sz="1600" b="1" dirty="0" smtClean="0"/>
              <a:t>　 </a:t>
            </a:r>
            <a:r>
              <a:rPr kumimoji="1" lang="en-US" altLang="ja-JP" sz="1600" b="1" dirty="0"/>
              <a:t>(</a:t>
            </a:r>
            <a:r>
              <a:rPr kumimoji="1" lang="ja-JP" altLang="en-US" sz="1600" b="1" dirty="0"/>
              <a:t>現行は３歳になるまでの子</a:t>
            </a:r>
            <a:r>
              <a:rPr kumimoji="1" lang="en-US" altLang="ja-JP" sz="1600" b="1" dirty="0" smtClean="0"/>
              <a:t>)</a:t>
            </a:r>
          </a:p>
          <a:p>
            <a:r>
              <a:rPr kumimoji="1" lang="en-US" altLang="ja-JP" sz="1600" b="1" dirty="0" smtClean="0"/>
              <a:t> </a:t>
            </a:r>
            <a:r>
              <a:rPr kumimoji="1" lang="ja-JP" altLang="en-US" sz="1600" b="1" dirty="0" smtClean="0"/>
              <a:t>　を</a:t>
            </a:r>
            <a:r>
              <a:rPr kumimoji="1" lang="ja-JP" altLang="en-US" sz="1600" b="1" dirty="0"/>
              <a:t>養育する労働者</a:t>
            </a:r>
            <a:r>
              <a:rPr kumimoji="1" lang="ja-JP" altLang="en-US" sz="1600" b="1" dirty="0" smtClean="0"/>
              <a:t>に拡大</a:t>
            </a:r>
            <a:r>
              <a:rPr kumimoji="1" lang="ja-JP" altLang="en-US" sz="1600" b="1" dirty="0"/>
              <a:t>する。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31976" y="1312762"/>
            <a:ext cx="6743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子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年齢</a:t>
            </a:r>
            <a:r>
              <a:rPr kumimoji="1" lang="ja-JP" altLang="en-US" dirty="0" smtClean="0"/>
              <a:t>に応じた柔軟な働き方を実現するための</a:t>
            </a:r>
            <a:r>
              <a:rPr kumimoji="1" lang="ja-JP" altLang="en-US" dirty="0"/>
              <a:t>措置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拡充</a:t>
            </a: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30665"/>
            <a:ext cx="6880821" cy="4843491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6797742" y="4172987"/>
            <a:ext cx="322255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/>
              <a:t>③子</a:t>
            </a:r>
            <a:r>
              <a:rPr kumimoji="1" lang="ja-JP" altLang="en-US" sz="1600" b="1" dirty="0"/>
              <a:t>の看護休暇を子の行事</a:t>
            </a:r>
            <a:r>
              <a:rPr kumimoji="1" lang="ja-JP" altLang="en-US" sz="1600" b="1" dirty="0" smtClean="0"/>
              <a:t>参加</a:t>
            </a:r>
            <a:endParaRPr kumimoji="1" lang="en-US" altLang="ja-JP" sz="1600" b="1" dirty="0" smtClean="0"/>
          </a:p>
          <a:p>
            <a:r>
              <a:rPr kumimoji="1" lang="ja-JP" altLang="en-US" sz="1600" b="1" dirty="0" smtClean="0"/>
              <a:t>　等</a:t>
            </a:r>
            <a:r>
              <a:rPr kumimoji="1" lang="ja-JP" altLang="en-US" sz="1600" b="1" dirty="0"/>
              <a:t>の場合も取得可能とし、</a:t>
            </a:r>
            <a:r>
              <a:rPr kumimoji="1" lang="ja-JP" altLang="en-US" sz="1600" b="1" dirty="0" smtClean="0"/>
              <a:t>対</a:t>
            </a:r>
            <a:endParaRPr kumimoji="1" lang="en-US" altLang="ja-JP" sz="1600" b="1" dirty="0" smtClean="0"/>
          </a:p>
          <a:p>
            <a:r>
              <a:rPr kumimoji="1" lang="ja-JP" altLang="en-US" sz="1600" b="1" dirty="0"/>
              <a:t>　</a:t>
            </a:r>
            <a:r>
              <a:rPr kumimoji="1" lang="ja-JP" altLang="en-US" sz="1600" b="1" dirty="0" smtClean="0"/>
              <a:t>象</a:t>
            </a:r>
            <a:r>
              <a:rPr kumimoji="1" lang="ja-JP" altLang="en-US" sz="1600" b="1" dirty="0"/>
              <a:t>となる子の範囲を小学校</a:t>
            </a:r>
            <a:r>
              <a:rPr kumimoji="1" lang="ja-JP" altLang="en-US" sz="1600" b="1" dirty="0" smtClean="0"/>
              <a:t>３</a:t>
            </a:r>
            <a:endParaRPr kumimoji="1" lang="en-US" altLang="ja-JP" sz="1600" b="1" dirty="0" smtClean="0"/>
          </a:p>
          <a:p>
            <a:r>
              <a:rPr kumimoji="1" lang="ja-JP" altLang="en-US" sz="1600" b="1" dirty="0"/>
              <a:t>　</a:t>
            </a:r>
            <a:r>
              <a:rPr kumimoji="1" lang="ja-JP" altLang="en-US" sz="1600" b="1" dirty="0" smtClean="0"/>
              <a:t>年生</a:t>
            </a:r>
            <a:r>
              <a:rPr kumimoji="1" lang="ja-JP" altLang="en-US" sz="1600" b="1" dirty="0"/>
              <a:t>（現行は小学校就学前</a:t>
            </a:r>
            <a:r>
              <a:rPr kumimoji="1" lang="ja-JP" altLang="en-US" sz="1600" b="1" dirty="0" smtClean="0"/>
              <a:t>）</a:t>
            </a:r>
            <a:endParaRPr kumimoji="1" lang="en-US" altLang="ja-JP" sz="1600" b="1" dirty="0" smtClean="0"/>
          </a:p>
          <a:p>
            <a:r>
              <a:rPr kumimoji="1" lang="ja-JP" altLang="en-US" sz="1600" b="1" dirty="0"/>
              <a:t>　</a:t>
            </a:r>
            <a:r>
              <a:rPr kumimoji="1" lang="ja-JP" altLang="en-US" sz="1600" b="1" dirty="0" smtClean="0"/>
              <a:t>まで</a:t>
            </a:r>
            <a:r>
              <a:rPr kumimoji="1" lang="ja-JP" altLang="en-US" sz="1600" b="1" dirty="0"/>
              <a:t>拡大すると</a:t>
            </a:r>
            <a:r>
              <a:rPr kumimoji="1" lang="ja-JP" altLang="en-US" sz="1600" b="1" dirty="0" smtClean="0"/>
              <a:t>とも</a:t>
            </a:r>
            <a:r>
              <a:rPr kumimoji="1" lang="ja-JP" altLang="en-US" sz="1600" b="1" dirty="0"/>
              <a:t>に、</a:t>
            </a:r>
            <a:r>
              <a:rPr kumimoji="1" lang="ja-JP" altLang="en-US" sz="1600" b="1" dirty="0" smtClean="0"/>
              <a:t>勤続</a:t>
            </a:r>
            <a:endParaRPr kumimoji="1" lang="en-US" altLang="ja-JP" sz="1600" b="1" dirty="0" smtClean="0"/>
          </a:p>
          <a:p>
            <a:r>
              <a:rPr kumimoji="1" lang="ja-JP" altLang="en-US" sz="1600" b="1" dirty="0"/>
              <a:t>　</a:t>
            </a:r>
            <a:r>
              <a:rPr kumimoji="1" lang="ja-JP" altLang="en-US" sz="1600" b="1" dirty="0" smtClean="0"/>
              <a:t>６か月</a:t>
            </a:r>
            <a:r>
              <a:rPr kumimoji="1" lang="ja-JP" altLang="en-US" sz="1600" b="1" dirty="0"/>
              <a:t>未満の労働者を</a:t>
            </a:r>
            <a:r>
              <a:rPr kumimoji="1" lang="ja-JP" altLang="en-US" sz="1600" b="1" dirty="0" smtClean="0"/>
              <a:t>労使協　</a:t>
            </a:r>
            <a:endParaRPr kumimoji="1" lang="en-US" altLang="ja-JP" sz="1600" b="1" dirty="0" smtClean="0"/>
          </a:p>
          <a:p>
            <a:r>
              <a:rPr kumimoji="1" lang="ja-JP" altLang="en-US" sz="1600" b="1" dirty="0" smtClean="0"/>
              <a:t>　定に</a:t>
            </a:r>
            <a:r>
              <a:rPr kumimoji="1" lang="ja-JP" altLang="en-US" sz="1600" b="1" dirty="0"/>
              <a:t>基づき除外する仕組み</a:t>
            </a:r>
            <a:r>
              <a:rPr kumimoji="1" lang="ja-JP" altLang="en-US" sz="1600" b="1" dirty="0" smtClean="0"/>
              <a:t>を　　　　　　　</a:t>
            </a:r>
            <a:endParaRPr kumimoji="1" lang="en-US" altLang="ja-JP" sz="1600" b="1" dirty="0" smtClean="0"/>
          </a:p>
          <a:p>
            <a:r>
              <a:rPr kumimoji="1" lang="ja-JP" altLang="en-US" sz="1600" b="1" dirty="0" smtClean="0"/>
              <a:t>　廃止</a:t>
            </a:r>
            <a:r>
              <a:rPr kumimoji="1" lang="ja-JP" altLang="en-US" sz="1600" b="1" dirty="0"/>
              <a:t>する</a:t>
            </a:r>
            <a:r>
              <a:rPr kumimoji="1" lang="ja-JP" altLang="en-US" sz="1600" b="1" dirty="0" smtClean="0"/>
              <a:t>。　</a:t>
            </a:r>
            <a:endParaRPr kumimoji="1" lang="ja-JP" altLang="en-US" sz="1600" b="1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828648" y="6564800"/>
            <a:ext cx="526297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/>
              <a:t>出典：「育児・介護休業法、次世代育成支援対策推進法改正ポイントのご案内」</a:t>
            </a:r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1233695" y="185684"/>
            <a:ext cx="7366119" cy="483209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 smtClean="0">
                <a:latin typeface="+mn-ea"/>
                <a:ea typeface="+mn-ea"/>
              </a:rPr>
              <a:t>２．都の研修会等で収集した知識の情報提供</a:t>
            </a:r>
            <a:endParaRPr lang="ja-JP" altLang="en-US" sz="28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8941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41325" y="815162"/>
            <a:ext cx="7776488" cy="428387"/>
          </a:xfrm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kumimoji="1" lang="ja-JP" altLang="en-US" sz="2400" dirty="0" smtClean="0"/>
              <a:t>育児・介護休業法の改正内容</a:t>
            </a:r>
            <a:r>
              <a:rPr kumimoji="1" lang="ja-JP" altLang="en-US" sz="1600" dirty="0" smtClean="0"/>
              <a:t>（令和</a:t>
            </a:r>
            <a:r>
              <a:rPr lang="ja-JP" altLang="en-US" sz="1600" dirty="0"/>
              <a:t>６</a:t>
            </a:r>
            <a:r>
              <a:rPr kumimoji="1" lang="ja-JP" altLang="en-US" sz="1600" dirty="0" smtClean="0"/>
              <a:t>年</a:t>
            </a:r>
            <a:r>
              <a:rPr lang="ja-JP" altLang="en-US" sz="1600" dirty="0" smtClean="0"/>
              <a:t>５</a:t>
            </a:r>
            <a:r>
              <a:rPr kumimoji="1" lang="ja-JP" altLang="en-US" sz="1600" dirty="0" smtClean="0"/>
              <a:t>月３１日公布）</a:t>
            </a:r>
            <a:r>
              <a:rPr kumimoji="1" lang="ja-JP" altLang="en-US" sz="1800" dirty="0" smtClean="0">
                <a:solidFill>
                  <a:schemeClr val="accent1">
                    <a:lumMod val="75000"/>
                  </a:schemeClr>
                </a:solidFill>
              </a:rPr>
              <a:t>（例示）</a:t>
            </a:r>
            <a:endParaRPr kumimoji="1" lang="ja-JP" altLang="en-US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037" y="6521490"/>
            <a:ext cx="2494977" cy="332415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5490436" y="2108424"/>
            <a:ext cx="4368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④</a:t>
            </a:r>
            <a:r>
              <a:rPr kumimoji="1" lang="en-US" altLang="ja-JP" b="1" dirty="0" smtClean="0"/>
              <a:t>3</a:t>
            </a:r>
            <a:r>
              <a:rPr kumimoji="1" lang="ja-JP" altLang="en-US" b="1" dirty="0" smtClean="0"/>
              <a:t>歳になるまでの</a:t>
            </a:r>
            <a:r>
              <a:rPr kumimoji="1" lang="ja-JP" altLang="en-US" b="1" dirty="0"/>
              <a:t>子</a:t>
            </a:r>
            <a:r>
              <a:rPr kumimoji="1" lang="ja-JP" altLang="en-US" b="1" dirty="0" smtClean="0"/>
              <a:t>を養育する労働者に関し、事業主が講ずる措置（努力義務）の内容にテレワークを追加する。</a:t>
            </a:r>
            <a:endParaRPr kumimoji="1" lang="en-US" altLang="ja-JP" b="1" dirty="0" smtClean="0"/>
          </a:p>
          <a:p>
            <a:endParaRPr kumimoji="1" lang="ja-JP" altLang="en-US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23470" y="1265341"/>
            <a:ext cx="6417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6461125" algn="l"/>
              </a:tabLst>
            </a:pPr>
            <a:r>
              <a:rPr kumimoji="1" lang="ja-JP" altLang="en-US" dirty="0"/>
              <a:t>子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年齢</a:t>
            </a:r>
            <a:r>
              <a:rPr kumimoji="1" lang="ja-JP" altLang="en-US" dirty="0" smtClean="0"/>
              <a:t>に応じた柔軟な働き方を実現するための</a:t>
            </a:r>
            <a:r>
              <a:rPr kumimoji="1" lang="ja-JP" altLang="en-US" dirty="0"/>
              <a:t>措置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拡充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490436" y="3181921"/>
            <a:ext cx="4368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⑤妊娠・出産の申出時や子が３歳になる前に、労働者の仕事と育児の両立に関する個別の意向の聴取・配慮を事業主に義務付ける。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36" y="1668012"/>
            <a:ext cx="5369860" cy="4813286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3828648" y="6564800"/>
            <a:ext cx="56925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/>
              <a:t>出典：「仕事と育児・介護の両立支援対策の充実について（令和５年</a:t>
            </a:r>
            <a:r>
              <a:rPr kumimoji="1" lang="en-US" altLang="ja-JP" sz="1100" dirty="0"/>
              <a:t>12</a:t>
            </a:r>
            <a:r>
              <a:rPr kumimoji="1" lang="ja-JP" altLang="en-US" sz="1100" dirty="0"/>
              <a:t>月</a:t>
            </a:r>
            <a:r>
              <a:rPr kumimoji="1" lang="en-US" altLang="ja-JP" sz="1100" dirty="0"/>
              <a:t>26</a:t>
            </a:r>
            <a:r>
              <a:rPr kumimoji="1" lang="ja-JP" altLang="en-US" sz="1100" dirty="0"/>
              <a:t>日）概要」</a:t>
            </a:r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1233695" y="185684"/>
            <a:ext cx="7366119" cy="483209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 smtClean="0">
                <a:latin typeface="+mn-ea"/>
                <a:ea typeface="+mn-ea"/>
              </a:rPr>
              <a:t>２．都の研修会等で収集した知識の情報提供</a:t>
            </a:r>
            <a:endParaRPr lang="ja-JP" altLang="en-US" sz="28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56980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844" y="173354"/>
            <a:ext cx="2339102" cy="483209"/>
          </a:xfrm>
        </p:spPr>
        <p:txBody>
          <a:bodyPr wrap="none">
            <a:spAutoFit/>
          </a:bodyPr>
          <a:lstStyle/>
          <a:p>
            <a:r>
              <a:rPr lang="ja-JP" altLang="en-US" sz="2800" b="1" dirty="0">
                <a:latin typeface="+mn-ea"/>
                <a:ea typeface="+mn-ea"/>
              </a:rPr>
              <a:t>３</a:t>
            </a:r>
            <a:r>
              <a:rPr kumimoji="1" lang="ja-JP" altLang="en-US" sz="2800" b="1" dirty="0" smtClean="0">
                <a:latin typeface="+mn-ea"/>
                <a:ea typeface="+mn-ea"/>
              </a:rPr>
              <a:t>．質疑応答</a:t>
            </a:r>
            <a:endParaRPr kumimoji="1" lang="ja-JP" altLang="en-US" sz="2800" b="1" dirty="0">
              <a:latin typeface="+mn-ea"/>
              <a:ea typeface="+mn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70647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752</Words>
  <Application>Microsoft Office PowerPoint</Application>
  <PresentationFormat>A4 210 x 297 mm</PresentationFormat>
  <Paragraphs>65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本日の研修内容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３．質疑応答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2024-09-02T06:38:53Z</dcterms:created>
  <dcterms:modified xsi:type="dcterms:W3CDTF">2024-09-02T06:39:12Z</dcterms:modified>
</cp:coreProperties>
</file>