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handoutMasterIdLst>
    <p:handoutMasterId r:id="rId9"/>
  </p:handoutMasterIdLst>
  <p:sldIdLst>
    <p:sldId id="279" r:id="rId2"/>
    <p:sldId id="274" r:id="rId3"/>
    <p:sldId id="280" r:id="rId4"/>
    <p:sldId id="278" r:id="rId5"/>
    <p:sldId id="269" r:id="rId6"/>
    <p:sldId id="271" r:id="rId7"/>
    <p:sldId id="281" r:id="rId8"/>
  </p:sldIdLst>
  <p:sldSz cx="9906000" cy="6858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4" d="100"/>
          <a:sy n="84" d="100"/>
        </p:scale>
        <p:origin x="1229"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6255" cy="33814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7733" y="0"/>
            <a:ext cx="4276254" cy="338143"/>
          </a:xfrm>
          <a:prstGeom prst="rect">
            <a:avLst/>
          </a:prstGeom>
        </p:spPr>
        <p:txBody>
          <a:bodyPr vert="horz" lIns="91440" tIns="45720" rIns="91440" bIns="45720" rtlCol="0"/>
          <a:lstStyle>
            <a:lvl1pPr algn="r">
              <a:defRPr sz="1200"/>
            </a:lvl1pPr>
          </a:lstStyle>
          <a:p>
            <a:fld id="{97B76FEA-969D-4B23-B144-5041F6A9EC0E}" type="datetimeFigureOut">
              <a:rPr kumimoji="1" lang="ja-JP" altLang="en-US" smtClean="0"/>
              <a:t>2024/9/2</a:t>
            </a:fld>
            <a:endParaRPr kumimoji="1" lang="ja-JP" altLang="en-US"/>
          </a:p>
        </p:txBody>
      </p:sp>
      <p:sp>
        <p:nvSpPr>
          <p:cNvPr id="4" name="フッター プレースホルダー 3"/>
          <p:cNvSpPr>
            <a:spLocks noGrp="1"/>
          </p:cNvSpPr>
          <p:nvPr>
            <p:ph type="ftr" sz="quarter" idx="2"/>
          </p:nvPr>
        </p:nvSpPr>
        <p:spPr>
          <a:xfrm>
            <a:off x="1" y="6397620"/>
            <a:ext cx="4276255" cy="33814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7733" y="6397620"/>
            <a:ext cx="4276254" cy="338143"/>
          </a:xfrm>
          <a:prstGeom prst="rect">
            <a:avLst/>
          </a:prstGeom>
        </p:spPr>
        <p:txBody>
          <a:bodyPr vert="horz" lIns="91440" tIns="45720" rIns="91440" bIns="45720" rtlCol="0" anchor="b"/>
          <a:lstStyle>
            <a:lvl1pPr algn="r">
              <a:defRPr sz="1200"/>
            </a:lvl1pPr>
          </a:lstStyle>
          <a:p>
            <a:fld id="{4E9DC39A-DC4B-4F0C-A2EE-90D044501820}" type="slidenum">
              <a:rPr kumimoji="1" lang="ja-JP" altLang="en-US" smtClean="0"/>
              <a:t>‹#›</a:t>
            </a:fld>
            <a:endParaRPr kumimoji="1" lang="ja-JP" altLang="en-US"/>
          </a:p>
        </p:txBody>
      </p:sp>
    </p:spTree>
    <p:extLst>
      <p:ext uri="{BB962C8B-B14F-4D97-AF65-F5344CB8AC3E}">
        <p14:creationId xmlns:p14="http://schemas.microsoft.com/office/powerpoint/2010/main" val="24858310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2941013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257255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790545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538582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59166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15747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3740285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3571775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87438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366073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37BCCC-E2E2-462F-80EA-CA4AC2205789}"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176087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37BCCC-E2E2-462F-80EA-CA4AC2205789}"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594BF-B4A3-4FD7-BA6B-E59713A3CC70}" type="slidenum">
              <a:rPr kumimoji="1" lang="ja-JP" altLang="en-US" smtClean="0"/>
              <a:t>‹#›</a:t>
            </a:fld>
            <a:endParaRPr kumimoji="1" lang="ja-JP" altLang="en-US"/>
          </a:p>
        </p:txBody>
      </p:sp>
    </p:spTree>
    <p:extLst>
      <p:ext uri="{BB962C8B-B14F-4D97-AF65-F5344CB8AC3E}">
        <p14:creationId xmlns:p14="http://schemas.microsoft.com/office/powerpoint/2010/main" val="2123480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27581" y="2555237"/>
            <a:ext cx="8032968" cy="1200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a:solidFill>
                  <a:schemeClr val="tx1"/>
                </a:solidFill>
              </a:rPr>
              <a:t>ライフイベントと仕事の両立に向けた</a:t>
            </a:r>
            <a:endParaRPr kumimoji="1" lang="en-US" altLang="ja-JP" sz="3600" b="1" dirty="0">
              <a:solidFill>
                <a:schemeClr val="tx1"/>
              </a:solidFill>
            </a:endParaRPr>
          </a:p>
          <a:p>
            <a:pPr algn="ctr"/>
            <a:r>
              <a:rPr kumimoji="1" lang="ja-JP" altLang="en-US" sz="3600" b="1" dirty="0">
                <a:solidFill>
                  <a:schemeClr val="tx1"/>
                </a:solidFill>
              </a:rPr>
              <a:t>スキルアップ支援制度について</a:t>
            </a:r>
            <a:endParaRPr kumimoji="1" lang="en-US" altLang="ja-JP" sz="3600" b="1" dirty="0">
              <a:solidFill>
                <a:schemeClr val="tx1"/>
              </a:solidFill>
            </a:endParaRPr>
          </a:p>
        </p:txBody>
      </p:sp>
      <p:sp>
        <p:nvSpPr>
          <p:cNvPr id="5" name="正方形/長方形 4"/>
          <p:cNvSpPr/>
          <p:nvPr/>
        </p:nvSpPr>
        <p:spPr>
          <a:xfrm>
            <a:off x="5969567" y="4314932"/>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dirty="0" smtClean="0">
                <a:solidFill>
                  <a:schemeClr val="tx1"/>
                </a:solidFill>
              </a:rPr>
              <a:t>　年　　月　　日</a:t>
            </a:r>
            <a:endParaRPr kumimoji="1" lang="en-US" altLang="ja-JP" dirty="0" smtClean="0">
              <a:solidFill>
                <a:schemeClr val="tx1"/>
              </a:solidFill>
            </a:endParaRPr>
          </a:p>
          <a:p>
            <a:pPr algn="ctr"/>
            <a:r>
              <a:rPr kumimoji="1" lang="ja-JP" altLang="en-US" dirty="0" smtClean="0">
                <a:solidFill>
                  <a:schemeClr val="tx1"/>
                </a:solidFill>
              </a:rPr>
              <a:t>　　　</a:t>
            </a:r>
            <a:endParaRPr kumimoji="1" lang="en-US" altLang="ja-JP" dirty="0" smtClean="0">
              <a:solidFill>
                <a:schemeClr val="tx1"/>
              </a:solidFill>
            </a:endParaRPr>
          </a:p>
          <a:p>
            <a:pPr algn="ctr"/>
            <a:r>
              <a:rPr kumimoji="1" lang="ja-JP" altLang="en-US" dirty="0" smtClean="0">
                <a:solidFill>
                  <a:schemeClr val="tx1"/>
                </a:solidFill>
              </a:rPr>
              <a:t>　　時　　分　～　　時　　分</a:t>
            </a:r>
            <a:endParaRPr kumimoji="1" lang="ja-JP" altLang="en-US" dirty="0">
              <a:solidFill>
                <a:schemeClr val="tx1"/>
              </a:solidFill>
            </a:endParaRPr>
          </a:p>
        </p:txBody>
      </p:sp>
      <p:sp>
        <p:nvSpPr>
          <p:cNvPr id="6" name="正方形/長方形 5"/>
          <p:cNvSpPr/>
          <p:nvPr/>
        </p:nvSpPr>
        <p:spPr>
          <a:xfrm>
            <a:off x="733905" y="5504255"/>
            <a:ext cx="8494633"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smtClean="0">
                <a:solidFill>
                  <a:schemeClr val="accent1">
                    <a:lumMod val="75000"/>
                  </a:schemeClr>
                </a:solidFill>
                <a:latin typeface="+mn-ea"/>
              </a:rPr>
              <a:t>【</a:t>
            </a:r>
            <a:r>
              <a:rPr kumimoji="1" lang="ja-JP" altLang="en-US" dirty="0" smtClean="0">
                <a:solidFill>
                  <a:schemeClr val="accent1">
                    <a:lumMod val="75000"/>
                  </a:schemeClr>
                </a:solidFill>
                <a:latin typeface="+mn-ea"/>
              </a:rPr>
              <a:t>ポイント</a:t>
            </a:r>
            <a:r>
              <a:rPr kumimoji="1" lang="en-US" altLang="ja-JP" dirty="0" smtClean="0">
                <a:solidFill>
                  <a:schemeClr val="accent1">
                    <a:lumMod val="75000"/>
                  </a:schemeClr>
                </a:solidFill>
                <a:latin typeface="+mn-ea"/>
              </a:rPr>
              <a:t>】</a:t>
            </a:r>
            <a:r>
              <a:rPr kumimoji="1" lang="ja-JP" altLang="en-US" dirty="0" smtClean="0">
                <a:solidFill>
                  <a:schemeClr val="accent1">
                    <a:lumMod val="75000"/>
                  </a:schemeClr>
                </a:solidFill>
                <a:latin typeface="+mn-ea"/>
              </a:rPr>
              <a:t>説明者について</a:t>
            </a:r>
            <a:endParaRPr kumimoji="1" lang="en-US" altLang="ja-JP" dirty="0" smtClean="0">
              <a:solidFill>
                <a:schemeClr val="accent1">
                  <a:lumMod val="75000"/>
                </a:schemeClr>
              </a:solidFill>
              <a:latin typeface="+mn-ea"/>
            </a:endParaRPr>
          </a:p>
          <a:p>
            <a:r>
              <a:rPr kumimoji="1" lang="ja-JP" altLang="en-US" dirty="0" smtClean="0">
                <a:solidFill>
                  <a:schemeClr val="accent1">
                    <a:lumMod val="75000"/>
                  </a:schemeClr>
                </a:solidFill>
                <a:latin typeface="+mn-ea"/>
              </a:rPr>
              <a:t>①整備した社内制度の内容説明は</a:t>
            </a:r>
            <a:r>
              <a:rPr kumimoji="1" lang="ja-JP" altLang="en-US" dirty="0">
                <a:solidFill>
                  <a:schemeClr val="accent1">
                    <a:lumMod val="75000"/>
                  </a:schemeClr>
                </a:solidFill>
                <a:latin typeface="+mn-ea"/>
              </a:rPr>
              <a:t>、</a:t>
            </a:r>
            <a:r>
              <a:rPr kumimoji="1" lang="ja-JP" altLang="en-US" dirty="0" smtClean="0">
                <a:solidFill>
                  <a:schemeClr val="accent1">
                    <a:lumMod val="75000"/>
                  </a:schemeClr>
                </a:solidFill>
                <a:latin typeface="+mn-ea"/>
              </a:rPr>
              <a:t>経営者や人事労務担当者等</a:t>
            </a:r>
            <a:endParaRPr kumimoji="1" lang="en-US" altLang="ja-JP" dirty="0" smtClean="0">
              <a:solidFill>
                <a:schemeClr val="accent1">
                  <a:lumMod val="75000"/>
                </a:schemeClr>
              </a:solidFill>
              <a:latin typeface="+mn-ea"/>
            </a:endParaRPr>
          </a:p>
          <a:p>
            <a:r>
              <a:rPr kumimoji="1" lang="ja-JP" altLang="en-US" dirty="0" smtClean="0">
                <a:solidFill>
                  <a:schemeClr val="accent1">
                    <a:lumMod val="75000"/>
                  </a:schemeClr>
                </a:solidFill>
                <a:latin typeface="+mn-ea"/>
              </a:rPr>
              <a:t>②研修会等で収集した情報提供の説明は、研修会に参加した経営者や従業員　</a:t>
            </a:r>
            <a:endParaRPr kumimoji="1" lang="ja-JP" altLang="en-US" dirty="0">
              <a:solidFill>
                <a:schemeClr val="accent1">
                  <a:lumMod val="75000"/>
                </a:schemeClr>
              </a:solidFill>
              <a:latin typeface="+mn-ea"/>
            </a:endParaRPr>
          </a:p>
        </p:txBody>
      </p:sp>
      <p:sp>
        <p:nvSpPr>
          <p:cNvPr id="7" name="正方形/長方形 6"/>
          <p:cNvSpPr/>
          <p:nvPr/>
        </p:nvSpPr>
        <p:spPr>
          <a:xfrm>
            <a:off x="409174" y="577172"/>
            <a:ext cx="1417376"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sz="2400" b="1" dirty="0">
                <a:solidFill>
                  <a:schemeClr val="bg1"/>
                </a:solidFill>
              </a:rPr>
              <a:t>Ⅱ</a:t>
            </a:r>
            <a:r>
              <a:rPr kumimoji="1" lang="ja-JP" altLang="en-US" sz="2400" b="1" dirty="0" smtClean="0">
                <a:solidFill>
                  <a:schemeClr val="bg1"/>
                </a:solidFill>
              </a:rPr>
              <a:t>プラン</a:t>
            </a:r>
            <a:endParaRPr kumimoji="1" lang="ja-JP" altLang="en-US" sz="2400" b="1" dirty="0">
              <a:solidFill>
                <a:schemeClr val="bg1"/>
              </a:solidFill>
            </a:endParaRPr>
          </a:p>
        </p:txBody>
      </p:sp>
      <p:cxnSp>
        <p:nvCxnSpPr>
          <p:cNvPr id="9" name="直線コネクタ 8"/>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smtClean="0">
                <a:solidFill>
                  <a:schemeClr val="tx1"/>
                </a:solidFill>
              </a:rPr>
              <a:t>令和６年度働きやすい</a:t>
            </a:r>
            <a:r>
              <a:rPr kumimoji="1" lang="ja-JP" altLang="en-US" sz="1200" dirty="0">
                <a:solidFill>
                  <a:schemeClr val="tx1"/>
                </a:solidFill>
              </a:rPr>
              <a:t>職場環境づくり</a:t>
            </a:r>
            <a:r>
              <a:rPr kumimoji="1" lang="ja-JP" altLang="en-US" sz="1200" dirty="0" smtClean="0">
                <a:solidFill>
                  <a:schemeClr val="tx1"/>
                </a:solidFill>
              </a:rPr>
              <a:t>推進奨励金</a:t>
            </a:r>
            <a:endParaRPr kumimoji="1" lang="ja-JP" altLang="en-US" sz="1200" dirty="0">
              <a:solidFill>
                <a:schemeClr val="tx1"/>
              </a:solidFill>
            </a:endParaRPr>
          </a:p>
        </p:txBody>
      </p:sp>
      <p:sp>
        <p:nvSpPr>
          <p:cNvPr id="13" name="正方形/長方形 12"/>
          <p:cNvSpPr/>
          <p:nvPr/>
        </p:nvSpPr>
        <p:spPr>
          <a:xfrm>
            <a:off x="1097577" y="1199194"/>
            <a:ext cx="7707174" cy="954107"/>
          </a:xfrm>
          <a:prstGeom prst="rect">
            <a:avLst/>
          </a:prstGeom>
        </p:spPr>
        <p:txBody>
          <a:bodyPr wrap="none">
            <a:spAutoFit/>
          </a:bodyPr>
          <a:lstStyle/>
          <a:p>
            <a:r>
              <a:rPr kumimoji="1" lang="ja-JP" altLang="en-US" sz="1400" dirty="0" smtClean="0">
                <a:solidFill>
                  <a:srgbClr val="FF0000"/>
                </a:solidFill>
              </a:rPr>
              <a:t>　</a:t>
            </a:r>
            <a:r>
              <a:rPr kumimoji="1" lang="ja-JP" altLang="en-US" sz="1400" b="1" dirty="0" smtClean="0">
                <a:solidFill>
                  <a:srgbClr val="00B050"/>
                </a:solidFill>
              </a:rPr>
              <a:t>この社内研修資料（例）はあくまでも参考例です。</a:t>
            </a:r>
            <a:endParaRPr kumimoji="1" lang="en-US" altLang="ja-JP" sz="1400" b="1" dirty="0" smtClean="0">
              <a:solidFill>
                <a:srgbClr val="00B050"/>
              </a:solidFill>
            </a:endParaRPr>
          </a:p>
          <a:p>
            <a:r>
              <a:rPr kumimoji="1" lang="ja-JP" altLang="en-US" sz="1400" dirty="0">
                <a:solidFill>
                  <a:srgbClr val="00B050"/>
                </a:solidFill>
              </a:rPr>
              <a:t>　</a:t>
            </a:r>
            <a:r>
              <a:rPr lang="ja-JP" altLang="en-US" sz="1400" dirty="0" smtClean="0">
                <a:solidFill>
                  <a:srgbClr val="00B050"/>
                </a:solidFill>
              </a:rPr>
              <a:t>必ず</a:t>
            </a:r>
            <a:r>
              <a:rPr lang="ja-JP" altLang="en-US" sz="1400" dirty="0">
                <a:solidFill>
                  <a:srgbClr val="00B050"/>
                </a:solidFill>
              </a:rPr>
              <a:t>「申請の手引き」「よくある質問」で</a:t>
            </a:r>
            <a:r>
              <a:rPr kumimoji="1" lang="ja-JP" altLang="en-US" sz="1400" dirty="0">
                <a:solidFill>
                  <a:srgbClr val="00B050"/>
                </a:solidFill>
              </a:rPr>
              <a:t>詳細を確認</a:t>
            </a:r>
            <a:r>
              <a:rPr kumimoji="1" lang="ja-JP" altLang="en-US" sz="1400" dirty="0" smtClean="0">
                <a:solidFill>
                  <a:srgbClr val="00B050"/>
                </a:solidFill>
              </a:rPr>
              <a:t>して、各申請企業ごとの</a:t>
            </a:r>
            <a:endParaRPr kumimoji="1" lang="en-US" altLang="ja-JP" sz="1400" dirty="0" smtClean="0">
              <a:solidFill>
                <a:srgbClr val="00B050"/>
              </a:solidFill>
            </a:endParaRPr>
          </a:p>
          <a:p>
            <a:r>
              <a:rPr kumimoji="1" lang="ja-JP" altLang="en-US" sz="1400" dirty="0">
                <a:solidFill>
                  <a:srgbClr val="00B050"/>
                </a:solidFill>
              </a:rPr>
              <a:t>　</a:t>
            </a:r>
            <a:r>
              <a:rPr kumimoji="1" lang="ja-JP" altLang="en-US" sz="1400" dirty="0" smtClean="0">
                <a:solidFill>
                  <a:srgbClr val="00B050"/>
                </a:solidFill>
              </a:rPr>
              <a:t>社内研修資料を作成してください。</a:t>
            </a:r>
            <a:endParaRPr kumimoji="1" lang="en-US" altLang="ja-JP" sz="1400" dirty="0" smtClean="0">
              <a:solidFill>
                <a:srgbClr val="00B050"/>
              </a:solidFill>
            </a:endParaRPr>
          </a:p>
          <a:p>
            <a:r>
              <a:rPr kumimoji="1" lang="ja-JP" altLang="en-US" sz="1400" dirty="0" smtClean="0">
                <a:solidFill>
                  <a:srgbClr val="00B050"/>
                </a:solidFill>
              </a:rPr>
              <a:t>　</a:t>
            </a:r>
            <a:r>
              <a:rPr kumimoji="1" lang="en-US" altLang="ja-JP" sz="1400" dirty="0" smtClean="0">
                <a:solidFill>
                  <a:srgbClr val="00B050"/>
                </a:solidFill>
              </a:rPr>
              <a:t>https</a:t>
            </a:r>
            <a:r>
              <a:rPr kumimoji="1" lang="en-US" altLang="ja-JP" sz="1400" dirty="0">
                <a:solidFill>
                  <a:srgbClr val="00B050"/>
                </a:solidFill>
              </a:rPr>
              <a:t>://www.hataraku.metro.tokyo.lg.jp/kaizen/koyoukankyo/files/06hatarakiyasui-tebikizenbun.pdf</a:t>
            </a:r>
            <a:endParaRPr kumimoji="1" lang="en-US" altLang="ja-JP" sz="1400" dirty="0" smtClean="0">
              <a:solidFill>
                <a:srgbClr val="00B050"/>
              </a:solidFill>
            </a:endParaRPr>
          </a:p>
        </p:txBody>
      </p:sp>
      <p:sp>
        <p:nvSpPr>
          <p:cNvPr id="10" name="正方形/長方形 9"/>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smtClean="0">
                <a:solidFill>
                  <a:schemeClr val="tx1"/>
                </a:solidFill>
              </a:rPr>
              <a:t>株式会社〇〇　社内研修資料（例）</a:t>
            </a:r>
            <a:endParaRPr kumimoji="1" lang="ja-JP" altLang="en-US" b="1" dirty="0">
              <a:solidFill>
                <a:schemeClr val="tx1"/>
              </a:solidFill>
            </a:endParaRPr>
          </a:p>
        </p:txBody>
      </p:sp>
    </p:spTree>
    <p:extLst>
      <p:ext uri="{BB962C8B-B14F-4D97-AF65-F5344CB8AC3E}">
        <p14:creationId xmlns:p14="http://schemas.microsoft.com/office/powerpoint/2010/main" val="1670561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p:txBody>
          <a:bodyPr/>
          <a:lstStyle/>
          <a:p>
            <a:pPr marL="0" indent="0">
              <a:buNone/>
            </a:pPr>
            <a:endParaRPr kumimoji="1" lang="en-US" altLang="ja-JP" dirty="0" smtClean="0">
              <a:latin typeface="+mn-ea"/>
            </a:endParaRPr>
          </a:p>
          <a:p>
            <a:pPr marL="514350" indent="-514350">
              <a:buFont typeface="+mj-lt"/>
              <a:buAutoNum type="arabicPeriod"/>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en-US" altLang="ja-JP" dirty="0" smtClean="0">
                <a:latin typeface="+mn-ea"/>
              </a:rPr>
              <a:t>PT</a:t>
            </a:r>
            <a:r>
              <a:rPr lang="ja-JP" altLang="en-US" dirty="0" smtClean="0">
                <a:latin typeface="+mn-ea"/>
              </a:rPr>
              <a:t>（プロジェクトチーム）における</a:t>
            </a:r>
            <a:endParaRPr lang="en-US" altLang="ja-JP" dirty="0">
              <a:latin typeface="+mn-ea"/>
            </a:endParaRPr>
          </a:p>
          <a:p>
            <a:pPr marL="0" indent="0">
              <a:buNone/>
            </a:pPr>
            <a:r>
              <a:rPr lang="ja-JP" altLang="en-US" dirty="0" smtClean="0">
                <a:latin typeface="+mn-ea"/>
              </a:rPr>
              <a:t>　　　　　検討内容、整備した社内制度の内容説明</a:t>
            </a:r>
            <a:endParaRPr lang="en-US" altLang="ja-JP" dirty="0" smtClean="0">
              <a:latin typeface="+mn-ea"/>
            </a:endParaRPr>
          </a:p>
          <a:p>
            <a:pPr marL="0" indent="0">
              <a:buNone/>
            </a:pPr>
            <a:r>
              <a:rPr lang="en-US" altLang="ja-JP" dirty="0" smtClean="0">
                <a:solidFill>
                  <a:srgbClr val="FF0000"/>
                </a:solidFill>
                <a:latin typeface="+mn-ea"/>
              </a:rPr>
              <a:t>2.</a:t>
            </a:r>
            <a:r>
              <a:rPr lang="ja-JP" altLang="en-US" dirty="0">
                <a:solidFill>
                  <a:srgbClr val="FF0000"/>
                </a:solidFill>
                <a:latin typeface="+mn-ea"/>
              </a:rPr>
              <a:t> </a:t>
            </a:r>
            <a:r>
              <a:rPr lang="ja-JP" altLang="en-US" dirty="0" smtClean="0">
                <a:solidFill>
                  <a:srgbClr val="FF0000"/>
                </a:solidFill>
                <a:latin typeface="+mn-ea"/>
              </a:rPr>
              <a:t> </a:t>
            </a: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都の</a:t>
            </a:r>
            <a:r>
              <a:rPr kumimoji="1" lang="ja-JP" altLang="en-US" dirty="0" smtClean="0">
                <a:latin typeface="+mn-ea"/>
              </a:rPr>
              <a:t>研修会等で収集した知識の情報提供</a:t>
            </a:r>
            <a:endParaRPr kumimoji="1" lang="en-US" altLang="ja-JP" dirty="0" smtClean="0">
              <a:latin typeface="+mn-ea"/>
            </a:endParaRPr>
          </a:p>
          <a:p>
            <a:pPr marL="0" indent="0">
              <a:buNone/>
            </a:pPr>
            <a:r>
              <a:rPr kumimoji="1" lang="en-US" altLang="ja-JP" dirty="0" smtClean="0">
                <a:latin typeface="+mn-ea"/>
              </a:rPr>
              <a:t>3.</a:t>
            </a:r>
            <a:r>
              <a:rPr kumimoji="1" lang="ja-JP" altLang="en-US" dirty="0" smtClean="0">
                <a:latin typeface="+mn-ea"/>
              </a:rPr>
              <a:t>　質疑応答</a:t>
            </a:r>
            <a:endParaRPr kumimoji="1" lang="ja-JP" altLang="en-US" dirty="0">
              <a:latin typeface="+mn-ea"/>
            </a:endParaRPr>
          </a:p>
        </p:txBody>
      </p:sp>
      <p:sp>
        <p:nvSpPr>
          <p:cNvPr id="4" name="正方形/長方形 3"/>
          <p:cNvSpPr/>
          <p:nvPr/>
        </p:nvSpPr>
        <p:spPr>
          <a:xfrm>
            <a:off x="3880455" y="4938381"/>
            <a:ext cx="5724644" cy="461665"/>
          </a:xfrm>
          <a:prstGeom prst="rect">
            <a:avLst/>
          </a:prstGeom>
        </p:spPr>
        <p:txBody>
          <a:bodyPr wrap="none">
            <a:spAutoFit/>
          </a:bodyPr>
          <a:lstStyle/>
          <a:p>
            <a:r>
              <a:rPr kumimoji="1" lang="ja-JP" altLang="en-US" sz="2400" dirty="0">
                <a:solidFill>
                  <a:srgbClr val="0070C0"/>
                </a:solidFill>
                <a:latin typeface="+mn-ea"/>
              </a:rPr>
              <a:t>（</a:t>
            </a:r>
            <a:r>
              <a:rPr kumimoji="1" lang="en-US" altLang="ja-JP" sz="2400" dirty="0">
                <a:solidFill>
                  <a:srgbClr val="0070C0"/>
                </a:solidFill>
                <a:latin typeface="+mn-ea"/>
              </a:rPr>
              <a:t>※</a:t>
            </a:r>
            <a:r>
              <a:rPr kumimoji="1" lang="ja-JP" altLang="en-US" sz="2400" dirty="0">
                <a:solidFill>
                  <a:srgbClr val="0070C0"/>
                </a:solidFill>
                <a:latin typeface="+mn-ea"/>
              </a:rPr>
              <a:t>　奨励金の取組順とは異なります）</a:t>
            </a:r>
          </a:p>
        </p:txBody>
      </p:sp>
    </p:spTree>
    <p:extLst>
      <p:ext uri="{BB962C8B-B14F-4D97-AF65-F5344CB8AC3E}">
        <p14:creationId xmlns:p14="http://schemas.microsoft.com/office/powerpoint/2010/main" val="267092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92536" y="1424011"/>
            <a:ext cx="7931980" cy="480131"/>
          </a:xfrm>
        </p:spPr>
        <p:txBody>
          <a:bodyPr wrap="none">
            <a:spAutoFit/>
          </a:bodyPr>
          <a:lstStyle/>
          <a:p>
            <a:pPr marL="0" indent="0">
              <a:buNone/>
            </a:pPr>
            <a:r>
              <a:rPr lang="ja-JP" altLang="en-US" dirty="0">
                <a:latin typeface="+mn-ea"/>
              </a:rPr>
              <a:t>・</a:t>
            </a:r>
            <a:r>
              <a:rPr lang="ja-JP" altLang="en-US" dirty="0" smtClean="0">
                <a:latin typeface="+mn-ea"/>
              </a:rPr>
              <a:t> </a:t>
            </a:r>
            <a:r>
              <a:rPr lang="en-US" altLang="ja-JP" dirty="0" smtClean="0">
                <a:latin typeface="+mn-ea"/>
              </a:rPr>
              <a:t>PT</a:t>
            </a:r>
            <a:r>
              <a:rPr lang="ja-JP" altLang="en-US" dirty="0" smtClean="0">
                <a:latin typeface="+mn-ea"/>
              </a:rPr>
              <a:t>（プロジェクトチーム）における検討</a:t>
            </a:r>
            <a:r>
              <a:rPr lang="ja-JP" altLang="en-US" dirty="0">
                <a:latin typeface="+mn-ea"/>
              </a:rPr>
              <a:t>状況</a:t>
            </a:r>
            <a:endParaRPr lang="ja-JP" altLang="en-US" dirty="0" smtClean="0">
              <a:latin typeface="+mn-ea"/>
            </a:endParaRPr>
          </a:p>
        </p:txBody>
      </p:sp>
      <p:sp>
        <p:nvSpPr>
          <p:cNvPr id="5" name="正方形/長方形 4"/>
          <p:cNvSpPr/>
          <p:nvPr/>
        </p:nvSpPr>
        <p:spPr>
          <a:xfrm>
            <a:off x="2550654" y="1972404"/>
            <a:ext cx="4714752" cy="36933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b="1" dirty="0" smtClean="0">
                <a:solidFill>
                  <a:srgbClr val="FF0000"/>
                </a:solidFill>
              </a:rPr>
              <a:t>「</a:t>
            </a:r>
            <a:r>
              <a:rPr kumimoji="1" lang="en-US" altLang="ja-JP" b="1" dirty="0" smtClean="0">
                <a:solidFill>
                  <a:srgbClr val="FF0000"/>
                </a:solidFill>
              </a:rPr>
              <a:t>(</a:t>
            </a:r>
            <a:r>
              <a:rPr kumimoji="1" lang="ja-JP" altLang="en-US" b="1" dirty="0" smtClean="0">
                <a:solidFill>
                  <a:srgbClr val="FF0000"/>
                </a:solidFill>
              </a:rPr>
              <a:t>様式</a:t>
            </a:r>
            <a:r>
              <a:rPr kumimoji="1" lang="en-US" altLang="ja-JP" b="1" dirty="0" smtClean="0">
                <a:solidFill>
                  <a:srgbClr val="FF0000"/>
                </a:solidFill>
              </a:rPr>
              <a:t>)</a:t>
            </a:r>
            <a:r>
              <a:rPr kumimoji="1" lang="ja-JP" altLang="en-US" b="1" dirty="0" smtClean="0">
                <a:solidFill>
                  <a:srgbClr val="FF0000"/>
                </a:solidFill>
              </a:rPr>
              <a:t>社内周知用」を用いて説明すること</a:t>
            </a:r>
            <a:endParaRPr kumimoji="1" lang="ja-JP" altLang="en-US" b="1" dirty="0">
              <a:solidFill>
                <a:srgbClr val="FF0000"/>
              </a:solidFill>
            </a:endParaRPr>
          </a:p>
        </p:txBody>
      </p:sp>
      <p:sp>
        <p:nvSpPr>
          <p:cNvPr id="7" name="タイトル 1"/>
          <p:cNvSpPr txBox="1">
            <a:spLocks/>
          </p:cNvSpPr>
          <p:nvPr/>
        </p:nvSpPr>
        <p:spPr>
          <a:xfrm>
            <a:off x="330614" y="343087"/>
            <a:ext cx="938910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１．</a:t>
            </a:r>
            <a:r>
              <a:rPr lang="en-US" altLang="ja-JP" sz="2800" b="1" dirty="0">
                <a:latin typeface="+mn-ea"/>
                <a:ea typeface="+mn-ea"/>
              </a:rPr>
              <a:t> PT</a:t>
            </a:r>
            <a:r>
              <a:rPr lang="ja-JP" altLang="en-US" sz="2800" b="1" dirty="0">
                <a:latin typeface="+mn-ea"/>
                <a:ea typeface="+mn-ea"/>
              </a:rPr>
              <a:t>における検討内容、整備した社内制度の内容説明</a:t>
            </a:r>
          </a:p>
        </p:txBody>
      </p:sp>
    </p:spTree>
    <p:extLst>
      <p:ext uri="{BB962C8B-B14F-4D97-AF65-F5344CB8AC3E}">
        <p14:creationId xmlns:p14="http://schemas.microsoft.com/office/powerpoint/2010/main" val="351368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1038" y="1222732"/>
            <a:ext cx="4134465" cy="480131"/>
          </a:xfrm>
        </p:spPr>
        <p:txBody>
          <a:bodyPr wrap="none">
            <a:spAutoFit/>
          </a:bodyPr>
          <a:lstStyle/>
          <a:p>
            <a:pPr marL="0" indent="0">
              <a:buNone/>
            </a:pPr>
            <a:r>
              <a:rPr lang="ja-JP" altLang="en-US" dirty="0" smtClean="0"/>
              <a:t>・整備した社内制度内容</a:t>
            </a:r>
            <a:endParaRPr kumimoji="1" lang="ja-JP" altLang="en-US" dirty="0"/>
          </a:p>
        </p:txBody>
      </p:sp>
      <p:sp>
        <p:nvSpPr>
          <p:cNvPr id="5" name="コンテンツ プレースホルダー 2"/>
          <p:cNvSpPr txBox="1">
            <a:spLocks/>
          </p:cNvSpPr>
          <p:nvPr/>
        </p:nvSpPr>
        <p:spPr>
          <a:xfrm>
            <a:off x="1051776" y="2324559"/>
            <a:ext cx="7802136" cy="833113"/>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200" dirty="0" smtClean="0">
                <a:latin typeface="+mn-ea"/>
              </a:rPr>
              <a:t>・</a:t>
            </a:r>
            <a:r>
              <a:rPr lang="ja-JP" altLang="en-US" sz="2200" dirty="0" smtClean="0">
                <a:solidFill>
                  <a:schemeClr val="accent1">
                    <a:lumMod val="75000"/>
                  </a:schemeClr>
                </a:solidFill>
                <a:latin typeface="+mn-ea"/>
              </a:rPr>
              <a:t>（例示）</a:t>
            </a:r>
            <a:r>
              <a:rPr lang="ja-JP" altLang="en-US" sz="2200" dirty="0" smtClean="0">
                <a:latin typeface="+mn-ea"/>
              </a:rPr>
              <a:t>このたび、我が社ではライフイベントと</a:t>
            </a:r>
            <a:endParaRPr lang="en-US" altLang="ja-JP" sz="2200" dirty="0" smtClean="0">
              <a:latin typeface="+mn-ea"/>
            </a:endParaRPr>
          </a:p>
          <a:p>
            <a:pPr marL="0" indent="0">
              <a:buNone/>
            </a:pPr>
            <a:r>
              <a:rPr lang="ja-JP" altLang="en-US" sz="2200" dirty="0">
                <a:latin typeface="+mn-ea"/>
              </a:rPr>
              <a:t>　</a:t>
            </a:r>
            <a:r>
              <a:rPr lang="ja-JP" altLang="en-US" sz="2200" dirty="0" smtClean="0">
                <a:latin typeface="+mn-ea"/>
              </a:rPr>
              <a:t>仕事の両立に向けた</a:t>
            </a:r>
            <a:r>
              <a:rPr lang="ja-JP" altLang="en-US" sz="2200" b="1" u="sng" dirty="0" smtClean="0">
                <a:latin typeface="+mn-ea"/>
              </a:rPr>
              <a:t>スキルアップ支援制度</a:t>
            </a:r>
            <a:r>
              <a:rPr lang="ja-JP" altLang="en-US" sz="2200" dirty="0" smtClean="0">
                <a:latin typeface="+mn-ea"/>
              </a:rPr>
              <a:t>を整備しました</a:t>
            </a:r>
            <a:endParaRPr lang="en-US" altLang="ja-JP" sz="2200" dirty="0" smtClean="0">
              <a:latin typeface="+mn-ea"/>
            </a:endParaRPr>
          </a:p>
        </p:txBody>
      </p:sp>
      <p:sp>
        <p:nvSpPr>
          <p:cNvPr id="7" name="正方形/長方形 6"/>
          <p:cNvSpPr/>
          <p:nvPr/>
        </p:nvSpPr>
        <p:spPr>
          <a:xfrm>
            <a:off x="800576" y="3167879"/>
            <a:ext cx="8755570" cy="1926638"/>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取組項目３で整備した制度の概要を記載してください</a:t>
            </a:r>
            <a:endParaRPr kumimoji="1" lang="ja-JP" altLang="en-US" dirty="0">
              <a:solidFill>
                <a:sysClr val="windowText" lastClr="000000"/>
              </a:solidFill>
            </a:endParaRPr>
          </a:p>
        </p:txBody>
      </p:sp>
      <p:sp>
        <p:nvSpPr>
          <p:cNvPr id="9" name="タイトル 1"/>
          <p:cNvSpPr txBox="1">
            <a:spLocks/>
          </p:cNvSpPr>
          <p:nvPr/>
        </p:nvSpPr>
        <p:spPr>
          <a:xfrm>
            <a:off x="330614" y="343087"/>
            <a:ext cx="9389109"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１．</a:t>
            </a:r>
            <a:r>
              <a:rPr lang="en-US" altLang="ja-JP" sz="2800" b="1" dirty="0">
                <a:latin typeface="+mn-ea"/>
                <a:ea typeface="+mn-ea"/>
              </a:rPr>
              <a:t> PT</a:t>
            </a:r>
            <a:r>
              <a:rPr lang="ja-JP" altLang="en-US" sz="2800" b="1" dirty="0">
                <a:latin typeface="+mn-ea"/>
                <a:ea typeface="+mn-ea"/>
              </a:rPr>
              <a:t>における検討内容、整備した社内制度の内容説明</a:t>
            </a:r>
          </a:p>
        </p:txBody>
      </p:sp>
    </p:spTree>
    <p:extLst>
      <p:ext uri="{BB962C8B-B14F-4D97-AF65-F5344CB8AC3E}">
        <p14:creationId xmlns:p14="http://schemas.microsoft.com/office/powerpoint/2010/main" val="3325457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77673" y="1370441"/>
            <a:ext cx="7802136" cy="424732"/>
          </a:xfrm>
        </p:spPr>
        <p:txBody>
          <a:bodyPr wrap="none">
            <a:spAutoFit/>
          </a:bodyPr>
          <a:lstStyle/>
          <a:p>
            <a:r>
              <a:rPr kumimoji="1" lang="ja-JP" altLang="en-US" sz="2400" dirty="0" smtClean="0"/>
              <a:t>育児や介護中におけるスキルアップの必要性</a:t>
            </a:r>
            <a:r>
              <a:rPr kumimoji="1" lang="ja-JP" altLang="en-US" sz="2400" dirty="0" smtClean="0">
                <a:solidFill>
                  <a:schemeClr val="accent1">
                    <a:lumMod val="75000"/>
                  </a:schemeClr>
                </a:solidFill>
              </a:rPr>
              <a:t>（例示</a:t>
            </a:r>
            <a:r>
              <a:rPr lang="ja-JP" altLang="en-US" sz="2400" dirty="0">
                <a:solidFill>
                  <a:schemeClr val="accent1">
                    <a:lumMod val="75000"/>
                  </a:schemeClr>
                </a:solidFill>
              </a:rPr>
              <a:t>）</a:t>
            </a:r>
            <a:endParaRPr lang="en-US" altLang="ja-JP" sz="2400" dirty="0">
              <a:solidFill>
                <a:schemeClr val="accent1">
                  <a:lumMod val="75000"/>
                </a:schemeClr>
              </a:solidFill>
            </a:endParaRPr>
          </a:p>
        </p:txBody>
      </p:sp>
      <p:grpSp>
        <p:nvGrpSpPr>
          <p:cNvPr id="10" name="グループ化 9"/>
          <p:cNvGrpSpPr/>
          <p:nvPr/>
        </p:nvGrpSpPr>
        <p:grpSpPr>
          <a:xfrm>
            <a:off x="696323" y="2614216"/>
            <a:ext cx="8792884" cy="1924367"/>
            <a:chOff x="322965" y="1869350"/>
            <a:chExt cx="9020688" cy="1539089"/>
          </a:xfrm>
        </p:grpSpPr>
        <p:pic>
          <p:nvPicPr>
            <p:cNvPr id="11" name="図 10"/>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22965" y="1869350"/>
              <a:ext cx="5355067" cy="1539089"/>
            </a:xfrm>
            <a:prstGeom prst="rect">
              <a:avLst/>
            </a:prstGeom>
          </p:spPr>
        </p:pic>
        <p:sp>
          <p:nvSpPr>
            <p:cNvPr id="12" name="正方形/長方形 11"/>
            <p:cNvSpPr/>
            <p:nvPr/>
          </p:nvSpPr>
          <p:spPr>
            <a:xfrm>
              <a:off x="322965" y="2475708"/>
              <a:ext cx="5253970" cy="48888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22965" y="3006781"/>
              <a:ext cx="5253970" cy="40165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5678032" y="2546966"/>
              <a:ext cx="288202" cy="262551"/>
            </a:xfrm>
            <a:prstGeom prst="rightArrow">
              <a:avLst/>
            </a:prstGeom>
            <a:pattFill prst="pct5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5678032" y="3020794"/>
              <a:ext cx="288202" cy="262551"/>
            </a:xfrm>
            <a:prstGeom prst="rightArrow">
              <a:avLst/>
            </a:prstGeom>
            <a:pattFill prst="pct5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22965" y="2079487"/>
              <a:ext cx="1249378" cy="261610"/>
            </a:xfrm>
            <a:prstGeom prst="rect">
              <a:avLst/>
            </a:prstGeom>
            <a:noFill/>
          </p:spPr>
          <p:txBody>
            <a:bodyPr wrap="square" rtlCol="0">
              <a:spAutoFit/>
            </a:bodyPr>
            <a:lstStyle/>
            <a:p>
              <a:r>
                <a:rPr kumimoji="1" lang="en-US" altLang="ja-JP" sz="1100" dirty="0" smtClean="0">
                  <a:latin typeface="メイリオ" panose="020B0604030504040204" pitchFamily="50" charset="-128"/>
                  <a:ea typeface="メイリオ" panose="020B0604030504040204" pitchFamily="50" charset="-128"/>
                </a:rPr>
                <a:t>2021</a:t>
              </a:r>
              <a:r>
                <a:rPr kumimoji="1" lang="ja-JP" altLang="en-US" sz="1100" dirty="0">
                  <a:latin typeface="メイリオ" panose="020B0604030504040204" pitchFamily="50" charset="-128"/>
                  <a:ea typeface="メイリオ" panose="020B0604030504040204" pitchFamily="50" charset="-128"/>
                </a:rPr>
                <a:t>年度</a:t>
              </a:r>
            </a:p>
          </p:txBody>
        </p:sp>
        <p:sp>
          <p:nvSpPr>
            <p:cNvPr id="17" name="正方形/長方形 16"/>
            <p:cNvSpPr/>
            <p:nvPr/>
          </p:nvSpPr>
          <p:spPr>
            <a:xfrm>
              <a:off x="6120142" y="2478197"/>
              <a:ext cx="2218099" cy="39835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未実施　平均</a:t>
              </a:r>
              <a:r>
                <a:rPr kumimoji="1" lang="en-US" altLang="ja-JP" sz="1400" b="1" dirty="0" smtClean="0">
                  <a:solidFill>
                    <a:srgbClr val="FF0000"/>
                  </a:solidFill>
                  <a:latin typeface="メイリオ" panose="020B0604030504040204" pitchFamily="50" charset="-128"/>
                  <a:ea typeface="メイリオ" panose="020B0604030504040204" pitchFamily="50" charset="-128"/>
                </a:rPr>
                <a:t>54.2</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6120143" y="2984884"/>
              <a:ext cx="2218098" cy="334369"/>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未実施　平均</a:t>
              </a:r>
              <a:r>
                <a:rPr kumimoji="1" lang="en-US" altLang="ja-JP" sz="1400" b="1" dirty="0" smtClean="0">
                  <a:solidFill>
                    <a:srgbClr val="FF0000"/>
                  </a:solidFill>
                  <a:latin typeface="メイリオ" panose="020B0604030504040204" pitchFamily="50" charset="-128"/>
                  <a:ea typeface="メイリオ" panose="020B0604030504040204" pitchFamily="50" charset="-128"/>
                </a:rPr>
                <a:t>28.3</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9" name="楕円 18"/>
            <p:cNvSpPr/>
            <p:nvPr/>
          </p:nvSpPr>
          <p:spPr>
            <a:xfrm>
              <a:off x="8217048" y="2512189"/>
              <a:ext cx="1126605" cy="766894"/>
            </a:xfrm>
            <a:prstGeom prst="ellipse">
              <a:avLst/>
            </a:prstGeom>
            <a:solidFill>
              <a:srgbClr val="FFD5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smtClean="0">
                  <a:solidFill>
                    <a:srgbClr val="FF0000"/>
                  </a:solidFill>
                  <a:latin typeface="メイリオ" panose="020B0604030504040204" pitchFamily="50" charset="-128"/>
                  <a:ea typeface="メイリオ" panose="020B0604030504040204" pitchFamily="50" charset="-128"/>
                </a:rPr>
                <a:t>25.9%</a:t>
              </a:r>
              <a:r>
                <a:rPr kumimoji="1" lang="ja-JP" altLang="en-US" sz="1200" b="1" dirty="0" smtClean="0">
                  <a:solidFill>
                    <a:schemeClr val="tx1">
                      <a:lumMod val="50000"/>
                      <a:lumOff val="50000"/>
                    </a:schemeClr>
                  </a:solidFill>
                  <a:latin typeface="メイリオ" panose="020B0604030504040204" pitchFamily="50" charset="-128"/>
                  <a:ea typeface="メイリオ" panose="020B0604030504040204" pitchFamily="50" charset="-128"/>
                </a:rPr>
                <a:t>差</a:t>
              </a:r>
              <a:endParaRPr kumimoji="1" lang="ja-JP" altLang="en-US" sz="1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pSp>
      <p:sp>
        <p:nvSpPr>
          <p:cNvPr id="20" name="テキスト ボックス 19"/>
          <p:cNvSpPr txBox="1"/>
          <p:nvPr/>
        </p:nvSpPr>
        <p:spPr>
          <a:xfrm>
            <a:off x="1142364" y="1998663"/>
            <a:ext cx="7071167" cy="615553"/>
          </a:xfrm>
          <a:prstGeom prst="rect">
            <a:avLst/>
          </a:prstGeom>
          <a:noFill/>
        </p:spPr>
        <p:txBody>
          <a:bodyPr wrap="none" rtlCol="0">
            <a:spAutoFit/>
          </a:bodyPr>
          <a:lstStyle/>
          <a:p>
            <a:r>
              <a:rPr kumimoji="1" lang="ja-JP" altLang="en-US" dirty="0" smtClean="0">
                <a:latin typeface="+mn-ea"/>
              </a:rPr>
              <a:t>▸ </a:t>
            </a:r>
            <a:r>
              <a:rPr kumimoji="1" lang="ja-JP" altLang="en-US" sz="1600" dirty="0" smtClean="0">
                <a:latin typeface="+mn-ea"/>
              </a:rPr>
              <a:t>中</a:t>
            </a:r>
            <a:r>
              <a:rPr kumimoji="1" lang="ja-JP" altLang="en-US" sz="1600" dirty="0">
                <a:latin typeface="+mn-ea"/>
              </a:rPr>
              <a:t>小企業におけるスキルアップの取組は大企業と比べて依然として遅れ、</a:t>
            </a:r>
            <a:endParaRPr kumimoji="1" lang="en-US" altLang="ja-JP" sz="1600" dirty="0">
              <a:latin typeface="+mn-ea"/>
            </a:endParaRPr>
          </a:p>
          <a:p>
            <a:r>
              <a:rPr kumimoji="1" lang="ja-JP" altLang="en-US" sz="1600" dirty="0">
                <a:latin typeface="+mn-ea"/>
              </a:rPr>
              <a:t>　いまだ不十分な状況</a:t>
            </a:r>
            <a:r>
              <a:rPr kumimoji="1" lang="ja-JP" altLang="en-US" sz="1600" dirty="0" smtClean="0">
                <a:latin typeface="+mn-ea"/>
              </a:rPr>
              <a:t>。</a:t>
            </a:r>
            <a:endParaRPr kumimoji="1" lang="en-US" altLang="ja-JP" sz="1000" dirty="0">
              <a:latin typeface="+mn-ea"/>
            </a:endParaRPr>
          </a:p>
        </p:txBody>
      </p:sp>
      <p:sp>
        <p:nvSpPr>
          <p:cNvPr id="21" name="正方形/長方形 20"/>
          <p:cNvSpPr/>
          <p:nvPr/>
        </p:nvSpPr>
        <p:spPr>
          <a:xfrm>
            <a:off x="4005390" y="4618182"/>
            <a:ext cx="5355953" cy="276999"/>
          </a:xfrm>
          <a:prstGeom prst="rect">
            <a:avLst/>
          </a:prstGeom>
        </p:spPr>
        <p:txBody>
          <a:bodyPr wrap="none">
            <a:spAutoFit/>
          </a:bodyPr>
          <a:lstStyle/>
          <a:p>
            <a:r>
              <a:rPr lang="ja-JP" altLang="en-US" sz="1200" dirty="0">
                <a:latin typeface="+mn-ea"/>
              </a:rPr>
              <a:t>出典：株式会社リクルート「</a:t>
            </a:r>
            <a:r>
              <a:rPr lang="en-US" altLang="ja-JP" sz="1200" dirty="0">
                <a:latin typeface="+mn-ea"/>
              </a:rPr>
              <a:t>DX</a:t>
            </a:r>
            <a:r>
              <a:rPr lang="ja-JP" altLang="en-US" sz="1200" dirty="0">
                <a:latin typeface="+mn-ea"/>
              </a:rPr>
              <a:t>に関する人事担当者調査」</a:t>
            </a:r>
            <a:r>
              <a:rPr lang="ja-JP" altLang="en-US" sz="1200" dirty="0" smtClean="0">
                <a:latin typeface="+mn-ea"/>
              </a:rPr>
              <a:t>第２弾（</a:t>
            </a:r>
            <a:r>
              <a:rPr lang="en-US" altLang="ja-JP" sz="1200" dirty="0" smtClean="0">
                <a:latin typeface="+mn-ea"/>
              </a:rPr>
              <a:t>2021</a:t>
            </a:r>
            <a:r>
              <a:rPr lang="ja-JP" altLang="en-US" sz="1200" dirty="0" smtClean="0">
                <a:latin typeface="+mn-ea"/>
              </a:rPr>
              <a:t>）</a:t>
            </a:r>
            <a:endParaRPr lang="ja-JP" altLang="en-US" sz="1200" dirty="0">
              <a:latin typeface="+mn-ea"/>
            </a:endParaRPr>
          </a:p>
        </p:txBody>
      </p:sp>
      <p:sp>
        <p:nvSpPr>
          <p:cNvPr id="22" name="正方形/長方形 21"/>
          <p:cNvSpPr/>
          <p:nvPr/>
        </p:nvSpPr>
        <p:spPr>
          <a:xfrm>
            <a:off x="1736174" y="5296730"/>
            <a:ext cx="6750566" cy="1323439"/>
          </a:xfrm>
          <a:prstGeom prst="rect">
            <a:avLst/>
          </a:prstGeom>
        </p:spPr>
        <p:txBody>
          <a:bodyPr wrap="none">
            <a:spAutoFit/>
          </a:bodyPr>
          <a:lstStyle/>
          <a:p>
            <a:r>
              <a:rPr kumimoji="1" lang="ja-JP" altLang="en-US" sz="1600" dirty="0" smtClean="0">
                <a:latin typeface="+mn-ea"/>
              </a:rPr>
              <a:t>・少子</a:t>
            </a:r>
            <a:r>
              <a:rPr kumimoji="1" lang="ja-JP" altLang="en-US" sz="1600" dirty="0">
                <a:latin typeface="+mn-ea"/>
              </a:rPr>
              <a:t>高齢化の進行で労働力人口は減少し、</a:t>
            </a:r>
            <a:endParaRPr kumimoji="1" lang="en-US" altLang="ja-JP" sz="1600" dirty="0">
              <a:latin typeface="+mn-ea"/>
            </a:endParaRPr>
          </a:p>
          <a:p>
            <a:r>
              <a:rPr kumimoji="1" lang="ja-JP" altLang="en-US" sz="1600" dirty="0" smtClean="0">
                <a:latin typeface="+mn-ea"/>
              </a:rPr>
              <a:t>　中</a:t>
            </a:r>
            <a:r>
              <a:rPr kumimoji="1" lang="ja-JP" altLang="en-US" sz="1600" dirty="0">
                <a:latin typeface="+mn-ea"/>
              </a:rPr>
              <a:t>小企業において新たに人材を確保することは厳しい状況</a:t>
            </a:r>
            <a:r>
              <a:rPr kumimoji="1" lang="ja-JP" altLang="en-US" sz="1600" dirty="0" smtClean="0">
                <a:latin typeface="+mn-ea"/>
              </a:rPr>
              <a:t>。</a:t>
            </a:r>
            <a:endParaRPr kumimoji="1" lang="en-US" altLang="ja-JP" sz="1600" dirty="0" smtClean="0">
              <a:latin typeface="+mn-ea"/>
            </a:endParaRPr>
          </a:p>
          <a:p>
            <a:endParaRPr kumimoji="1" lang="en-US" altLang="ja-JP" sz="1600" dirty="0">
              <a:latin typeface="+mn-ea"/>
            </a:endParaRPr>
          </a:p>
          <a:p>
            <a:r>
              <a:rPr kumimoji="1" lang="ja-JP" altLang="en-US" sz="1600" dirty="0" smtClean="0">
                <a:latin typeface="+mn-ea"/>
              </a:rPr>
              <a:t>・企業</a:t>
            </a:r>
            <a:r>
              <a:rPr kumimoji="1" lang="ja-JP" altLang="en-US" sz="1600" dirty="0">
                <a:latin typeface="+mn-ea"/>
              </a:rPr>
              <a:t>戦略と</a:t>
            </a:r>
            <a:r>
              <a:rPr kumimoji="1" lang="ja-JP" altLang="en-US" sz="1600" dirty="0" smtClean="0">
                <a:latin typeface="+mn-ea"/>
              </a:rPr>
              <a:t>して、従業員</a:t>
            </a:r>
            <a:r>
              <a:rPr kumimoji="1" lang="ja-JP" altLang="en-US" sz="1600" dirty="0">
                <a:latin typeface="+mn-ea"/>
              </a:rPr>
              <a:t>への人材育成や</a:t>
            </a:r>
            <a:r>
              <a:rPr kumimoji="1" lang="ja-JP" altLang="en-US" sz="1600" dirty="0" smtClean="0">
                <a:latin typeface="+mn-ea"/>
              </a:rPr>
              <a:t>結婚、出産</a:t>
            </a:r>
            <a:r>
              <a:rPr kumimoji="1" lang="ja-JP" altLang="en-US" sz="1600" dirty="0">
                <a:latin typeface="+mn-ea"/>
              </a:rPr>
              <a:t>・</a:t>
            </a:r>
            <a:r>
              <a:rPr kumimoji="1" lang="ja-JP" altLang="en-US" sz="1600" dirty="0" smtClean="0">
                <a:latin typeface="+mn-ea"/>
              </a:rPr>
              <a:t>育児、介護など</a:t>
            </a:r>
            <a:endParaRPr kumimoji="1" lang="en-US" altLang="ja-JP" sz="1600" dirty="0">
              <a:latin typeface="+mn-ea"/>
            </a:endParaRPr>
          </a:p>
          <a:p>
            <a:r>
              <a:rPr kumimoji="1" lang="ja-JP" altLang="en-US" sz="1600" dirty="0" smtClean="0">
                <a:latin typeface="+mn-ea"/>
              </a:rPr>
              <a:t>　ライフステージ</a:t>
            </a:r>
            <a:r>
              <a:rPr kumimoji="1" lang="ja-JP" altLang="en-US" sz="1600" dirty="0">
                <a:latin typeface="+mn-ea"/>
              </a:rPr>
              <a:t>の変化による人材の離職を防ぐことが重要</a:t>
            </a:r>
            <a:r>
              <a:rPr kumimoji="1" lang="ja-JP" altLang="en-US" sz="1600" dirty="0" smtClean="0">
                <a:latin typeface="+mn-ea"/>
              </a:rPr>
              <a:t>。</a:t>
            </a:r>
            <a:endParaRPr kumimoji="1" lang="en-US" altLang="ja-JP" sz="1600" dirty="0">
              <a:latin typeface="+mn-ea"/>
            </a:endParaRPr>
          </a:p>
        </p:txBody>
      </p:sp>
      <p:sp>
        <p:nvSpPr>
          <p:cNvPr id="23" name="タイトル 1"/>
          <p:cNvSpPr txBox="1">
            <a:spLocks/>
          </p:cNvSpPr>
          <p:nvPr/>
        </p:nvSpPr>
        <p:spPr>
          <a:xfrm>
            <a:off x="1233695" y="336404"/>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２．都の研修会等で収集した知識の情報提供</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1722323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6323" y="1551305"/>
            <a:ext cx="7802136" cy="424732"/>
          </a:xfrm>
        </p:spPr>
        <p:txBody>
          <a:bodyPr wrap="none">
            <a:spAutoFit/>
          </a:bodyPr>
          <a:lstStyle/>
          <a:p>
            <a:r>
              <a:rPr kumimoji="1" lang="ja-JP" altLang="en-US" sz="2400" dirty="0" smtClean="0"/>
              <a:t>育児や介護中におけるスキルアップの必要性</a:t>
            </a:r>
            <a:r>
              <a:rPr kumimoji="1" lang="ja-JP" altLang="en-US" sz="2400" dirty="0" smtClean="0">
                <a:solidFill>
                  <a:schemeClr val="accent1">
                    <a:lumMod val="75000"/>
                  </a:schemeClr>
                </a:solidFill>
              </a:rPr>
              <a:t>（例示</a:t>
            </a:r>
            <a:r>
              <a:rPr lang="ja-JP" altLang="en-US" sz="2400" dirty="0">
                <a:solidFill>
                  <a:schemeClr val="accent1">
                    <a:lumMod val="75000"/>
                  </a:schemeClr>
                </a:solidFill>
              </a:rPr>
              <a:t>）</a:t>
            </a:r>
            <a:endParaRPr lang="en-US" altLang="ja-JP" sz="2400" dirty="0">
              <a:solidFill>
                <a:schemeClr val="accent1">
                  <a:lumMod val="75000"/>
                </a:schemeClr>
              </a:solidFill>
            </a:endParaRPr>
          </a:p>
        </p:txBody>
      </p:sp>
      <p:sp>
        <p:nvSpPr>
          <p:cNvPr id="25" name="コンテンツ プレースホルダー 3"/>
          <p:cNvSpPr txBox="1">
            <a:spLocks/>
          </p:cNvSpPr>
          <p:nvPr/>
        </p:nvSpPr>
        <p:spPr>
          <a:xfrm>
            <a:off x="1379872" y="2204706"/>
            <a:ext cx="7160935" cy="3888244"/>
          </a:xfrm>
          <a:prstGeom prst="rect">
            <a:avLst/>
          </a:prstGeom>
          <a:noFill/>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5000"/>
              </a:lnSpc>
              <a:buFont typeface="Arial" panose="020B0604020202020204" pitchFamily="34" charset="0"/>
              <a:buNone/>
            </a:pPr>
            <a:r>
              <a:rPr lang="ja-JP" altLang="en-US" sz="1600" dirty="0" smtClean="0">
                <a:latin typeface="+mn-ea"/>
              </a:rPr>
              <a:t>●</a:t>
            </a:r>
            <a:r>
              <a:rPr lang="ja-JP" altLang="en-US" sz="1600" smtClean="0">
                <a:latin typeface="+mn-ea"/>
              </a:rPr>
              <a:t>企業が、育児</a:t>
            </a:r>
            <a:r>
              <a:rPr lang="ja-JP" altLang="en-US" sz="1600" dirty="0" smtClean="0">
                <a:latin typeface="+mn-ea"/>
              </a:rPr>
              <a:t>や介護等を行う従業員も利用しやすい</a:t>
            </a:r>
            <a:endParaRPr lang="en-US" altLang="ja-JP" sz="1600" dirty="0" smtClean="0">
              <a:latin typeface="+mn-ea"/>
            </a:endParaRPr>
          </a:p>
          <a:p>
            <a:pPr marL="0" indent="0">
              <a:lnSpc>
                <a:spcPct val="125000"/>
              </a:lnSpc>
              <a:buFont typeface="Arial" panose="020B0604020202020204" pitchFamily="34" charset="0"/>
              <a:buNone/>
            </a:pPr>
            <a:r>
              <a:rPr lang="ja-JP" altLang="en-US" sz="1600" dirty="0" smtClean="0">
                <a:latin typeface="+mn-ea"/>
              </a:rPr>
              <a:t>　スキルアップ制度を整備することで、</a:t>
            </a:r>
            <a:endParaRPr lang="en-US" altLang="ja-JP" sz="1600" dirty="0" smtClean="0">
              <a:latin typeface="+mn-ea"/>
            </a:endParaRPr>
          </a:p>
          <a:p>
            <a:pPr marL="0" indent="0">
              <a:lnSpc>
                <a:spcPct val="125000"/>
              </a:lnSpc>
              <a:buFont typeface="Arial" panose="020B0604020202020204" pitchFamily="34" charset="0"/>
              <a:buNone/>
            </a:pPr>
            <a:r>
              <a:rPr lang="ja-JP" altLang="en-US" sz="1600" dirty="0" smtClean="0">
                <a:latin typeface="+mn-ea"/>
              </a:rPr>
              <a:t>　育児や介護等と両立しながらスキルアップ、更にはキャリア形成を支援。</a:t>
            </a:r>
            <a:endParaRPr lang="en-US" altLang="ja-JP" sz="1600" dirty="0" smtClean="0">
              <a:latin typeface="+mn-ea"/>
            </a:endParaRPr>
          </a:p>
          <a:p>
            <a:pPr marL="0" indent="0">
              <a:lnSpc>
                <a:spcPct val="125000"/>
              </a:lnSpc>
              <a:buFont typeface="Arial" panose="020B0604020202020204" pitchFamily="34" charset="0"/>
              <a:buNone/>
            </a:pPr>
            <a:endParaRPr lang="en-US" altLang="ja-JP" sz="1600" dirty="0">
              <a:latin typeface="+mn-ea"/>
            </a:endParaRPr>
          </a:p>
          <a:p>
            <a:pPr marL="0" indent="0">
              <a:lnSpc>
                <a:spcPct val="125000"/>
              </a:lnSpc>
              <a:buFont typeface="Arial" panose="020B0604020202020204" pitchFamily="34" charset="0"/>
              <a:buNone/>
            </a:pPr>
            <a:r>
              <a:rPr lang="ja-JP" altLang="en-US" sz="1600" dirty="0" smtClean="0">
                <a:latin typeface="+mn-ea"/>
              </a:rPr>
              <a:t>●従業員のライフプランニング設計を支援することで、</a:t>
            </a:r>
            <a:endParaRPr lang="en-US" altLang="ja-JP" sz="1600" dirty="0" smtClean="0">
              <a:latin typeface="+mn-ea"/>
            </a:endParaRPr>
          </a:p>
          <a:p>
            <a:pPr marL="0" indent="0">
              <a:lnSpc>
                <a:spcPct val="125000"/>
              </a:lnSpc>
              <a:buFont typeface="Arial" panose="020B0604020202020204" pitchFamily="34" charset="0"/>
              <a:buNone/>
            </a:pPr>
            <a:r>
              <a:rPr lang="ja-JP" altLang="en-US" sz="1600" dirty="0" smtClean="0">
                <a:latin typeface="+mn-ea"/>
              </a:rPr>
              <a:t>　妊娠や出産、育児・介護等の不安を払拭。</a:t>
            </a:r>
            <a:endParaRPr lang="en-US" altLang="ja-JP" sz="1600" dirty="0" smtClean="0">
              <a:latin typeface="+mn-ea"/>
            </a:endParaRPr>
          </a:p>
          <a:p>
            <a:pPr marL="0" indent="0">
              <a:lnSpc>
                <a:spcPct val="125000"/>
              </a:lnSpc>
              <a:buFont typeface="Arial" panose="020B0604020202020204" pitchFamily="34" charset="0"/>
              <a:buNone/>
            </a:pPr>
            <a:endParaRPr lang="en-US" altLang="ja-JP" sz="1600" dirty="0" smtClean="0">
              <a:latin typeface="+mn-ea"/>
            </a:endParaRPr>
          </a:p>
          <a:p>
            <a:pPr marL="0" indent="0">
              <a:lnSpc>
                <a:spcPct val="125000"/>
              </a:lnSpc>
              <a:buFont typeface="Arial" panose="020B0604020202020204" pitchFamily="34" charset="0"/>
              <a:buNone/>
            </a:pPr>
            <a:r>
              <a:rPr lang="ja-JP" altLang="en-US" sz="1600" dirty="0" smtClean="0">
                <a:latin typeface="+mn-ea"/>
              </a:rPr>
              <a:t>●従業員がライフステージに左右されず、</a:t>
            </a:r>
            <a:endParaRPr lang="en-US" altLang="ja-JP" sz="1600" dirty="0" smtClean="0">
              <a:latin typeface="+mn-ea"/>
            </a:endParaRPr>
          </a:p>
          <a:p>
            <a:pPr marL="0" indent="0">
              <a:lnSpc>
                <a:spcPct val="125000"/>
              </a:lnSpc>
              <a:buFont typeface="Arial" panose="020B0604020202020204" pitchFamily="34" charset="0"/>
              <a:buNone/>
            </a:pPr>
            <a:r>
              <a:rPr lang="ja-JP" altLang="en-US" sz="1600" dirty="0" smtClean="0">
                <a:latin typeface="+mn-ea"/>
              </a:rPr>
              <a:t>　安心して働き続けることを、企業自ら後押しすることが重要。</a:t>
            </a:r>
            <a:endParaRPr lang="en-US" altLang="ja-JP" sz="1600" dirty="0" smtClean="0">
              <a:latin typeface="+mn-ea"/>
            </a:endParaRPr>
          </a:p>
        </p:txBody>
      </p:sp>
      <p:sp>
        <p:nvSpPr>
          <p:cNvPr id="7" name="タイトル 1"/>
          <p:cNvSpPr txBox="1">
            <a:spLocks/>
          </p:cNvSpPr>
          <p:nvPr/>
        </p:nvSpPr>
        <p:spPr>
          <a:xfrm>
            <a:off x="1233695" y="336404"/>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２．都の研修会等で収集した知識の情報提供</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391658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40850" y="285421"/>
            <a:ext cx="2339102"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smtClean="0">
                <a:latin typeface="+mn-ea"/>
                <a:ea typeface="+mn-ea"/>
              </a:rPr>
              <a:t>３．質疑応答</a:t>
            </a:r>
            <a:endParaRPr lang="ja-JP" altLang="en-US" sz="2800" b="1" dirty="0">
              <a:latin typeface="+mn-ea"/>
              <a:ea typeface="+mn-ea"/>
            </a:endParaRPr>
          </a:p>
        </p:txBody>
      </p:sp>
      <p:sp>
        <p:nvSpPr>
          <p:cNvPr id="6" name="コンテンツ プレースホルダー 2"/>
          <p:cNvSpPr>
            <a:spLocks noGrp="1"/>
          </p:cNvSpPr>
          <p:nvPr>
            <p:ph idx="1"/>
          </p:nvPr>
        </p:nvSpPr>
        <p:spPr>
          <a:xfrm>
            <a:off x="681038" y="1785433"/>
            <a:ext cx="8543925" cy="4351338"/>
          </a:xfrm>
        </p:spPr>
        <p:txBody>
          <a:bodyPr/>
          <a:lstStyle/>
          <a:p>
            <a:endParaRPr kumimoji="1" lang="ja-JP" altLang="en-US" dirty="0"/>
          </a:p>
        </p:txBody>
      </p:sp>
    </p:spTree>
    <p:extLst>
      <p:ext uri="{BB962C8B-B14F-4D97-AF65-F5344CB8AC3E}">
        <p14:creationId xmlns:p14="http://schemas.microsoft.com/office/powerpoint/2010/main" val="1708006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558</Words>
  <Application>Microsoft Office PowerPoint</Application>
  <PresentationFormat>A4 210 x 297 mm</PresentationFormat>
  <Paragraphs>56</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メイリオ</vt:lpstr>
      <vt:lpstr>游ゴシック</vt:lpstr>
      <vt:lpstr>游ゴシック Light</vt:lpstr>
      <vt:lpstr>Arial</vt:lpstr>
      <vt:lpstr>Calibri</vt:lpstr>
      <vt:lpstr>Calibri Light</vt:lpstr>
      <vt:lpstr>Office テーマ</vt:lpstr>
      <vt:lpstr>PowerPoint プレゼンテーション</vt:lpstr>
      <vt:lpstr>本日の研修内容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2024-09-02T06:44:05Z</dcterms:created>
  <dcterms:modified xsi:type="dcterms:W3CDTF">2024-09-02T06:44:09Z</dcterms:modified>
</cp:coreProperties>
</file>