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handoutMasterIdLst>
    <p:handoutMasterId r:id="rId9"/>
  </p:handoutMasterIdLst>
  <p:sldIdLst>
    <p:sldId id="256" r:id="rId2"/>
    <p:sldId id="276" r:id="rId3"/>
    <p:sldId id="278" r:id="rId4"/>
    <p:sldId id="283" r:id="rId5"/>
    <p:sldId id="259" r:id="rId6"/>
    <p:sldId id="282" r:id="rId7"/>
    <p:sldId id="263" r:id="rId8"/>
  </p:sldIdLst>
  <p:sldSz cx="9906000" cy="6858000" type="A4"/>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84" d="100"/>
          <a:sy n="84" d="100"/>
        </p:scale>
        <p:origin x="1229"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543" cy="34106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2799" y="0"/>
            <a:ext cx="4301543" cy="341064"/>
          </a:xfrm>
          <a:prstGeom prst="rect">
            <a:avLst/>
          </a:prstGeom>
        </p:spPr>
        <p:txBody>
          <a:bodyPr vert="horz" lIns="91440" tIns="45720" rIns="91440" bIns="45720" rtlCol="0"/>
          <a:lstStyle>
            <a:lvl1pPr algn="r">
              <a:defRPr sz="1200"/>
            </a:lvl1pPr>
          </a:lstStyle>
          <a:p>
            <a:fld id="{7B18D045-556D-42FE-B285-4DED36395E9C}" type="datetimeFigureOut">
              <a:rPr kumimoji="1" lang="ja-JP" altLang="en-US" smtClean="0"/>
              <a:t>2024/9/2</a:t>
            </a:fld>
            <a:endParaRPr kumimoji="1" lang="ja-JP" altLang="en-US"/>
          </a:p>
        </p:txBody>
      </p:sp>
      <p:sp>
        <p:nvSpPr>
          <p:cNvPr id="4" name="フッター プレースホルダー 3"/>
          <p:cNvSpPr>
            <a:spLocks noGrp="1"/>
          </p:cNvSpPr>
          <p:nvPr>
            <p:ph type="ftr" sz="quarter" idx="2"/>
          </p:nvPr>
        </p:nvSpPr>
        <p:spPr>
          <a:xfrm>
            <a:off x="1" y="6456612"/>
            <a:ext cx="4301543" cy="341064"/>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2799" y="6456612"/>
            <a:ext cx="4301543" cy="341064"/>
          </a:xfrm>
          <a:prstGeom prst="rect">
            <a:avLst/>
          </a:prstGeom>
        </p:spPr>
        <p:txBody>
          <a:bodyPr vert="horz" lIns="91440" tIns="45720" rIns="91440" bIns="45720" rtlCol="0" anchor="b"/>
          <a:lstStyle>
            <a:lvl1pPr algn="r">
              <a:defRPr sz="1200"/>
            </a:lvl1pPr>
          </a:lstStyle>
          <a:p>
            <a:fld id="{D4B593C4-A768-4CD8-94EB-4D37A8BE8D56}" type="slidenum">
              <a:rPr kumimoji="1" lang="ja-JP" altLang="en-US" smtClean="0"/>
              <a:t>‹#›</a:t>
            </a:fld>
            <a:endParaRPr kumimoji="1" lang="ja-JP" altLang="en-US"/>
          </a:p>
        </p:txBody>
      </p:sp>
    </p:spTree>
    <p:extLst>
      <p:ext uri="{BB962C8B-B14F-4D97-AF65-F5344CB8AC3E}">
        <p14:creationId xmlns:p14="http://schemas.microsoft.com/office/powerpoint/2010/main" val="34442429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572989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1590136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10488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837582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2190435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32787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45428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1992458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78710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729527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2924928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228FDD-28A2-4125-AA3C-6CDCB6C4678F}" type="datetimeFigureOut">
              <a:rPr kumimoji="1" lang="ja-JP" altLang="en-US" smtClean="0"/>
              <a:t>2024/9/2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52574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1620081" y="2555236"/>
            <a:ext cx="6647974" cy="12003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kumimoji="1" lang="ja-JP" altLang="en-US" sz="3600" b="1" dirty="0" smtClean="0">
                <a:solidFill>
                  <a:schemeClr val="tx1"/>
                </a:solidFill>
              </a:rPr>
              <a:t>育児中の従業員のための</a:t>
            </a:r>
            <a:endParaRPr kumimoji="1" lang="en-US" altLang="ja-JP" sz="3600" b="1" dirty="0" smtClean="0">
              <a:solidFill>
                <a:schemeClr val="tx1"/>
              </a:solidFill>
            </a:endParaRPr>
          </a:p>
          <a:p>
            <a:pPr algn="ctr"/>
            <a:r>
              <a:rPr kumimoji="1" lang="ja-JP" altLang="en-US" sz="3600" b="1" dirty="0" smtClean="0">
                <a:solidFill>
                  <a:schemeClr val="tx1"/>
                </a:solidFill>
              </a:rPr>
              <a:t>多様な働き方支援制度について</a:t>
            </a:r>
            <a:endParaRPr kumimoji="1" lang="en-US" altLang="ja-JP" sz="3600" b="1" dirty="0" smtClean="0">
              <a:solidFill>
                <a:schemeClr val="tx1"/>
              </a:solidFill>
            </a:endParaRPr>
          </a:p>
        </p:txBody>
      </p:sp>
      <p:sp>
        <p:nvSpPr>
          <p:cNvPr id="13" name="正方形/長方形 12"/>
          <p:cNvSpPr/>
          <p:nvPr/>
        </p:nvSpPr>
        <p:spPr>
          <a:xfrm>
            <a:off x="5969567" y="4314932"/>
            <a:ext cx="3416320" cy="923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kumimoji="1" lang="ja-JP" altLang="en-US" dirty="0" smtClean="0">
                <a:solidFill>
                  <a:schemeClr val="tx1"/>
                </a:solidFill>
              </a:rPr>
              <a:t>　年　　月　　日</a:t>
            </a:r>
            <a:endParaRPr kumimoji="1" lang="en-US" altLang="ja-JP" dirty="0" smtClean="0">
              <a:solidFill>
                <a:schemeClr val="tx1"/>
              </a:solidFill>
            </a:endParaRPr>
          </a:p>
          <a:p>
            <a:pPr algn="ctr"/>
            <a:r>
              <a:rPr kumimoji="1" lang="ja-JP" altLang="en-US" dirty="0" smtClean="0">
                <a:solidFill>
                  <a:schemeClr val="tx1"/>
                </a:solidFill>
              </a:rPr>
              <a:t>　　　</a:t>
            </a:r>
            <a:endParaRPr kumimoji="1" lang="en-US" altLang="ja-JP" dirty="0" smtClean="0">
              <a:solidFill>
                <a:schemeClr val="tx1"/>
              </a:solidFill>
            </a:endParaRPr>
          </a:p>
          <a:p>
            <a:pPr algn="ctr"/>
            <a:r>
              <a:rPr kumimoji="1" lang="ja-JP" altLang="en-US" dirty="0" smtClean="0">
                <a:solidFill>
                  <a:schemeClr val="tx1"/>
                </a:solidFill>
              </a:rPr>
              <a:t>　　時　　分　～　　時　　分</a:t>
            </a:r>
            <a:endParaRPr kumimoji="1" lang="ja-JP" altLang="en-US" dirty="0">
              <a:solidFill>
                <a:schemeClr val="tx1"/>
              </a:solidFill>
            </a:endParaRPr>
          </a:p>
        </p:txBody>
      </p:sp>
      <p:sp>
        <p:nvSpPr>
          <p:cNvPr id="14" name="正方形/長方形 13"/>
          <p:cNvSpPr/>
          <p:nvPr/>
        </p:nvSpPr>
        <p:spPr>
          <a:xfrm>
            <a:off x="733905" y="5504255"/>
            <a:ext cx="8494633" cy="923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en-US" altLang="ja-JP" dirty="0" smtClean="0">
                <a:solidFill>
                  <a:srgbClr val="0070C0"/>
                </a:solidFill>
              </a:rPr>
              <a:t>【</a:t>
            </a:r>
            <a:r>
              <a:rPr kumimoji="1" lang="ja-JP" altLang="en-US" dirty="0" smtClean="0">
                <a:solidFill>
                  <a:srgbClr val="0070C0"/>
                </a:solidFill>
              </a:rPr>
              <a:t>ポイント</a:t>
            </a:r>
            <a:r>
              <a:rPr kumimoji="1" lang="en-US" altLang="ja-JP" dirty="0" smtClean="0">
                <a:solidFill>
                  <a:srgbClr val="0070C0"/>
                </a:solidFill>
              </a:rPr>
              <a:t>】</a:t>
            </a:r>
            <a:r>
              <a:rPr kumimoji="1" lang="ja-JP" altLang="en-US" dirty="0" smtClean="0">
                <a:solidFill>
                  <a:srgbClr val="0070C0"/>
                </a:solidFill>
              </a:rPr>
              <a:t>説明者について</a:t>
            </a:r>
            <a:endParaRPr kumimoji="1" lang="en-US" altLang="ja-JP" dirty="0" smtClean="0">
              <a:solidFill>
                <a:srgbClr val="0070C0"/>
              </a:solidFill>
            </a:endParaRPr>
          </a:p>
          <a:p>
            <a:r>
              <a:rPr kumimoji="1" lang="ja-JP" altLang="en-US" dirty="0" smtClean="0">
                <a:solidFill>
                  <a:srgbClr val="0070C0"/>
                </a:solidFill>
              </a:rPr>
              <a:t>①整備した社内制度の内容説明は</a:t>
            </a:r>
            <a:r>
              <a:rPr kumimoji="1" lang="ja-JP" altLang="en-US" dirty="0">
                <a:solidFill>
                  <a:srgbClr val="0070C0"/>
                </a:solidFill>
              </a:rPr>
              <a:t>、</a:t>
            </a:r>
            <a:r>
              <a:rPr kumimoji="1" lang="ja-JP" altLang="en-US" dirty="0" smtClean="0">
                <a:solidFill>
                  <a:srgbClr val="0070C0"/>
                </a:solidFill>
              </a:rPr>
              <a:t>経営者や人事労務担当者等</a:t>
            </a:r>
            <a:endParaRPr kumimoji="1" lang="en-US" altLang="ja-JP" dirty="0" smtClean="0">
              <a:solidFill>
                <a:srgbClr val="0070C0"/>
              </a:solidFill>
            </a:endParaRPr>
          </a:p>
          <a:p>
            <a:r>
              <a:rPr kumimoji="1" lang="ja-JP" altLang="en-US" dirty="0" smtClean="0">
                <a:solidFill>
                  <a:srgbClr val="0070C0"/>
                </a:solidFill>
              </a:rPr>
              <a:t>②研修会等で収集した情報提供の</a:t>
            </a:r>
            <a:r>
              <a:rPr kumimoji="1" lang="ja-JP" altLang="en-US" smtClean="0">
                <a:solidFill>
                  <a:srgbClr val="0070C0"/>
                </a:solidFill>
              </a:rPr>
              <a:t>説明は、研修会に</a:t>
            </a:r>
            <a:r>
              <a:rPr kumimoji="1" lang="ja-JP" altLang="en-US" dirty="0" smtClean="0">
                <a:solidFill>
                  <a:srgbClr val="0070C0"/>
                </a:solidFill>
              </a:rPr>
              <a:t>参加した経営者や従業員　</a:t>
            </a:r>
            <a:endParaRPr kumimoji="1" lang="ja-JP" altLang="en-US" dirty="0">
              <a:solidFill>
                <a:srgbClr val="0070C0"/>
              </a:solidFill>
            </a:endParaRPr>
          </a:p>
        </p:txBody>
      </p:sp>
      <p:sp>
        <p:nvSpPr>
          <p:cNvPr id="15" name="正方形/長方形 14"/>
          <p:cNvSpPr/>
          <p:nvPr/>
        </p:nvSpPr>
        <p:spPr>
          <a:xfrm>
            <a:off x="1037290" y="1098714"/>
            <a:ext cx="7707174" cy="954107"/>
          </a:xfrm>
          <a:prstGeom prst="rect">
            <a:avLst/>
          </a:prstGeom>
        </p:spPr>
        <p:txBody>
          <a:bodyPr wrap="none">
            <a:spAutoFit/>
          </a:bodyPr>
          <a:lstStyle/>
          <a:p>
            <a:r>
              <a:rPr kumimoji="1" lang="ja-JP" altLang="en-US" sz="1400" dirty="0" smtClean="0">
                <a:solidFill>
                  <a:srgbClr val="FF0000"/>
                </a:solidFill>
              </a:rPr>
              <a:t>　</a:t>
            </a:r>
            <a:r>
              <a:rPr kumimoji="1" lang="ja-JP" altLang="en-US" sz="1400" b="1" dirty="0" smtClean="0">
                <a:solidFill>
                  <a:srgbClr val="00B050"/>
                </a:solidFill>
              </a:rPr>
              <a:t>この社内研修資料（例）はあくまでも参考例です。</a:t>
            </a:r>
            <a:endParaRPr kumimoji="1" lang="en-US" altLang="ja-JP" sz="1400" b="1" dirty="0" smtClean="0">
              <a:solidFill>
                <a:srgbClr val="00B050"/>
              </a:solidFill>
            </a:endParaRPr>
          </a:p>
          <a:p>
            <a:r>
              <a:rPr kumimoji="1" lang="ja-JP" altLang="en-US" sz="1400" dirty="0">
                <a:solidFill>
                  <a:srgbClr val="00B050"/>
                </a:solidFill>
              </a:rPr>
              <a:t>　</a:t>
            </a:r>
            <a:r>
              <a:rPr lang="ja-JP" altLang="en-US" sz="1400" dirty="0" smtClean="0">
                <a:solidFill>
                  <a:srgbClr val="00B050"/>
                </a:solidFill>
              </a:rPr>
              <a:t>必ず</a:t>
            </a:r>
            <a:r>
              <a:rPr lang="ja-JP" altLang="en-US" sz="1400" dirty="0">
                <a:solidFill>
                  <a:srgbClr val="00B050"/>
                </a:solidFill>
              </a:rPr>
              <a:t>「申請の手引き」「よくある質問」で</a:t>
            </a:r>
            <a:r>
              <a:rPr kumimoji="1" lang="ja-JP" altLang="en-US" sz="1400" dirty="0">
                <a:solidFill>
                  <a:srgbClr val="00B050"/>
                </a:solidFill>
              </a:rPr>
              <a:t>詳細を確認</a:t>
            </a:r>
            <a:r>
              <a:rPr kumimoji="1" lang="ja-JP" altLang="en-US" sz="1400" dirty="0" smtClean="0">
                <a:solidFill>
                  <a:srgbClr val="00B050"/>
                </a:solidFill>
              </a:rPr>
              <a:t>して、各申請企業ごとの</a:t>
            </a:r>
            <a:endParaRPr kumimoji="1" lang="en-US" altLang="ja-JP" sz="1400" dirty="0" smtClean="0">
              <a:solidFill>
                <a:srgbClr val="00B050"/>
              </a:solidFill>
            </a:endParaRPr>
          </a:p>
          <a:p>
            <a:r>
              <a:rPr kumimoji="1" lang="ja-JP" altLang="en-US" sz="1400" dirty="0">
                <a:solidFill>
                  <a:srgbClr val="00B050"/>
                </a:solidFill>
              </a:rPr>
              <a:t>　</a:t>
            </a:r>
            <a:r>
              <a:rPr kumimoji="1" lang="ja-JP" altLang="en-US" sz="1400" dirty="0" smtClean="0">
                <a:solidFill>
                  <a:srgbClr val="00B050"/>
                </a:solidFill>
              </a:rPr>
              <a:t>社内研修資料を作成してください。</a:t>
            </a:r>
            <a:endParaRPr kumimoji="1" lang="en-US" altLang="ja-JP" sz="1400" dirty="0" smtClean="0">
              <a:solidFill>
                <a:srgbClr val="00B050"/>
              </a:solidFill>
            </a:endParaRPr>
          </a:p>
          <a:p>
            <a:r>
              <a:rPr kumimoji="1" lang="ja-JP" altLang="en-US" sz="1400" dirty="0" smtClean="0">
                <a:solidFill>
                  <a:srgbClr val="00B050"/>
                </a:solidFill>
              </a:rPr>
              <a:t>　</a:t>
            </a:r>
            <a:r>
              <a:rPr kumimoji="1" lang="en-US" altLang="ja-JP" sz="1400" dirty="0" smtClean="0">
                <a:solidFill>
                  <a:srgbClr val="00B050"/>
                </a:solidFill>
              </a:rPr>
              <a:t>https</a:t>
            </a:r>
            <a:r>
              <a:rPr kumimoji="1" lang="en-US" altLang="ja-JP" sz="1400" dirty="0">
                <a:solidFill>
                  <a:srgbClr val="00B050"/>
                </a:solidFill>
              </a:rPr>
              <a:t>://www.hataraku.metro.tokyo.lg.jp/kaizen/koyoukankyo/files/06hatarakiyasui-tebikizenbun.pdf</a:t>
            </a:r>
            <a:endParaRPr kumimoji="1" lang="en-US" altLang="ja-JP" sz="1400" dirty="0" smtClean="0">
              <a:solidFill>
                <a:srgbClr val="00B050"/>
              </a:solidFill>
            </a:endParaRPr>
          </a:p>
        </p:txBody>
      </p:sp>
      <p:cxnSp>
        <p:nvCxnSpPr>
          <p:cNvPr id="16" name="直線コネクタ 15"/>
          <p:cNvCxnSpPr/>
          <p:nvPr/>
        </p:nvCxnSpPr>
        <p:spPr>
          <a:xfrm>
            <a:off x="535033" y="460403"/>
            <a:ext cx="87354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168895" y="103032"/>
            <a:ext cx="3570208"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sz="1200" dirty="0" smtClean="0">
                <a:solidFill>
                  <a:schemeClr val="tx1"/>
                </a:solidFill>
              </a:rPr>
              <a:t>令和６年度働きやすい</a:t>
            </a:r>
            <a:r>
              <a:rPr kumimoji="1" lang="ja-JP" altLang="en-US" sz="1200" dirty="0">
                <a:solidFill>
                  <a:schemeClr val="tx1"/>
                </a:solidFill>
              </a:rPr>
              <a:t>職場環境づくり</a:t>
            </a:r>
            <a:r>
              <a:rPr kumimoji="1" lang="ja-JP" altLang="en-US" sz="1200" dirty="0" smtClean="0">
                <a:solidFill>
                  <a:schemeClr val="tx1"/>
                </a:solidFill>
              </a:rPr>
              <a:t>推進奨励金</a:t>
            </a:r>
            <a:endParaRPr kumimoji="1" lang="ja-JP" altLang="en-US" sz="1200" dirty="0">
              <a:solidFill>
                <a:schemeClr val="tx1"/>
              </a:solidFill>
            </a:endParaRPr>
          </a:p>
        </p:txBody>
      </p:sp>
      <p:sp>
        <p:nvSpPr>
          <p:cNvPr id="18" name="正方形/長方形 17"/>
          <p:cNvSpPr/>
          <p:nvPr/>
        </p:nvSpPr>
        <p:spPr>
          <a:xfrm>
            <a:off x="409174" y="577172"/>
            <a:ext cx="2956259" cy="46166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en-US" altLang="ja-JP" sz="2400" b="1" dirty="0" smtClean="0">
                <a:solidFill>
                  <a:schemeClr val="bg1"/>
                </a:solidFill>
              </a:rPr>
              <a:t>Ⅰ</a:t>
            </a:r>
            <a:r>
              <a:rPr kumimoji="1" lang="ja-JP" altLang="en-US" sz="2400" b="1" dirty="0" smtClean="0">
                <a:solidFill>
                  <a:schemeClr val="bg1"/>
                </a:solidFill>
              </a:rPr>
              <a:t>プランＡコース</a:t>
            </a:r>
            <a:r>
              <a:rPr kumimoji="1" lang="ja-JP" altLang="en-US" sz="2400" b="1" dirty="0">
                <a:solidFill>
                  <a:schemeClr val="bg1"/>
                </a:solidFill>
              </a:rPr>
              <a:t>③</a:t>
            </a:r>
          </a:p>
        </p:txBody>
      </p:sp>
      <p:sp>
        <p:nvSpPr>
          <p:cNvPr id="19" name="正方形/長方形 18"/>
          <p:cNvSpPr/>
          <p:nvPr/>
        </p:nvSpPr>
        <p:spPr>
          <a:xfrm>
            <a:off x="5969567" y="74769"/>
            <a:ext cx="3877985"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b="1" dirty="0" smtClean="0">
                <a:solidFill>
                  <a:schemeClr val="tx1"/>
                </a:solidFill>
              </a:rPr>
              <a:t>株式会社〇〇　社内研修資料（例）</a:t>
            </a:r>
            <a:endParaRPr kumimoji="1" lang="ja-JP" altLang="en-US" b="1" dirty="0">
              <a:solidFill>
                <a:schemeClr val="tx1"/>
              </a:solidFill>
            </a:endParaRPr>
          </a:p>
        </p:txBody>
      </p:sp>
    </p:spTree>
    <p:extLst>
      <p:ext uri="{BB962C8B-B14F-4D97-AF65-F5344CB8AC3E}">
        <p14:creationId xmlns:p14="http://schemas.microsoft.com/office/powerpoint/2010/main" val="168630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latin typeface="+mn-ea"/>
                <a:ea typeface="+mn-ea"/>
              </a:rPr>
              <a:t>本日の研修内容</a:t>
            </a:r>
            <a:endParaRPr kumimoji="1" lang="ja-JP" altLang="en-US" b="1" dirty="0">
              <a:latin typeface="+mn-ea"/>
              <a:ea typeface="+mn-ea"/>
            </a:endParaRPr>
          </a:p>
        </p:txBody>
      </p:sp>
      <p:sp>
        <p:nvSpPr>
          <p:cNvPr id="3" name="コンテンツ プレースホルダー 2"/>
          <p:cNvSpPr>
            <a:spLocks noGrp="1"/>
          </p:cNvSpPr>
          <p:nvPr>
            <p:ph idx="1"/>
          </p:nvPr>
        </p:nvSpPr>
        <p:spPr>
          <a:xfrm>
            <a:off x="681037" y="1806375"/>
            <a:ext cx="8543925" cy="4351338"/>
          </a:xfrm>
        </p:spPr>
        <p:txBody>
          <a:bodyPr/>
          <a:lstStyle/>
          <a:p>
            <a:pPr marL="0" indent="0">
              <a:buNone/>
            </a:pPr>
            <a:endParaRPr lang="en-US" altLang="ja-JP" strike="sngStrike" dirty="0" smtClean="0">
              <a:latin typeface="+mn-ea"/>
            </a:endParaRPr>
          </a:p>
          <a:p>
            <a:pPr marL="0" indent="0">
              <a:buNone/>
            </a:pPr>
            <a:r>
              <a:rPr lang="en-US" altLang="ja-JP" dirty="0" smtClean="0">
                <a:solidFill>
                  <a:srgbClr val="FF0000"/>
                </a:solidFill>
                <a:latin typeface="+mn-ea"/>
              </a:rPr>
              <a:t>1.【</a:t>
            </a:r>
            <a:r>
              <a:rPr lang="ja-JP" altLang="en-US" dirty="0" smtClean="0">
                <a:solidFill>
                  <a:srgbClr val="FF0000"/>
                </a:solidFill>
                <a:latin typeface="+mn-ea"/>
              </a:rPr>
              <a:t>必須</a:t>
            </a:r>
            <a:r>
              <a:rPr lang="en-US" altLang="ja-JP" dirty="0" smtClean="0">
                <a:solidFill>
                  <a:srgbClr val="FF0000"/>
                </a:solidFill>
                <a:latin typeface="+mn-ea"/>
              </a:rPr>
              <a:t>】</a:t>
            </a:r>
            <a:r>
              <a:rPr lang="ja-JP" altLang="en-US" dirty="0" smtClean="0">
                <a:latin typeface="+mn-ea"/>
              </a:rPr>
              <a:t>整備した社内制度の内容説明</a:t>
            </a:r>
            <a:endParaRPr lang="en-US" altLang="ja-JP" dirty="0">
              <a:latin typeface="+mn-ea"/>
            </a:endParaRPr>
          </a:p>
          <a:p>
            <a:pPr marL="0" indent="0">
              <a:buNone/>
            </a:pPr>
            <a:r>
              <a:rPr lang="en-US" altLang="ja-JP" dirty="0" smtClean="0">
                <a:solidFill>
                  <a:srgbClr val="FF0000"/>
                </a:solidFill>
                <a:latin typeface="+mn-ea"/>
              </a:rPr>
              <a:t>2.【</a:t>
            </a:r>
            <a:r>
              <a:rPr lang="ja-JP" altLang="en-US" dirty="0" smtClean="0">
                <a:solidFill>
                  <a:srgbClr val="FF0000"/>
                </a:solidFill>
                <a:latin typeface="+mn-ea"/>
              </a:rPr>
              <a:t>必須</a:t>
            </a:r>
            <a:r>
              <a:rPr lang="en-US" altLang="ja-JP" dirty="0" smtClean="0">
                <a:solidFill>
                  <a:srgbClr val="FF0000"/>
                </a:solidFill>
                <a:latin typeface="+mn-ea"/>
              </a:rPr>
              <a:t>】</a:t>
            </a:r>
            <a:r>
              <a:rPr lang="ja-JP" altLang="en-US" dirty="0" smtClean="0">
                <a:latin typeface="+mn-ea"/>
              </a:rPr>
              <a:t>都の</a:t>
            </a:r>
            <a:r>
              <a:rPr kumimoji="1" lang="ja-JP" altLang="en-US" dirty="0" smtClean="0">
                <a:latin typeface="+mn-ea"/>
              </a:rPr>
              <a:t>研修会等で収集した知識の情報提供</a:t>
            </a:r>
            <a:endParaRPr kumimoji="1" lang="en-US" altLang="ja-JP" dirty="0" smtClean="0">
              <a:latin typeface="+mn-ea"/>
            </a:endParaRPr>
          </a:p>
          <a:p>
            <a:pPr marL="0" indent="0">
              <a:buNone/>
            </a:pPr>
            <a:r>
              <a:rPr kumimoji="1" lang="en-US" altLang="ja-JP" dirty="0" smtClean="0">
                <a:latin typeface="+mn-ea"/>
              </a:rPr>
              <a:t>3.</a:t>
            </a:r>
            <a:r>
              <a:rPr kumimoji="1" lang="ja-JP" altLang="en-US" dirty="0" smtClean="0">
                <a:latin typeface="+mn-ea"/>
              </a:rPr>
              <a:t>　質疑応答</a:t>
            </a:r>
            <a:endParaRPr kumimoji="1" lang="ja-JP" altLang="en-US" dirty="0">
              <a:latin typeface="+mn-ea"/>
            </a:endParaRPr>
          </a:p>
        </p:txBody>
      </p:sp>
      <p:sp>
        <p:nvSpPr>
          <p:cNvPr id="4" name="正方形/長方形 3"/>
          <p:cNvSpPr/>
          <p:nvPr/>
        </p:nvSpPr>
        <p:spPr>
          <a:xfrm>
            <a:off x="3500318" y="4447493"/>
            <a:ext cx="5724644" cy="461665"/>
          </a:xfrm>
          <a:prstGeom prst="rect">
            <a:avLst/>
          </a:prstGeom>
        </p:spPr>
        <p:txBody>
          <a:bodyPr wrap="none">
            <a:spAutoFit/>
          </a:bodyPr>
          <a:lstStyle/>
          <a:p>
            <a:r>
              <a:rPr kumimoji="1" lang="ja-JP" altLang="en-US" sz="2400" dirty="0">
                <a:solidFill>
                  <a:srgbClr val="0070C0"/>
                </a:solidFill>
                <a:latin typeface="+mn-ea"/>
              </a:rPr>
              <a:t>（</a:t>
            </a:r>
            <a:r>
              <a:rPr kumimoji="1" lang="en-US" altLang="ja-JP" sz="2400" dirty="0">
                <a:solidFill>
                  <a:srgbClr val="0070C0"/>
                </a:solidFill>
                <a:latin typeface="+mn-ea"/>
              </a:rPr>
              <a:t>※</a:t>
            </a:r>
            <a:r>
              <a:rPr kumimoji="1" lang="ja-JP" altLang="en-US" sz="2400" dirty="0">
                <a:solidFill>
                  <a:srgbClr val="0070C0"/>
                </a:solidFill>
                <a:latin typeface="+mn-ea"/>
              </a:rPr>
              <a:t>　奨励金の取組順とは異なります）</a:t>
            </a:r>
          </a:p>
        </p:txBody>
      </p:sp>
    </p:spTree>
    <p:extLst>
      <p:ext uri="{BB962C8B-B14F-4D97-AF65-F5344CB8AC3E}">
        <p14:creationId xmlns:p14="http://schemas.microsoft.com/office/powerpoint/2010/main" val="3754189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49283" y="1424148"/>
            <a:ext cx="9212778" cy="400174"/>
          </a:xfrm>
        </p:spPr>
        <p:txBody>
          <a:bodyPr wrap="none">
            <a:spAutoFit/>
          </a:bodyPr>
          <a:lstStyle/>
          <a:p>
            <a:pPr marL="0" indent="0">
              <a:buNone/>
            </a:pPr>
            <a:r>
              <a:rPr lang="ja-JP" altLang="en-US" sz="2200" dirty="0" smtClean="0">
                <a:latin typeface="+mn-ea"/>
              </a:rPr>
              <a:t>・</a:t>
            </a:r>
            <a:r>
              <a:rPr lang="ja-JP" altLang="en-US" sz="2200" dirty="0" smtClean="0">
                <a:solidFill>
                  <a:schemeClr val="accent1">
                    <a:lumMod val="75000"/>
                  </a:schemeClr>
                </a:solidFill>
                <a:latin typeface="+mn-ea"/>
              </a:rPr>
              <a:t>（例示）</a:t>
            </a:r>
            <a:r>
              <a:rPr lang="ja-JP" altLang="en-US" sz="2200" dirty="0" smtClean="0">
                <a:latin typeface="+mn-ea"/>
              </a:rPr>
              <a:t>この度、我が社では</a:t>
            </a:r>
            <a:r>
              <a:rPr lang="ja-JP" altLang="en-US" sz="2200" b="1" u="sng" dirty="0">
                <a:latin typeface="+mn-ea"/>
              </a:rPr>
              <a:t>法を</a:t>
            </a:r>
            <a:r>
              <a:rPr lang="ja-JP" altLang="en-US" sz="2200" b="1" u="sng" dirty="0" smtClean="0">
                <a:latin typeface="+mn-ea"/>
              </a:rPr>
              <a:t>上回る</a:t>
            </a:r>
            <a:r>
              <a:rPr kumimoji="1" lang="ja-JP" altLang="en-US" sz="2200" b="1" u="sng" dirty="0" smtClean="0">
                <a:latin typeface="+mn-ea"/>
              </a:rPr>
              <a:t>育児休業制度</a:t>
            </a:r>
            <a:r>
              <a:rPr kumimoji="1" lang="ja-JP" altLang="en-US" sz="2200" dirty="0" smtClean="0">
                <a:latin typeface="+mn-ea"/>
              </a:rPr>
              <a:t>を整備しました</a:t>
            </a:r>
            <a:endParaRPr lang="ja-JP" altLang="en-US" sz="2200" dirty="0">
              <a:latin typeface="+mn-ea"/>
            </a:endParaRPr>
          </a:p>
        </p:txBody>
      </p:sp>
      <p:sp>
        <p:nvSpPr>
          <p:cNvPr id="4" name="正方形/長方形 3"/>
          <p:cNvSpPr/>
          <p:nvPr/>
        </p:nvSpPr>
        <p:spPr>
          <a:xfrm>
            <a:off x="520099" y="1841081"/>
            <a:ext cx="8649748" cy="13212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取組事項１で整備した制度の概要を記載してください</a:t>
            </a:r>
            <a:endParaRPr kumimoji="1" lang="ja-JP" altLang="en-US" dirty="0">
              <a:solidFill>
                <a:sysClr val="windowText" lastClr="000000"/>
              </a:solidFill>
            </a:endParaRPr>
          </a:p>
        </p:txBody>
      </p:sp>
      <p:sp>
        <p:nvSpPr>
          <p:cNvPr id="7" name="正方形/長方形 6"/>
          <p:cNvSpPr/>
          <p:nvPr/>
        </p:nvSpPr>
        <p:spPr>
          <a:xfrm>
            <a:off x="520099" y="4148642"/>
            <a:ext cx="8649748" cy="13212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取組事項２で整備した制度の概要を</a:t>
            </a:r>
            <a:r>
              <a:rPr kumimoji="1" lang="ja-JP" altLang="en-US" dirty="0">
                <a:solidFill>
                  <a:sysClr val="windowText" lastClr="000000"/>
                </a:solidFill>
              </a:rPr>
              <a:t>記載してください</a:t>
            </a:r>
          </a:p>
        </p:txBody>
      </p:sp>
      <p:sp>
        <p:nvSpPr>
          <p:cNvPr id="8" name="コンテンツ プレースホルダー 2"/>
          <p:cNvSpPr txBox="1">
            <a:spLocks/>
          </p:cNvSpPr>
          <p:nvPr/>
        </p:nvSpPr>
        <p:spPr>
          <a:xfrm>
            <a:off x="349283" y="3731709"/>
            <a:ext cx="7802136" cy="400174"/>
          </a:xfrm>
          <a:prstGeom prst="rect">
            <a:avLst/>
          </a:prstGeom>
        </p:spPr>
        <p:txBody>
          <a:bodyPr vert="horz" wrap="non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200" dirty="0" smtClean="0">
                <a:latin typeface="+mn-ea"/>
              </a:rPr>
              <a:t>・</a:t>
            </a:r>
            <a:r>
              <a:rPr lang="ja-JP" altLang="en-US" sz="2200" dirty="0" smtClean="0">
                <a:solidFill>
                  <a:schemeClr val="accent1">
                    <a:lumMod val="75000"/>
                  </a:schemeClr>
                </a:solidFill>
                <a:latin typeface="+mn-ea"/>
              </a:rPr>
              <a:t>（例示）</a:t>
            </a:r>
            <a:r>
              <a:rPr lang="ja-JP" altLang="en-US" sz="2200" dirty="0" smtClean="0">
                <a:latin typeface="+mn-ea"/>
              </a:rPr>
              <a:t>この度、我が社では</a:t>
            </a:r>
            <a:r>
              <a:rPr lang="ja-JP" altLang="en-US" sz="2200" b="1" u="sng" dirty="0">
                <a:latin typeface="+mn-ea"/>
              </a:rPr>
              <a:t>両親学級制度</a:t>
            </a:r>
            <a:r>
              <a:rPr lang="ja-JP" altLang="en-US" sz="2200" dirty="0" smtClean="0">
                <a:latin typeface="+mn-ea"/>
              </a:rPr>
              <a:t>を整備しました</a:t>
            </a:r>
            <a:endParaRPr lang="ja-JP" altLang="en-US" sz="2200" dirty="0">
              <a:latin typeface="+mn-ea"/>
            </a:endParaRPr>
          </a:p>
        </p:txBody>
      </p:sp>
      <p:sp>
        <p:nvSpPr>
          <p:cNvPr id="9" name="タイトル 1"/>
          <p:cNvSpPr txBox="1">
            <a:spLocks/>
          </p:cNvSpPr>
          <p:nvPr/>
        </p:nvSpPr>
        <p:spPr>
          <a:xfrm>
            <a:off x="2169459" y="212463"/>
            <a:ext cx="5570756" cy="480131"/>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smtClean="0">
                <a:latin typeface="+mn-ea"/>
                <a:ea typeface="+mn-ea"/>
              </a:rPr>
              <a:t>１．整備した社内制度の内容説明</a:t>
            </a:r>
            <a:endParaRPr lang="ja-JP" altLang="en-US" sz="2800" b="1" dirty="0">
              <a:latin typeface="+mn-ea"/>
              <a:ea typeface="+mn-ea"/>
            </a:endParaRPr>
          </a:p>
        </p:txBody>
      </p:sp>
    </p:spTree>
    <p:extLst>
      <p:ext uri="{BB962C8B-B14F-4D97-AF65-F5344CB8AC3E}">
        <p14:creationId xmlns:p14="http://schemas.microsoft.com/office/powerpoint/2010/main" val="523858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2129" y="210924"/>
            <a:ext cx="5570756" cy="483209"/>
          </a:xfrm>
        </p:spPr>
        <p:txBody>
          <a:bodyPr wrap="none">
            <a:spAutoFit/>
          </a:bodyPr>
          <a:lstStyle/>
          <a:p>
            <a:r>
              <a:rPr lang="ja-JP" altLang="en-US" sz="2800" b="1" dirty="0" smtClean="0">
                <a:latin typeface="+mn-ea"/>
                <a:ea typeface="+mn-ea"/>
              </a:rPr>
              <a:t>１．</a:t>
            </a:r>
            <a:r>
              <a:rPr kumimoji="1" lang="ja-JP" altLang="en-US" sz="2800" b="1" dirty="0" smtClean="0">
                <a:latin typeface="+mn-ea"/>
                <a:ea typeface="+mn-ea"/>
              </a:rPr>
              <a:t>整備した社内制度の内容説明</a:t>
            </a:r>
            <a:endParaRPr kumimoji="1" lang="ja-JP" altLang="en-US" sz="2800" b="1" dirty="0">
              <a:latin typeface="+mn-ea"/>
              <a:ea typeface="+mn-ea"/>
            </a:endParaRPr>
          </a:p>
        </p:txBody>
      </p:sp>
      <p:sp>
        <p:nvSpPr>
          <p:cNvPr id="3" name="コンテンツ プレースホルダー 2"/>
          <p:cNvSpPr>
            <a:spLocks noGrp="1"/>
          </p:cNvSpPr>
          <p:nvPr>
            <p:ph idx="1"/>
          </p:nvPr>
        </p:nvSpPr>
        <p:spPr>
          <a:xfrm>
            <a:off x="627016" y="3682792"/>
            <a:ext cx="8494633" cy="885371"/>
          </a:xfrm>
        </p:spPr>
        <p:txBody>
          <a:bodyPr wrap="none">
            <a:spAutoFit/>
          </a:bodyPr>
          <a:lstStyle/>
          <a:p>
            <a:pPr marL="0" indent="0">
              <a:buNone/>
            </a:pPr>
            <a:r>
              <a:rPr lang="ja-JP" altLang="en-US" sz="2400" dirty="0" smtClean="0">
                <a:solidFill>
                  <a:schemeClr val="accent1">
                    <a:lumMod val="75000"/>
                  </a:schemeClr>
                </a:solidFill>
              </a:rPr>
              <a:t>（</a:t>
            </a:r>
            <a:r>
              <a:rPr kumimoji="1" lang="ja-JP" altLang="en-US" sz="2400" dirty="0" smtClean="0">
                <a:solidFill>
                  <a:schemeClr val="accent1">
                    <a:lumMod val="75000"/>
                  </a:schemeClr>
                </a:solidFill>
              </a:rPr>
              <a:t>追加取組）ジョブリターン制度を整備した</a:t>
            </a:r>
            <a:r>
              <a:rPr lang="ja-JP" altLang="en-US" sz="2400" dirty="0" smtClean="0">
                <a:solidFill>
                  <a:schemeClr val="accent1">
                    <a:lumMod val="75000"/>
                  </a:schemeClr>
                </a:solidFill>
              </a:rPr>
              <a:t>場合は、</a:t>
            </a:r>
            <a:endParaRPr lang="en-US" altLang="ja-JP" sz="2400" dirty="0" smtClean="0">
              <a:solidFill>
                <a:schemeClr val="accent1">
                  <a:lumMod val="75000"/>
                </a:schemeClr>
              </a:solidFill>
            </a:endParaRPr>
          </a:p>
          <a:p>
            <a:pPr marL="0" indent="0">
              <a:buNone/>
            </a:pPr>
            <a:r>
              <a:rPr lang="ja-JP" altLang="en-US" sz="2400" dirty="0">
                <a:solidFill>
                  <a:schemeClr val="accent1">
                    <a:lumMod val="75000"/>
                  </a:schemeClr>
                </a:solidFill>
              </a:rPr>
              <a:t>　</a:t>
            </a:r>
            <a:r>
              <a:rPr lang="ja-JP" altLang="en-US" sz="2400" dirty="0" smtClean="0">
                <a:solidFill>
                  <a:schemeClr val="accent1">
                    <a:lumMod val="75000"/>
                  </a:schemeClr>
                </a:solidFill>
              </a:rPr>
              <a:t>　　　　　</a:t>
            </a:r>
            <a:r>
              <a:rPr lang="ja-JP" altLang="en-US" sz="2400" b="1" u="sng" dirty="0" smtClean="0">
                <a:solidFill>
                  <a:schemeClr val="accent1">
                    <a:lumMod val="75000"/>
                  </a:schemeClr>
                </a:solidFill>
              </a:rPr>
              <a:t>ジョブリターン制度</a:t>
            </a:r>
            <a:r>
              <a:rPr lang="ja-JP" altLang="en-US" sz="2400" dirty="0" smtClean="0">
                <a:solidFill>
                  <a:schemeClr val="accent1">
                    <a:lumMod val="75000"/>
                  </a:schemeClr>
                </a:solidFill>
              </a:rPr>
              <a:t>の内容も周知してください</a:t>
            </a:r>
            <a:endParaRPr kumimoji="1" lang="ja-JP" altLang="en-US" sz="2400" dirty="0">
              <a:solidFill>
                <a:schemeClr val="accent1">
                  <a:lumMod val="75000"/>
                </a:schemeClr>
              </a:solidFill>
            </a:endParaRPr>
          </a:p>
        </p:txBody>
      </p:sp>
      <p:sp>
        <p:nvSpPr>
          <p:cNvPr id="5" name="正方形/長方形 4"/>
          <p:cNvSpPr/>
          <p:nvPr/>
        </p:nvSpPr>
        <p:spPr>
          <a:xfrm>
            <a:off x="575215" y="4778127"/>
            <a:ext cx="8755570" cy="1321944"/>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整備した制度の</a:t>
            </a:r>
            <a:r>
              <a:rPr kumimoji="1" lang="ja-JP" altLang="en-US" dirty="0">
                <a:solidFill>
                  <a:sysClr val="windowText" lastClr="000000"/>
                </a:solidFill>
              </a:rPr>
              <a:t>概要を記載して</a:t>
            </a:r>
            <a:r>
              <a:rPr kumimoji="1" lang="ja-JP" altLang="en-US" dirty="0" smtClean="0">
                <a:solidFill>
                  <a:sysClr val="windowText" lastClr="000000"/>
                </a:solidFill>
              </a:rPr>
              <a:t>ください</a:t>
            </a:r>
            <a:endParaRPr kumimoji="1" lang="ja-JP" altLang="en-US" dirty="0">
              <a:solidFill>
                <a:sysClr val="windowText" lastClr="000000"/>
              </a:solidFill>
            </a:endParaRPr>
          </a:p>
        </p:txBody>
      </p:sp>
      <p:sp>
        <p:nvSpPr>
          <p:cNvPr id="7" name="正方形/長方形 6"/>
          <p:cNvSpPr/>
          <p:nvPr/>
        </p:nvSpPr>
        <p:spPr>
          <a:xfrm>
            <a:off x="520099" y="1833956"/>
            <a:ext cx="8649748" cy="13212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取組事項３で整備した制度の概要を</a:t>
            </a:r>
            <a:r>
              <a:rPr kumimoji="1" lang="ja-JP" altLang="en-US" dirty="0">
                <a:solidFill>
                  <a:sysClr val="windowText" lastClr="000000"/>
                </a:solidFill>
              </a:rPr>
              <a:t>記載してください</a:t>
            </a:r>
          </a:p>
        </p:txBody>
      </p:sp>
      <p:sp>
        <p:nvSpPr>
          <p:cNvPr id="8" name="コンテンツ プレースホルダー 2"/>
          <p:cNvSpPr txBox="1">
            <a:spLocks/>
          </p:cNvSpPr>
          <p:nvPr/>
        </p:nvSpPr>
        <p:spPr>
          <a:xfrm>
            <a:off x="349283" y="1417022"/>
            <a:ext cx="8084264" cy="400174"/>
          </a:xfrm>
          <a:prstGeom prst="rect">
            <a:avLst/>
          </a:prstGeom>
        </p:spPr>
        <p:txBody>
          <a:bodyPr vert="horz" wrap="non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200" dirty="0" smtClean="0">
                <a:latin typeface="+mn-ea"/>
              </a:rPr>
              <a:t>・</a:t>
            </a:r>
            <a:r>
              <a:rPr lang="ja-JP" altLang="en-US" sz="2200" dirty="0" smtClean="0">
                <a:solidFill>
                  <a:schemeClr val="accent1">
                    <a:lumMod val="75000"/>
                  </a:schemeClr>
                </a:solidFill>
                <a:latin typeface="+mn-ea"/>
              </a:rPr>
              <a:t>（例示）</a:t>
            </a:r>
            <a:r>
              <a:rPr lang="ja-JP" altLang="en-US" sz="2200" dirty="0" smtClean="0">
                <a:latin typeface="+mn-ea"/>
              </a:rPr>
              <a:t>この度、我が社では</a:t>
            </a:r>
            <a:r>
              <a:rPr lang="ja-JP" altLang="en-US" sz="2200" b="1" u="sng" dirty="0" smtClean="0">
                <a:latin typeface="+mn-ea"/>
              </a:rPr>
              <a:t>子育て支援制度</a:t>
            </a:r>
            <a:r>
              <a:rPr lang="ja-JP" altLang="en-US" sz="2200" dirty="0" smtClean="0">
                <a:latin typeface="+mn-ea"/>
              </a:rPr>
              <a:t>を整備しました</a:t>
            </a:r>
            <a:endParaRPr lang="ja-JP" altLang="en-US" sz="2200" dirty="0">
              <a:latin typeface="+mn-ea"/>
            </a:endParaRPr>
          </a:p>
        </p:txBody>
      </p:sp>
    </p:spTree>
    <p:extLst>
      <p:ext uri="{BB962C8B-B14F-4D97-AF65-F5344CB8AC3E}">
        <p14:creationId xmlns:p14="http://schemas.microsoft.com/office/powerpoint/2010/main" val="217274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57041" y="1032479"/>
            <a:ext cx="8879354" cy="371320"/>
          </a:xfrm>
        </p:spPr>
        <p:txBody>
          <a:bodyPr wrap="none">
            <a:spAutoFit/>
          </a:bodyPr>
          <a:lstStyle/>
          <a:p>
            <a:r>
              <a:rPr kumimoji="1" lang="ja-JP" altLang="en-US" sz="2000" dirty="0" smtClean="0"/>
              <a:t>育休前、育休中、育休後の職場復帰時の支援が求められる背景</a:t>
            </a:r>
            <a:r>
              <a:rPr lang="ja-JP" altLang="en-US" sz="2000" dirty="0" smtClean="0"/>
              <a:t>①</a:t>
            </a:r>
            <a:r>
              <a:rPr lang="ja-JP" altLang="en-US" sz="2000" dirty="0" smtClean="0">
                <a:solidFill>
                  <a:schemeClr val="accent1">
                    <a:lumMod val="75000"/>
                  </a:schemeClr>
                </a:solidFill>
              </a:rPr>
              <a:t>（例示）</a:t>
            </a:r>
            <a:endParaRPr lang="en-US" altLang="ja-JP" sz="2000" dirty="0">
              <a:solidFill>
                <a:schemeClr val="accent1">
                  <a:lumMod val="75000"/>
                </a:schemeClr>
              </a:solidFill>
            </a:endParaRPr>
          </a:p>
        </p:txBody>
      </p:sp>
      <p:pic>
        <p:nvPicPr>
          <p:cNvPr id="4" name="図 3" descr="cid:image001.png@01D9C45A.DC982700"/>
          <p:cNvPicPr/>
          <p:nvPr/>
        </p:nvPicPr>
        <p:blipFill rotWithShape="1">
          <a:blip r:embed="rId2" cstate="print">
            <a:extLst>
              <a:ext uri="{28A0092B-C50C-407E-A947-70E740481C1C}">
                <a14:useLocalDpi xmlns:a14="http://schemas.microsoft.com/office/drawing/2010/main" val="0"/>
              </a:ext>
            </a:extLst>
          </a:blip>
          <a:srcRect/>
          <a:stretch/>
        </p:blipFill>
        <p:spPr bwMode="auto">
          <a:xfrm>
            <a:off x="5090562" y="2826327"/>
            <a:ext cx="4541810" cy="3335482"/>
          </a:xfrm>
          <a:prstGeom prst="rect">
            <a:avLst/>
          </a:prstGeom>
          <a:noFill/>
          <a:ln>
            <a:noFill/>
          </a:ln>
        </p:spPr>
      </p:pic>
      <p:sp>
        <p:nvSpPr>
          <p:cNvPr id="5" name="テキスト ボックス 4"/>
          <p:cNvSpPr txBox="1"/>
          <p:nvPr/>
        </p:nvSpPr>
        <p:spPr>
          <a:xfrm>
            <a:off x="1262931" y="1595700"/>
            <a:ext cx="7225055" cy="923330"/>
          </a:xfrm>
          <a:prstGeom prst="rect">
            <a:avLst/>
          </a:prstGeom>
          <a:noFill/>
        </p:spPr>
        <p:txBody>
          <a:bodyPr wrap="none" rtlCol="0">
            <a:spAutoFit/>
          </a:bodyPr>
          <a:lstStyle/>
          <a:p>
            <a:r>
              <a:rPr kumimoji="1" lang="ja-JP" altLang="en-US" dirty="0" smtClean="0"/>
              <a:t>▸ 共働き世帯が急増、社会の仕組みや男女の役割分担の見直しが必要</a:t>
            </a:r>
            <a:endParaRPr kumimoji="1" lang="en-US" altLang="ja-JP" dirty="0" smtClean="0"/>
          </a:p>
          <a:p>
            <a:r>
              <a:rPr kumimoji="1" lang="ja-JP" altLang="en-US" dirty="0" smtClean="0"/>
              <a:t>▸ 出</a:t>
            </a:r>
            <a:r>
              <a:rPr kumimoji="1" lang="ja-JP" altLang="en-US" smtClean="0"/>
              <a:t>産後も働き続ける</a:t>
            </a:r>
            <a:r>
              <a:rPr kumimoji="1" lang="ja-JP" altLang="en-US" dirty="0" smtClean="0"/>
              <a:t>女性が増えている</a:t>
            </a:r>
            <a:endParaRPr kumimoji="1" lang="en-US" altLang="ja-JP" dirty="0" smtClean="0"/>
          </a:p>
          <a:p>
            <a:r>
              <a:rPr kumimoji="1" lang="ja-JP" altLang="en-US" dirty="0" smtClean="0"/>
              <a:t>▸ </a:t>
            </a:r>
            <a:r>
              <a:rPr lang="ja-JP" altLang="en-US" dirty="0" smtClean="0"/>
              <a:t>女性</a:t>
            </a:r>
            <a:r>
              <a:rPr lang="ja-JP" altLang="en-US" dirty="0"/>
              <a:t>求職者は時間や場所に</a:t>
            </a:r>
            <a:r>
              <a:rPr lang="ja-JP" altLang="en-US" dirty="0" smtClean="0"/>
              <a:t>縛られない柔軟</a:t>
            </a:r>
            <a:r>
              <a:rPr lang="ja-JP" altLang="en-US" dirty="0"/>
              <a:t>な働き方を望んでいる</a:t>
            </a:r>
            <a:endParaRPr kumimoji="1" lang="ja-JP" altLang="en-US" dirty="0"/>
          </a:p>
        </p:txBody>
      </p:sp>
      <p:sp>
        <p:nvSpPr>
          <p:cNvPr id="7" name="テキスト ボックス 6"/>
          <p:cNvSpPr txBox="1"/>
          <p:nvPr/>
        </p:nvSpPr>
        <p:spPr>
          <a:xfrm>
            <a:off x="1358486" y="6261542"/>
            <a:ext cx="2492990" cy="276999"/>
          </a:xfrm>
          <a:prstGeom prst="rect">
            <a:avLst/>
          </a:prstGeom>
          <a:noFill/>
        </p:spPr>
        <p:txBody>
          <a:bodyPr wrap="none" rtlCol="0">
            <a:spAutoFit/>
          </a:bodyPr>
          <a:lstStyle/>
          <a:p>
            <a:r>
              <a:rPr kumimoji="1" lang="ja-JP" altLang="en-US" sz="1200" dirty="0" smtClean="0"/>
              <a:t>令和６年版「男女共同参画白書」</a:t>
            </a:r>
            <a:endParaRPr kumimoji="1" lang="ja-JP" altLang="en-US" sz="1200" dirty="0"/>
          </a:p>
        </p:txBody>
      </p:sp>
      <p:sp>
        <p:nvSpPr>
          <p:cNvPr id="8" name="テキスト ボックス 7"/>
          <p:cNvSpPr txBox="1"/>
          <p:nvPr/>
        </p:nvSpPr>
        <p:spPr>
          <a:xfrm>
            <a:off x="6106824" y="6261542"/>
            <a:ext cx="2492990" cy="276999"/>
          </a:xfrm>
          <a:prstGeom prst="rect">
            <a:avLst/>
          </a:prstGeom>
          <a:noFill/>
        </p:spPr>
        <p:txBody>
          <a:bodyPr wrap="none" rtlCol="0">
            <a:spAutoFit/>
          </a:bodyPr>
          <a:lstStyle/>
          <a:p>
            <a:r>
              <a:rPr kumimoji="1" lang="ja-JP" altLang="en-US" sz="1200" dirty="0" smtClean="0"/>
              <a:t>令和４年版「男女共同参画白書」</a:t>
            </a:r>
            <a:endParaRPr kumimoji="1" lang="ja-JP" altLang="en-US" sz="1200" dirty="0"/>
          </a:p>
        </p:txBody>
      </p:sp>
      <p:pic>
        <p:nvPicPr>
          <p:cNvPr id="9" name="図 8"/>
          <p:cNvPicPr>
            <a:picLocks noChangeAspect="1"/>
          </p:cNvPicPr>
          <p:nvPr/>
        </p:nvPicPr>
        <p:blipFill>
          <a:blip r:embed="rId3"/>
          <a:stretch>
            <a:fillRect/>
          </a:stretch>
        </p:blipFill>
        <p:spPr>
          <a:xfrm>
            <a:off x="256589" y="2701635"/>
            <a:ext cx="4714504" cy="3592426"/>
          </a:xfrm>
          <a:prstGeom prst="rect">
            <a:avLst/>
          </a:prstGeom>
        </p:spPr>
      </p:pic>
      <p:sp>
        <p:nvSpPr>
          <p:cNvPr id="11" name="タイトル 1"/>
          <p:cNvSpPr txBox="1">
            <a:spLocks/>
          </p:cNvSpPr>
          <p:nvPr/>
        </p:nvSpPr>
        <p:spPr>
          <a:xfrm>
            <a:off x="1233695" y="185684"/>
            <a:ext cx="7366119"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smtClean="0">
                <a:latin typeface="+mn-ea"/>
                <a:ea typeface="+mn-ea"/>
              </a:rPr>
              <a:t>２．都の研修会等で収集した知識の情報提供</a:t>
            </a:r>
            <a:endParaRPr lang="ja-JP" altLang="en-US" sz="2800" b="1" dirty="0">
              <a:solidFill>
                <a:srgbClr val="FF0000"/>
              </a:solidFill>
              <a:latin typeface="+mn-ea"/>
              <a:ea typeface="+mn-ea"/>
            </a:endParaRPr>
          </a:p>
        </p:txBody>
      </p:sp>
    </p:spTree>
    <p:extLst>
      <p:ext uri="{BB962C8B-B14F-4D97-AF65-F5344CB8AC3E}">
        <p14:creationId xmlns:p14="http://schemas.microsoft.com/office/powerpoint/2010/main" val="2724061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1037" y="764922"/>
            <a:ext cx="9224963" cy="584247"/>
          </a:xfrm>
        </p:spPr>
        <p:txBody>
          <a:bodyPr>
            <a:normAutofit/>
          </a:bodyPr>
          <a:lstStyle/>
          <a:p>
            <a:r>
              <a:rPr kumimoji="1" lang="ja-JP" altLang="en-US" dirty="0" smtClean="0"/>
              <a:t>育児・介護休業法の改正内容</a:t>
            </a:r>
            <a:r>
              <a:rPr kumimoji="1" lang="ja-JP" altLang="en-US" sz="1600" dirty="0" smtClean="0"/>
              <a:t>（令和６年</a:t>
            </a:r>
            <a:r>
              <a:rPr lang="ja-JP" altLang="en-US" sz="1600" dirty="0" smtClean="0"/>
              <a:t>５</a:t>
            </a:r>
            <a:r>
              <a:rPr kumimoji="1" lang="ja-JP" altLang="en-US" sz="1600" dirty="0" smtClean="0"/>
              <a:t>月３１日公布）</a:t>
            </a:r>
            <a:r>
              <a:rPr lang="ja-JP" altLang="en-US" sz="1800" dirty="0">
                <a:solidFill>
                  <a:schemeClr val="accent1">
                    <a:lumMod val="75000"/>
                  </a:schemeClr>
                </a:solidFill>
              </a:rPr>
              <a:t>（</a:t>
            </a:r>
            <a:r>
              <a:rPr kumimoji="1" lang="ja-JP" altLang="en-US" sz="1800" dirty="0" smtClean="0">
                <a:solidFill>
                  <a:schemeClr val="accent1">
                    <a:lumMod val="75000"/>
                  </a:schemeClr>
                </a:solidFill>
              </a:rPr>
              <a:t>例示）</a:t>
            </a:r>
            <a:endParaRPr kumimoji="1" lang="ja-JP" altLang="en-US" sz="2400" dirty="0">
              <a:solidFill>
                <a:schemeClr val="accent1">
                  <a:lumMod val="75000"/>
                </a:schemeClr>
              </a:solidFill>
            </a:endParaRPr>
          </a:p>
        </p:txBody>
      </p:sp>
      <p:pic>
        <p:nvPicPr>
          <p:cNvPr id="4" name="図 3"/>
          <p:cNvPicPr>
            <a:picLocks noChangeAspect="1"/>
          </p:cNvPicPr>
          <p:nvPr/>
        </p:nvPicPr>
        <p:blipFill>
          <a:blip r:embed="rId2"/>
          <a:stretch>
            <a:fillRect/>
          </a:stretch>
        </p:blipFill>
        <p:spPr>
          <a:xfrm>
            <a:off x="409731" y="6425189"/>
            <a:ext cx="2494977" cy="332415"/>
          </a:xfrm>
          <a:prstGeom prst="rect">
            <a:avLst/>
          </a:prstGeom>
        </p:spPr>
      </p:pic>
      <p:sp>
        <p:nvSpPr>
          <p:cNvPr id="8" name="テキスト ボックス 7"/>
          <p:cNvSpPr txBox="1"/>
          <p:nvPr/>
        </p:nvSpPr>
        <p:spPr>
          <a:xfrm>
            <a:off x="6650670" y="1677849"/>
            <a:ext cx="3052571" cy="1077218"/>
          </a:xfrm>
          <a:prstGeom prst="rect">
            <a:avLst/>
          </a:prstGeom>
          <a:noFill/>
        </p:spPr>
        <p:txBody>
          <a:bodyPr wrap="square" rtlCol="0">
            <a:spAutoFit/>
          </a:bodyPr>
          <a:lstStyle/>
          <a:p>
            <a:r>
              <a:rPr kumimoji="1" lang="ja-JP" altLang="en-US" sz="1600" b="1" dirty="0" smtClean="0"/>
              <a:t>①育児</a:t>
            </a:r>
            <a:r>
              <a:rPr kumimoji="1" lang="ja-JP" altLang="en-US" sz="1600" b="1" dirty="0"/>
              <a:t>休業の取得状況の公表</a:t>
            </a:r>
            <a:r>
              <a:rPr kumimoji="1" lang="ja-JP" altLang="en-US" sz="1600" b="1" dirty="0" smtClean="0"/>
              <a:t>義</a:t>
            </a:r>
            <a:endParaRPr kumimoji="1" lang="en-US" altLang="ja-JP" sz="1600" b="1" dirty="0" smtClean="0"/>
          </a:p>
          <a:p>
            <a:r>
              <a:rPr kumimoji="1" lang="ja-JP" altLang="en-US" sz="1600" b="1" dirty="0"/>
              <a:t>　</a:t>
            </a:r>
            <a:r>
              <a:rPr kumimoji="1" lang="ja-JP" altLang="en-US" sz="1600" b="1" dirty="0" smtClean="0"/>
              <a:t>務</a:t>
            </a:r>
            <a:r>
              <a:rPr kumimoji="1" lang="ja-JP" altLang="en-US" sz="1600" b="1" dirty="0"/>
              <a:t>の対象を、常時雇用する</a:t>
            </a:r>
            <a:r>
              <a:rPr kumimoji="1" lang="ja-JP" altLang="en-US" sz="1600" b="1" dirty="0" smtClean="0"/>
              <a:t>労</a:t>
            </a:r>
            <a:endParaRPr kumimoji="1" lang="en-US" altLang="ja-JP" sz="1600" b="1" dirty="0" smtClean="0"/>
          </a:p>
          <a:p>
            <a:r>
              <a:rPr kumimoji="1" lang="ja-JP" altLang="en-US" sz="1600" b="1" dirty="0"/>
              <a:t>　</a:t>
            </a:r>
            <a:r>
              <a:rPr kumimoji="1" lang="ja-JP" altLang="en-US" sz="1600" b="1" dirty="0" smtClean="0"/>
              <a:t>働者数</a:t>
            </a:r>
            <a:r>
              <a:rPr kumimoji="1" lang="ja-JP" altLang="en-US" sz="1600" b="1" dirty="0"/>
              <a:t>が</a:t>
            </a:r>
            <a:r>
              <a:rPr kumimoji="1" lang="en-US" altLang="ja-JP" sz="1600" b="1" dirty="0"/>
              <a:t>300</a:t>
            </a:r>
            <a:r>
              <a:rPr kumimoji="1" lang="ja-JP" altLang="en-US" sz="1600" b="1" dirty="0"/>
              <a:t>人超（現行</a:t>
            </a:r>
            <a:r>
              <a:rPr kumimoji="1" lang="en-US" altLang="ja-JP" sz="1600" b="1" dirty="0" smtClean="0"/>
              <a:t>1,000</a:t>
            </a:r>
          </a:p>
          <a:p>
            <a:r>
              <a:rPr kumimoji="1" lang="ja-JP" altLang="en-US" sz="1600" b="1" dirty="0"/>
              <a:t>　</a:t>
            </a:r>
            <a:r>
              <a:rPr kumimoji="1" lang="ja-JP" altLang="en-US" sz="1600" b="1" dirty="0" smtClean="0"/>
              <a:t>人超</a:t>
            </a:r>
            <a:r>
              <a:rPr kumimoji="1" lang="ja-JP" altLang="en-US" sz="1600" b="1" dirty="0"/>
              <a:t>）</a:t>
            </a:r>
            <a:r>
              <a:rPr kumimoji="1" lang="ja-JP" altLang="en-US" sz="1600" b="1" dirty="0" err="1"/>
              <a:t>の</a:t>
            </a:r>
            <a:r>
              <a:rPr kumimoji="1" lang="ja-JP" altLang="en-US" sz="1600" b="1" dirty="0"/>
              <a:t>事業主に拡大する。</a:t>
            </a:r>
          </a:p>
        </p:txBody>
      </p:sp>
      <p:sp>
        <p:nvSpPr>
          <p:cNvPr id="10" name="テキスト ボックス 9"/>
          <p:cNvSpPr txBox="1"/>
          <p:nvPr/>
        </p:nvSpPr>
        <p:spPr>
          <a:xfrm>
            <a:off x="6650671" y="2939733"/>
            <a:ext cx="3255329" cy="1323439"/>
          </a:xfrm>
          <a:prstGeom prst="rect">
            <a:avLst/>
          </a:prstGeom>
          <a:noFill/>
        </p:spPr>
        <p:txBody>
          <a:bodyPr wrap="square" rtlCol="0">
            <a:spAutoFit/>
          </a:bodyPr>
          <a:lstStyle/>
          <a:p>
            <a:r>
              <a:rPr kumimoji="1" lang="ja-JP" altLang="en-US" sz="1600" b="1" dirty="0"/>
              <a:t>②次世代育成支援対策推進法に</a:t>
            </a:r>
            <a:r>
              <a:rPr kumimoji="1" lang="ja-JP" altLang="en-US" sz="1600" b="1" dirty="0" smtClean="0"/>
              <a:t>基</a:t>
            </a:r>
            <a:endParaRPr kumimoji="1" lang="en-US" altLang="ja-JP" sz="1600" b="1" dirty="0" smtClean="0"/>
          </a:p>
          <a:p>
            <a:r>
              <a:rPr kumimoji="1" lang="ja-JP" altLang="en-US" sz="1600" b="1" dirty="0"/>
              <a:t>　</a:t>
            </a:r>
            <a:r>
              <a:rPr kumimoji="1" lang="ja-JP" altLang="en-US" sz="1600" b="1" dirty="0" err="1" smtClean="0"/>
              <a:t>づく</a:t>
            </a:r>
            <a:r>
              <a:rPr kumimoji="1" lang="ja-JP" altLang="en-US" sz="1600" b="1" dirty="0"/>
              <a:t>行動計画策定時に、</a:t>
            </a:r>
            <a:r>
              <a:rPr kumimoji="1" lang="ja-JP" altLang="en-US" sz="1600" b="1" dirty="0" smtClean="0"/>
              <a:t>育児休</a:t>
            </a:r>
            <a:endParaRPr kumimoji="1" lang="en-US" altLang="ja-JP" sz="1600" b="1" dirty="0" smtClean="0"/>
          </a:p>
          <a:p>
            <a:r>
              <a:rPr kumimoji="1" lang="ja-JP" altLang="en-US" sz="1600" b="1" dirty="0"/>
              <a:t>　</a:t>
            </a:r>
            <a:r>
              <a:rPr kumimoji="1" lang="ja-JP" altLang="en-US" sz="1600" b="1" dirty="0" smtClean="0"/>
              <a:t>業</a:t>
            </a:r>
            <a:r>
              <a:rPr kumimoji="1" lang="ja-JP" altLang="en-US" sz="1600" b="1" dirty="0"/>
              <a:t>の取得状況等に係る状況</a:t>
            </a:r>
            <a:r>
              <a:rPr kumimoji="1" lang="ja-JP" altLang="en-US" sz="1600" b="1" dirty="0" smtClean="0"/>
              <a:t>把</a:t>
            </a:r>
            <a:endParaRPr kumimoji="1" lang="en-US" altLang="ja-JP" sz="1600" b="1" dirty="0" smtClean="0"/>
          </a:p>
          <a:p>
            <a:r>
              <a:rPr kumimoji="1" lang="ja-JP" altLang="en-US" sz="1600" b="1" dirty="0"/>
              <a:t>　</a:t>
            </a:r>
            <a:r>
              <a:rPr kumimoji="1" lang="ja-JP" altLang="en-US" sz="1600" b="1" dirty="0" smtClean="0"/>
              <a:t>握</a:t>
            </a:r>
            <a:r>
              <a:rPr kumimoji="1" lang="ja-JP" altLang="en-US" sz="1600" b="1" dirty="0"/>
              <a:t>･数値目標の設定を事業主</a:t>
            </a:r>
            <a:r>
              <a:rPr kumimoji="1" lang="ja-JP" altLang="en-US" sz="1600" b="1" dirty="0" smtClean="0"/>
              <a:t>に</a:t>
            </a:r>
            <a:endParaRPr kumimoji="1" lang="en-US" altLang="ja-JP" sz="1600" b="1" dirty="0" smtClean="0"/>
          </a:p>
          <a:p>
            <a:r>
              <a:rPr kumimoji="1" lang="ja-JP" altLang="en-US" sz="1600" b="1" dirty="0"/>
              <a:t>　</a:t>
            </a:r>
            <a:r>
              <a:rPr kumimoji="1" lang="ja-JP" altLang="en-US" sz="1600" b="1" dirty="0" smtClean="0"/>
              <a:t>義務付ける</a:t>
            </a:r>
            <a:r>
              <a:rPr kumimoji="1" lang="ja-JP" altLang="en-US" sz="1600" b="1" dirty="0"/>
              <a:t>。</a:t>
            </a:r>
          </a:p>
        </p:txBody>
      </p:sp>
      <p:sp>
        <p:nvSpPr>
          <p:cNvPr id="6" name="テキスト ボックス 5"/>
          <p:cNvSpPr txBox="1"/>
          <p:nvPr/>
        </p:nvSpPr>
        <p:spPr>
          <a:xfrm>
            <a:off x="768975" y="1264983"/>
            <a:ext cx="9137025" cy="369332"/>
          </a:xfrm>
          <a:prstGeom prst="rect">
            <a:avLst/>
          </a:prstGeom>
          <a:noFill/>
        </p:spPr>
        <p:txBody>
          <a:bodyPr wrap="square" rtlCol="0">
            <a:spAutoFit/>
          </a:bodyPr>
          <a:lstStyle/>
          <a:p>
            <a:r>
              <a:rPr kumimoji="1" lang="ja-JP" altLang="en-US" dirty="0"/>
              <a:t>育児休業の取得状況の公表義務の拡大や次世代育成支援対策の推進・強化</a:t>
            </a:r>
          </a:p>
        </p:txBody>
      </p:sp>
      <p:sp>
        <p:nvSpPr>
          <p:cNvPr id="12" name="テキスト ボックス 11"/>
          <p:cNvSpPr txBox="1"/>
          <p:nvPr/>
        </p:nvSpPr>
        <p:spPr>
          <a:xfrm>
            <a:off x="6650670" y="4491372"/>
            <a:ext cx="3255329" cy="1077218"/>
          </a:xfrm>
          <a:prstGeom prst="rect">
            <a:avLst/>
          </a:prstGeom>
          <a:noFill/>
        </p:spPr>
        <p:txBody>
          <a:bodyPr wrap="square" rtlCol="0">
            <a:spAutoFit/>
          </a:bodyPr>
          <a:lstStyle/>
          <a:p>
            <a:r>
              <a:rPr kumimoji="1" lang="ja-JP" altLang="en-US" sz="1600" b="1" dirty="0" smtClean="0"/>
              <a:t>③次</a:t>
            </a:r>
            <a:r>
              <a:rPr kumimoji="1" lang="ja-JP" altLang="en-US" sz="1600" b="1" dirty="0"/>
              <a:t>世代育成支援対策推進法の</a:t>
            </a:r>
            <a:r>
              <a:rPr kumimoji="1" lang="ja-JP" altLang="en-US" sz="1600" b="1" dirty="0" smtClean="0"/>
              <a:t>有</a:t>
            </a:r>
            <a:endParaRPr kumimoji="1" lang="en-US" altLang="ja-JP" sz="1600" b="1" dirty="0" smtClean="0"/>
          </a:p>
          <a:p>
            <a:r>
              <a:rPr kumimoji="1" lang="ja-JP" altLang="en-US" sz="1600" b="1" dirty="0"/>
              <a:t>　</a:t>
            </a:r>
            <a:r>
              <a:rPr kumimoji="1" lang="ja-JP" altLang="en-US" sz="1600" b="1" dirty="0" smtClean="0"/>
              <a:t>効</a:t>
            </a:r>
            <a:r>
              <a:rPr kumimoji="1" lang="ja-JP" altLang="en-US" sz="1600" b="1" dirty="0"/>
              <a:t>期限（現行は令和７年３月</a:t>
            </a:r>
            <a:r>
              <a:rPr kumimoji="1" lang="en-US" altLang="ja-JP" sz="1600" b="1" dirty="0" smtClean="0"/>
              <a:t>31</a:t>
            </a:r>
          </a:p>
          <a:p>
            <a:r>
              <a:rPr kumimoji="1" lang="ja-JP" altLang="en-US" sz="1600" b="1" dirty="0"/>
              <a:t>　</a:t>
            </a:r>
            <a:r>
              <a:rPr kumimoji="1" lang="ja-JP" altLang="en-US" sz="1600" b="1" dirty="0" smtClean="0"/>
              <a:t>日</a:t>
            </a:r>
            <a:r>
              <a:rPr kumimoji="1" lang="ja-JP" altLang="en-US" sz="1600" b="1" dirty="0"/>
              <a:t>まで）を令和</a:t>
            </a:r>
            <a:r>
              <a:rPr kumimoji="1" lang="en-US" altLang="ja-JP" sz="1600" b="1" dirty="0"/>
              <a:t>17</a:t>
            </a:r>
            <a:r>
              <a:rPr kumimoji="1" lang="ja-JP" altLang="en-US" sz="1600" b="1" dirty="0"/>
              <a:t>年３月</a:t>
            </a:r>
            <a:r>
              <a:rPr kumimoji="1" lang="en-US" altLang="ja-JP" sz="1600" b="1" dirty="0"/>
              <a:t>31</a:t>
            </a:r>
            <a:r>
              <a:rPr kumimoji="1" lang="ja-JP" altLang="en-US" sz="1600" b="1" dirty="0"/>
              <a:t>日</a:t>
            </a:r>
            <a:r>
              <a:rPr kumimoji="1" lang="ja-JP" altLang="en-US" sz="1600" b="1" dirty="0" err="1" smtClean="0"/>
              <a:t>ま</a:t>
            </a:r>
            <a:endParaRPr kumimoji="1" lang="en-US" altLang="ja-JP" sz="1600" b="1" dirty="0" smtClean="0"/>
          </a:p>
          <a:p>
            <a:r>
              <a:rPr kumimoji="1" lang="ja-JP" altLang="en-US" sz="1600" b="1" dirty="0"/>
              <a:t>　</a:t>
            </a:r>
            <a:r>
              <a:rPr kumimoji="1" lang="ja-JP" altLang="en-US" sz="1600" b="1" dirty="0" smtClean="0"/>
              <a:t>で</a:t>
            </a:r>
            <a:r>
              <a:rPr kumimoji="1" lang="ja-JP" altLang="en-US" sz="1600" b="1" dirty="0"/>
              <a:t>、</a:t>
            </a:r>
            <a:r>
              <a:rPr kumimoji="1" lang="en-US" altLang="ja-JP" sz="1600" b="1" dirty="0"/>
              <a:t>10</a:t>
            </a:r>
            <a:r>
              <a:rPr kumimoji="1" lang="ja-JP" altLang="en-US" sz="1600" b="1" dirty="0"/>
              <a:t>年間延長する。</a:t>
            </a:r>
          </a:p>
        </p:txBody>
      </p:sp>
      <p:pic>
        <p:nvPicPr>
          <p:cNvPr id="13" name="図 12"/>
          <p:cNvPicPr>
            <a:picLocks noChangeAspect="1"/>
          </p:cNvPicPr>
          <p:nvPr/>
        </p:nvPicPr>
        <p:blipFill>
          <a:blip r:embed="rId3"/>
          <a:stretch>
            <a:fillRect/>
          </a:stretch>
        </p:blipFill>
        <p:spPr>
          <a:xfrm>
            <a:off x="-1" y="1634315"/>
            <a:ext cx="6650671" cy="4780826"/>
          </a:xfrm>
          <a:prstGeom prst="rect">
            <a:avLst/>
          </a:prstGeom>
        </p:spPr>
      </p:pic>
      <p:sp>
        <p:nvSpPr>
          <p:cNvPr id="11" name="タイトル 1"/>
          <p:cNvSpPr txBox="1">
            <a:spLocks/>
          </p:cNvSpPr>
          <p:nvPr/>
        </p:nvSpPr>
        <p:spPr>
          <a:xfrm>
            <a:off x="1233695" y="185684"/>
            <a:ext cx="7366119"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smtClean="0">
                <a:latin typeface="+mn-ea"/>
                <a:ea typeface="+mn-ea"/>
              </a:rPr>
              <a:t>２．都の研修会等で収集した知識の情報提供</a:t>
            </a:r>
            <a:endParaRPr lang="ja-JP" altLang="en-US" sz="2800" b="1" dirty="0">
              <a:solidFill>
                <a:srgbClr val="FF0000"/>
              </a:solidFill>
              <a:latin typeface="+mn-ea"/>
              <a:ea typeface="+mn-ea"/>
            </a:endParaRPr>
          </a:p>
        </p:txBody>
      </p:sp>
      <p:sp>
        <p:nvSpPr>
          <p:cNvPr id="14" name="テキスト ボックス 13"/>
          <p:cNvSpPr txBox="1"/>
          <p:nvPr/>
        </p:nvSpPr>
        <p:spPr>
          <a:xfrm>
            <a:off x="3417176" y="6424555"/>
            <a:ext cx="5186035" cy="400110"/>
          </a:xfrm>
          <a:prstGeom prst="rect">
            <a:avLst/>
          </a:prstGeom>
          <a:noFill/>
        </p:spPr>
        <p:txBody>
          <a:bodyPr wrap="none" rtlCol="0">
            <a:spAutoFit/>
          </a:bodyPr>
          <a:lstStyle/>
          <a:p>
            <a:r>
              <a:rPr kumimoji="1" lang="ja-JP" altLang="en-US" sz="1000" dirty="0" smtClean="0"/>
              <a:t>出典：「育児</a:t>
            </a:r>
            <a:r>
              <a:rPr kumimoji="1" lang="ja-JP" altLang="en-US" sz="1000" dirty="0"/>
              <a:t>休業、介護休業等育児又は家族介護を行う労働者の</a:t>
            </a:r>
            <a:r>
              <a:rPr kumimoji="1" lang="ja-JP" altLang="en-US" sz="1000" dirty="0" smtClean="0"/>
              <a:t>福祉に関する法律及び</a:t>
            </a:r>
            <a:endParaRPr kumimoji="1" lang="en-US" altLang="ja-JP" sz="1000" dirty="0" smtClean="0"/>
          </a:p>
          <a:p>
            <a:r>
              <a:rPr kumimoji="1" lang="ja-JP" altLang="en-US" sz="1000" dirty="0" smtClean="0"/>
              <a:t>次</a:t>
            </a:r>
            <a:r>
              <a:rPr kumimoji="1" lang="ja-JP" altLang="en-US" sz="1000" dirty="0"/>
              <a:t>世代育成支援対策推進法の一部を改正</a:t>
            </a:r>
            <a:r>
              <a:rPr kumimoji="1" lang="ja-JP" altLang="en-US" sz="1000" dirty="0" smtClean="0"/>
              <a:t>する</a:t>
            </a:r>
            <a:r>
              <a:rPr kumimoji="1" lang="ja-JP" altLang="en-US" sz="1000" dirty="0"/>
              <a:t>法律の</a:t>
            </a:r>
            <a:r>
              <a:rPr kumimoji="1" lang="ja-JP" altLang="en-US" sz="1000" dirty="0" smtClean="0"/>
              <a:t>概要」</a:t>
            </a:r>
            <a:endParaRPr kumimoji="1" lang="ja-JP" altLang="en-US" sz="1000" dirty="0"/>
          </a:p>
        </p:txBody>
      </p:sp>
    </p:spTree>
    <p:extLst>
      <p:ext uri="{BB962C8B-B14F-4D97-AF65-F5344CB8AC3E}">
        <p14:creationId xmlns:p14="http://schemas.microsoft.com/office/powerpoint/2010/main" val="1143734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endParaRPr kumimoji="1" lang="ja-JP" altLang="en-US" dirty="0"/>
          </a:p>
        </p:txBody>
      </p:sp>
      <p:sp>
        <p:nvSpPr>
          <p:cNvPr id="4" name="タイトル 1"/>
          <p:cNvSpPr txBox="1">
            <a:spLocks/>
          </p:cNvSpPr>
          <p:nvPr/>
        </p:nvSpPr>
        <p:spPr>
          <a:xfrm>
            <a:off x="650896" y="173354"/>
            <a:ext cx="2339102"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smtClean="0">
                <a:latin typeface="+mn-ea"/>
                <a:ea typeface="+mn-ea"/>
              </a:rPr>
              <a:t>３．質疑応答</a:t>
            </a:r>
            <a:endParaRPr lang="ja-JP" altLang="en-US" sz="2800" b="1" dirty="0">
              <a:latin typeface="+mn-ea"/>
              <a:ea typeface="+mn-ea"/>
            </a:endParaRPr>
          </a:p>
        </p:txBody>
      </p:sp>
    </p:spTree>
    <p:extLst>
      <p:ext uri="{BB962C8B-B14F-4D97-AF65-F5344CB8AC3E}">
        <p14:creationId xmlns:p14="http://schemas.microsoft.com/office/powerpoint/2010/main" val="31706479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643</Words>
  <Application>Microsoft Office PowerPoint</Application>
  <PresentationFormat>A4 210 x 297 mm</PresentationFormat>
  <Paragraphs>58</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游ゴシック</vt:lpstr>
      <vt:lpstr>游ゴシック Light</vt:lpstr>
      <vt:lpstr>Arial</vt:lpstr>
      <vt:lpstr>Calibri</vt:lpstr>
      <vt:lpstr>Calibri Light</vt:lpstr>
      <vt:lpstr>Office テーマ</vt:lpstr>
      <vt:lpstr>PowerPoint プレゼンテーション</vt:lpstr>
      <vt:lpstr>本日の研修内容</vt:lpstr>
      <vt:lpstr>PowerPoint プレゼンテーション</vt:lpstr>
      <vt:lpstr>１．整備した社内制度の内容説明</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2024-09-02T06:39:52Z</dcterms:created>
  <dcterms:modified xsi:type="dcterms:W3CDTF">2024-09-02T06:40:08Z</dcterms:modified>
</cp:coreProperties>
</file>