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handoutMasterIdLst>
    <p:handoutMasterId r:id="rId9"/>
  </p:handoutMasterIdLst>
  <p:sldIdLst>
    <p:sldId id="284" r:id="rId2"/>
    <p:sldId id="281" r:id="rId3"/>
    <p:sldId id="273" r:id="rId4"/>
    <p:sldId id="285" r:id="rId5"/>
    <p:sldId id="259" r:id="rId6"/>
    <p:sldId id="274" r:id="rId7"/>
    <p:sldId id="263" r:id="rId8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229" y="72"/>
      </p:cViewPr>
      <p:guideLst>
        <p:guide orient="horz" pos="218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0BF33-B813-405E-B4F5-7DEA9E0FD197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B84FE-A28D-408B-B117-D008AED3BB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598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98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13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48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58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43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78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42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45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10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52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92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96748" y="2832235"/>
            <a:ext cx="8494633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chemeClr val="tx1"/>
                </a:solidFill>
              </a:rPr>
              <a:t>病気治療と仕事の両立支援制度について</a:t>
            </a:r>
            <a:endParaRPr kumimoji="1" lang="en-US" altLang="ja-JP" sz="3600" b="1" dirty="0" smtClean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969567" y="4314932"/>
            <a:ext cx="3416320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　年　　月　　日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　　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　　時　　分　～　　時　　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33905" y="5504255"/>
            <a:ext cx="8263801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en-US" altLang="ja-JP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【</a:t>
            </a: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ポイント</a:t>
            </a:r>
            <a:r>
              <a:rPr kumimoji="1" lang="en-US" altLang="ja-JP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】</a:t>
            </a: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説明者について</a:t>
            </a:r>
            <a:endParaRPr kumimoji="1" lang="en-US" altLang="ja-JP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①整備した社内制度の内容説明は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、</a:t>
            </a: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経営者や人事労務担当者又は両立相談員等</a:t>
            </a:r>
            <a:endParaRPr kumimoji="1" lang="en-US" altLang="ja-JP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②研修会等で収集した情報提供の</a:t>
            </a:r>
            <a:r>
              <a:rPr kumimoji="1" lang="ja-JP" altLang="en-US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説明は、研修会</a:t>
            </a: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に参加した両立相談員　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535033" y="460403"/>
            <a:ext cx="8735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68895" y="103032"/>
            <a:ext cx="3570208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令和６年度働きやすい</a:t>
            </a:r>
            <a:r>
              <a:rPr kumimoji="1" lang="ja-JP" altLang="en-US" sz="1200" dirty="0">
                <a:solidFill>
                  <a:schemeClr val="tx1"/>
                </a:solidFill>
              </a:rPr>
              <a:t>職場環境づくり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推進奨励金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97577" y="1199194"/>
            <a:ext cx="770717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　</a:t>
            </a:r>
            <a:r>
              <a:rPr kumimoji="1" lang="ja-JP" altLang="en-US" sz="1400" b="1" dirty="0" smtClean="0">
                <a:solidFill>
                  <a:srgbClr val="00B050"/>
                </a:solidFill>
              </a:rPr>
              <a:t>この社内研修資料（例）はあくまでも参考例です。</a:t>
            </a:r>
            <a:endParaRPr kumimoji="1" lang="en-US" altLang="ja-JP" sz="1400" b="1" dirty="0" smtClean="0">
              <a:solidFill>
                <a:srgbClr val="00B050"/>
              </a:solidFill>
            </a:endParaRPr>
          </a:p>
          <a:p>
            <a:r>
              <a:rPr kumimoji="1" lang="ja-JP" altLang="en-US" sz="1400" dirty="0">
                <a:solidFill>
                  <a:srgbClr val="00B050"/>
                </a:solidFill>
              </a:rPr>
              <a:t>　</a:t>
            </a:r>
            <a:r>
              <a:rPr lang="ja-JP" altLang="en-US" sz="1400" dirty="0" smtClean="0">
                <a:solidFill>
                  <a:srgbClr val="00B050"/>
                </a:solidFill>
              </a:rPr>
              <a:t>必ず</a:t>
            </a:r>
            <a:r>
              <a:rPr lang="ja-JP" altLang="en-US" sz="1400" dirty="0">
                <a:solidFill>
                  <a:srgbClr val="00B050"/>
                </a:solidFill>
              </a:rPr>
              <a:t>「申請の手引き」「よくある質問」で</a:t>
            </a:r>
            <a:r>
              <a:rPr kumimoji="1" lang="ja-JP" altLang="en-US" sz="1400" dirty="0">
                <a:solidFill>
                  <a:srgbClr val="00B050"/>
                </a:solidFill>
              </a:rPr>
              <a:t>詳細を確認</a:t>
            </a:r>
            <a:r>
              <a:rPr kumimoji="1" lang="ja-JP" altLang="en-US" sz="1400" dirty="0" smtClean="0">
                <a:solidFill>
                  <a:srgbClr val="00B050"/>
                </a:solidFill>
              </a:rPr>
              <a:t>して、各申請企業ごとの</a:t>
            </a:r>
            <a:endParaRPr kumimoji="1" lang="en-US" altLang="ja-JP" sz="1400" dirty="0" smtClean="0">
              <a:solidFill>
                <a:srgbClr val="00B050"/>
              </a:solidFill>
            </a:endParaRPr>
          </a:p>
          <a:p>
            <a:r>
              <a:rPr kumimoji="1" lang="ja-JP" altLang="en-US" sz="1400" dirty="0">
                <a:solidFill>
                  <a:srgbClr val="00B050"/>
                </a:solidFill>
              </a:rPr>
              <a:t>　</a:t>
            </a:r>
            <a:r>
              <a:rPr kumimoji="1" lang="ja-JP" altLang="en-US" sz="1400" dirty="0" smtClean="0">
                <a:solidFill>
                  <a:srgbClr val="00B050"/>
                </a:solidFill>
              </a:rPr>
              <a:t>社内研修資料を作成してください。</a:t>
            </a:r>
            <a:endParaRPr kumimoji="1" lang="en-US" altLang="ja-JP" sz="1400" dirty="0" smtClean="0">
              <a:solidFill>
                <a:srgbClr val="00B050"/>
              </a:solidFill>
            </a:endParaRPr>
          </a:p>
          <a:p>
            <a:r>
              <a:rPr kumimoji="1" lang="ja-JP" altLang="en-US" sz="1400" dirty="0" smtClean="0">
                <a:solidFill>
                  <a:srgbClr val="00B050"/>
                </a:solidFill>
              </a:rPr>
              <a:t>　</a:t>
            </a:r>
            <a:r>
              <a:rPr kumimoji="1" lang="en-US" altLang="ja-JP" sz="1400" dirty="0" smtClean="0">
                <a:solidFill>
                  <a:srgbClr val="00B050"/>
                </a:solidFill>
              </a:rPr>
              <a:t>https</a:t>
            </a:r>
            <a:r>
              <a:rPr kumimoji="1" lang="en-US" altLang="ja-JP" sz="1400" dirty="0">
                <a:solidFill>
                  <a:srgbClr val="00B050"/>
                </a:solidFill>
              </a:rPr>
              <a:t>://www.hataraku.metro.tokyo.lg.jp/kaizen/koyoukankyo/files/06hatarakiyasui-tebikizenbun.pdf</a:t>
            </a:r>
            <a:endParaRPr kumimoji="1" lang="en-US" altLang="ja-JP" sz="1400" dirty="0" smtClean="0">
              <a:solidFill>
                <a:srgbClr val="00B05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09174" y="577172"/>
            <a:ext cx="2648482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en-US" altLang="ja-JP" sz="2400" b="1" dirty="0" smtClean="0">
                <a:solidFill>
                  <a:schemeClr val="bg1"/>
                </a:solidFill>
              </a:rPr>
              <a:t>Ⅰ</a:t>
            </a:r>
            <a:r>
              <a:rPr kumimoji="1" lang="ja-JP" altLang="en-US" sz="2400" b="1" dirty="0" smtClean="0">
                <a:solidFill>
                  <a:schemeClr val="bg1"/>
                </a:solidFill>
              </a:rPr>
              <a:t>プランＣコース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969567" y="74769"/>
            <a:ext cx="387798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ja-JP" altLang="en-US" b="1" dirty="0" smtClean="0">
                <a:solidFill>
                  <a:schemeClr val="tx1"/>
                </a:solidFill>
              </a:rPr>
              <a:t>株式会社〇〇　社内研修資料（例）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>
                <a:latin typeface="+mn-ea"/>
                <a:ea typeface="+mn-ea"/>
              </a:rPr>
              <a:t>本日の研修内容</a:t>
            </a:r>
            <a:endParaRPr kumimoji="1" lang="ja-JP" altLang="en-US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0702" y="1825625"/>
            <a:ext cx="8543925" cy="4351338"/>
          </a:xfrm>
        </p:spPr>
        <p:txBody>
          <a:bodyPr/>
          <a:lstStyle/>
          <a:p>
            <a:pPr marL="0" indent="0">
              <a:buNone/>
            </a:pPr>
            <a:endParaRPr kumimoji="1" lang="en-US" altLang="ja-JP" dirty="0" smtClean="0">
              <a:latin typeface="+mn-ea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必須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dirty="0" smtClean="0">
                <a:latin typeface="+mn-ea"/>
              </a:rPr>
              <a:t>相談窓口の設置と両立相談員の配置状況</a:t>
            </a:r>
            <a:endParaRPr lang="en-US" altLang="ja-JP" dirty="0" smtClean="0">
              <a:latin typeface="+mn-ea"/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2.  【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必須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dirty="0" smtClean="0">
                <a:latin typeface="+mn-ea"/>
              </a:rPr>
              <a:t>整備した社内制度の内容説明</a:t>
            </a:r>
            <a:endParaRPr lang="en-US" altLang="ja-JP" dirty="0" smtClean="0">
              <a:latin typeface="+mn-ea"/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3.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  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必須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dirty="0" smtClean="0">
                <a:latin typeface="+mn-ea"/>
              </a:rPr>
              <a:t>都の</a:t>
            </a:r>
            <a:r>
              <a:rPr kumimoji="1" lang="ja-JP" altLang="en-US" dirty="0" smtClean="0">
                <a:latin typeface="+mn-ea"/>
              </a:rPr>
              <a:t>研修会等で収集した知識の情報提供</a:t>
            </a:r>
            <a:endParaRPr kumimoji="1" lang="en-US" altLang="ja-JP" dirty="0" smtClean="0">
              <a:latin typeface="+mn-ea"/>
            </a:endParaRPr>
          </a:p>
          <a:p>
            <a:pPr marL="0" indent="0">
              <a:buNone/>
            </a:pPr>
            <a:r>
              <a:rPr lang="en-US" altLang="ja-JP" dirty="0" smtClean="0">
                <a:latin typeface="+mn-ea"/>
              </a:rPr>
              <a:t>4</a:t>
            </a:r>
            <a:r>
              <a:rPr kumimoji="1" lang="en-US" altLang="ja-JP" dirty="0" smtClean="0">
                <a:latin typeface="+mn-ea"/>
              </a:rPr>
              <a:t>.</a:t>
            </a:r>
            <a:r>
              <a:rPr kumimoji="1" lang="ja-JP" altLang="en-US" dirty="0" smtClean="0">
                <a:latin typeface="+mn-ea"/>
              </a:rPr>
              <a:t>　質疑応答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745701" y="5188637"/>
            <a:ext cx="5724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（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※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　奨励金の取組順とは異なります）</a:t>
            </a:r>
          </a:p>
        </p:txBody>
      </p:sp>
    </p:spTree>
    <p:extLst>
      <p:ext uri="{BB962C8B-B14F-4D97-AF65-F5344CB8AC3E}">
        <p14:creationId xmlns:p14="http://schemas.microsoft.com/office/powerpoint/2010/main" val="2754339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08926" y="1498268"/>
            <a:ext cx="7806945" cy="482889"/>
          </a:xfr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ja-JP" altLang="en-US" dirty="0" smtClean="0"/>
              <a:t>・ 相談窓口の設置と両立相談員の配置状況説明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570747" y="2042743"/>
            <a:ext cx="4714752" cy="36933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「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様式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社内周知用」を用いて説明すること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285199" y="292847"/>
            <a:ext cx="7366119" cy="480131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latin typeface="+mn-ea"/>
                <a:ea typeface="+mn-ea"/>
              </a:rPr>
              <a:t>１．相談</a:t>
            </a:r>
            <a:r>
              <a:rPr lang="ja-JP" altLang="en-US" sz="2800" b="1" dirty="0">
                <a:latin typeface="+mn-ea"/>
                <a:ea typeface="+mn-ea"/>
              </a:rPr>
              <a:t>窓口の設置と両立相談員の配置状況</a:t>
            </a:r>
          </a:p>
        </p:txBody>
      </p:sp>
    </p:spTree>
    <p:extLst>
      <p:ext uri="{BB962C8B-B14F-4D97-AF65-F5344CB8AC3E}">
        <p14:creationId xmlns:p14="http://schemas.microsoft.com/office/powerpoint/2010/main" val="54197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6000" y="3692840"/>
            <a:ext cx="7109639" cy="774571"/>
          </a:xfr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</a:rPr>
              <a:t>（</a:t>
            </a:r>
            <a:r>
              <a:rPr kumimoji="1" lang="ja-JP" altLang="en-US" sz="2000" dirty="0" smtClean="0">
                <a:solidFill>
                  <a:schemeClr val="accent1">
                    <a:lumMod val="75000"/>
                  </a:schemeClr>
                </a:solidFill>
              </a:rPr>
              <a:t>追加取組）ジョブリターン制度を整備した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</a:rPr>
              <a:t>場合は、</a:t>
            </a:r>
            <a:endParaRPr lang="en-US" altLang="ja-JP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000" b="1" dirty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lang="ja-JP" altLang="en-US" sz="2000" b="1" dirty="0" smtClean="0">
                <a:solidFill>
                  <a:schemeClr val="accent1">
                    <a:lumMod val="75000"/>
                  </a:schemeClr>
                </a:solidFill>
              </a:rPr>
              <a:t>　　　　　</a:t>
            </a:r>
            <a:r>
              <a:rPr lang="ja-JP" altLang="en-US" sz="2000" b="1" u="sng" dirty="0" smtClean="0">
                <a:solidFill>
                  <a:schemeClr val="accent1">
                    <a:lumMod val="75000"/>
                  </a:schemeClr>
                </a:solidFill>
              </a:rPr>
              <a:t>ジョブリターン制度</a:t>
            </a: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</a:rPr>
              <a:t>の内容</a:t>
            </a:r>
            <a:r>
              <a:rPr lang="ja-JP" altLang="en-US" sz="2000" smtClean="0">
                <a:solidFill>
                  <a:schemeClr val="accent1">
                    <a:lumMod val="75000"/>
                  </a:schemeClr>
                </a:solidFill>
              </a:rPr>
              <a:t>も周知してください</a:t>
            </a:r>
            <a:endParaRPr kumimoji="1" lang="ja-JP" alt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94831" y="4788175"/>
            <a:ext cx="8755570" cy="132194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整備した制度の</a:t>
            </a:r>
            <a:r>
              <a:rPr kumimoji="1" lang="ja-JP" altLang="en-US" dirty="0">
                <a:solidFill>
                  <a:sysClr val="windowText" lastClr="000000"/>
                </a:solidFill>
              </a:rPr>
              <a:t>概要を記載して</a:t>
            </a:r>
            <a:r>
              <a:rPr kumimoji="1" lang="ja-JP" altLang="en-US" dirty="0" smtClean="0">
                <a:solidFill>
                  <a:sysClr val="windowText" lastClr="000000"/>
                </a:solidFill>
              </a:rPr>
              <a:t>ください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39715" y="1844004"/>
            <a:ext cx="8649748" cy="13212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取組事項３で整備した制度の概要を記載してください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58371" y="1427070"/>
            <a:ext cx="9674443" cy="37215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（例示）</a:t>
            </a:r>
            <a:r>
              <a:rPr lang="ja-JP" altLang="en-US" sz="2000" dirty="0" smtClean="0">
                <a:latin typeface="+mn-ea"/>
              </a:rPr>
              <a:t>この度、我が社では</a:t>
            </a:r>
            <a:r>
              <a:rPr lang="ja-JP" altLang="en-US" sz="2000" b="1" u="sng" dirty="0" smtClean="0">
                <a:latin typeface="+mn-ea"/>
              </a:rPr>
              <a:t>病気治療と仕事の両立に関する制度</a:t>
            </a:r>
            <a:r>
              <a:rPr lang="ja-JP" altLang="en-US" sz="2000" dirty="0" smtClean="0">
                <a:latin typeface="+mn-ea"/>
              </a:rPr>
              <a:t>を整備しました</a:t>
            </a:r>
            <a:endParaRPr lang="ja-JP" altLang="en-US" sz="2000" dirty="0">
              <a:latin typeface="+mn-ea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2168879" y="326356"/>
            <a:ext cx="5570756" cy="48320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latin typeface="+mn-ea"/>
                <a:ea typeface="+mn-ea"/>
              </a:rPr>
              <a:t>２</a:t>
            </a:r>
            <a:r>
              <a:rPr lang="ja-JP" altLang="en-US" sz="2800" b="1" dirty="0" smtClean="0">
                <a:latin typeface="+mn-ea"/>
                <a:ea typeface="+mn-ea"/>
              </a:rPr>
              <a:t>．整備した社内制度の内容説明</a:t>
            </a:r>
            <a:endParaRPr lang="ja-JP" altLang="en-US" sz="2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97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4110" y="1071197"/>
            <a:ext cx="7494359" cy="424732"/>
          </a:xfrm>
        </p:spPr>
        <p:txBody>
          <a:bodyPr wrap="none">
            <a:spAutoFit/>
          </a:bodyPr>
          <a:lstStyle/>
          <a:p>
            <a:r>
              <a:rPr kumimoji="1" lang="ja-JP" altLang="en-US" sz="2400" dirty="0" smtClean="0"/>
              <a:t>病気治療と仕事の両立が求められる背景</a:t>
            </a:r>
            <a:r>
              <a:rPr lang="ja-JP" altLang="en-US" sz="2400" dirty="0" smtClean="0"/>
              <a:t>①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</a:rPr>
              <a:t>（例示）</a:t>
            </a:r>
            <a:endParaRPr lang="en-US" altLang="ja-JP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610706" y="1617904"/>
            <a:ext cx="64857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▸ 治療を続けながら働くための制度や社内の理解が不十分</a:t>
            </a:r>
            <a:endParaRPr lang="en-US" altLang="ja-JP" dirty="0" smtClean="0"/>
          </a:p>
        </p:txBody>
      </p:sp>
      <p:sp>
        <p:nvSpPr>
          <p:cNvPr id="13" name="フッター プレースホルダー 3">
            <a:extLst>
              <a:ext uri="{FF2B5EF4-FFF2-40B4-BE49-F238E27FC236}">
                <a16:creationId xmlns:a16="http://schemas.microsoft.com/office/drawing/2014/main" id="{9EE7711D-6E49-4F37-89FE-CB69A7394CD7}"/>
              </a:ext>
            </a:extLst>
          </p:cNvPr>
          <p:cNvSpPr txBox="1">
            <a:spLocks/>
          </p:cNvSpPr>
          <p:nvPr/>
        </p:nvSpPr>
        <p:spPr>
          <a:xfrm>
            <a:off x="562713" y="5751495"/>
            <a:ext cx="8861721" cy="26161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（出典）</a:t>
            </a:r>
            <a:r>
              <a:rPr lang="en-US" altLang="ja-JP" sz="1100" dirty="0">
                <a:solidFill>
                  <a:prstClr val="black"/>
                </a:solidFill>
                <a:latin typeface="+mn-ea"/>
              </a:rPr>
              <a:t>2013</a:t>
            </a: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がん体験者の悩みや負担額に関する実態調査「がんの社会学」に関する研究</a:t>
            </a:r>
            <a:r>
              <a:rPr lang="ja-JP" altLang="en-US" sz="1100" dirty="0" smtClean="0">
                <a:solidFill>
                  <a:prstClr val="black"/>
                </a:solidFill>
                <a:latin typeface="+mn-ea"/>
              </a:rPr>
              <a:t>グループ </a:t>
            </a: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研究代表者静岡がんセンター山口建　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14" name="図 13" descr="cid:image001.png@01D9C51F.76B12840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46379" y="2350368"/>
            <a:ext cx="6690238" cy="326213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タイトル 1"/>
          <p:cNvSpPr txBox="1">
            <a:spLocks/>
          </p:cNvSpPr>
          <p:nvPr/>
        </p:nvSpPr>
        <p:spPr>
          <a:xfrm>
            <a:off x="1233695" y="267607"/>
            <a:ext cx="7366119" cy="480131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latin typeface="+mn-ea"/>
                <a:ea typeface="+mn-ea"/>
              </a:rPr>
              <a:t>３．都の研修会等で収集した知識の情報提供</a:t>
            </a:r>
            <a:endParaRPr lang="ja-JP" altLang="en-US" sz="2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4061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833727" y="1590728"/>
            <a:ext cx="4166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▸ 働く人の約３５％が病気治療と両立</a:t>
            </a:r>
            <a:endParaRPr lang="en-US" altLang="ja-JP" dirty="0"/>
          </a:p>
        </p:txBody>
      </p:sp>
      <p:pic>
        <p:nvPicPr>
          <p:cNvPr id="6" name="Picture 4" descr="図表1-2-15　有業者数に占める通院しながら働く人数の割合（図）">
            <a:extLst>
              <a:ext uri="{FF2B5EF4-FFF2-40B4-BE49-F238E27FC236}">
                <a16:creationId xmlns:a16="http://schemas.microsoft.com/office/drawing/2014/main" id="{EC637326-BB1A-A0A8-B0B3-A87195378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658" y="2063709"/>
            <a:ext cx="5057060" cy="427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224110" y="1071197"/>
            <a:ext cx="7494359" cy="424732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/>
              <a:t>病気治療と仕事の両立が求められる背景②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</a:rPr>
              <a:t>（例示）</a:t>
            </a:r>
            <a:endParaRPr lang="en-US" altLang="ja-JP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96571" y="6404032"/>
            <a:ext cx="31502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出典</a:t>
            </a:r>
            <a:r>
              <a:rPr kumimoji="1" lang="ja-JP" altLang="en-US" sz="1100" dirty="0" smtClean="0"/>
              <a:t>：厚生労働省　平成</a:t>
            </a:r>
            <a:r>
              <a:rPr kumimoji="1" lang="en-US" altLang="ja-JP" sz="1100" dirty="0" smtClean="0"/>
              <a:t>30</a:t>
            </a:r>
            <a:r>
              <a:rPr kumimoji="1" lang="ja-JP" altLang="en-US" sz="1100" dirty="0" smtClean="0"/>
              <a:t>年度版厚生労働白書</a:t>
            </a:r>
            <a:endParaRPr kumimoji="1" lang="ja-JP" altLang="en-US" sz="1100" dirty="0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1233695" y="267607"/>
            <a:ext cx="7366119" cy="480131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latin typeface="+mn-ea"/>
                <a:ea typeface="+mn-ea"/>
              </a:rPr>
              <a:t>３．都の研修会等で収集した知識の情報提供</a:t>
            </a:r>
            <a:endParaRPr lang="ja-JP" altLang="en-US" sz="2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88678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640850" y="293930"/>
            <a:ext cx="2339102" cy="48320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latin typeface="+mn-ea"/>
                <a:ea typeface="+mn-ea"/>
              </a:rPr>
              <a:t>４</a:t>
            </a:r>
            <a:r>
              <a:rPr lang="ja-JP" altLang="en-US" sz="2800" b="1" dirty="0" smtClean="0">
                <a:latin typeface="+mn-ea"/>
                <a:ea typeface="+mn-ea"/>
              </a:rPr>
              <a:t>．質疑応答</a:t>
            </a:r>
            <a:endParaRPr lang="ja-JP" altLang="en-US" sz="2800" b="1" dirty="0">
              <a:latin typeface="+mn-ea"/>
              <a:ea typeface="+mn-ea"/>
            </a:endParaRP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0647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452</Words>
  <Application>Microsoft Office PowerPoint</Application>
  <PresentationFormat>A4 210 x 297 mm</PresentationFormat>
  <Paragraphs>39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本日の研修内容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2024-09-02T06:43:31Z</dcterms:created>
  <dcterms:modified xsi:type="dcterms:W3CDTF">2024-09-02T06:43:35Z</dcterms:modified>
</cp:coreProperties>
</file>