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handoutMasterIdLst>
    <p:handoutMasterId r:id="rId12"/>
  </p:handoutMasterIdLst>
  <p:sldIdLst>
    <p:sldId id="288" r:id="rId2"/>
    <p:sldId id="257" r:id="rId3"/>
    <p:sldId id="273" r:id="rId4"/>
    <p:sldId id="284" r:id="rId5"/>
    <p:sldId id="285" r:id="rId6"/>
    <p:sldId id="286" r:id="rId7"/>
    <p:sldId id="259" r:id="rId8"/>
    <p:sldId id="276" r:id="rId9"/>
    <p:sldId id="287" r:id="rId10"/>
    <p:sldId id="263" r:id="rId11"/>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4" d="100"/>
          <a:sy n="84" d="100"/>
        </p:scale>
        <p:origin x="1229" y="72"/>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448870DB-8916-4A37-8BD9-31CB797D41DC}" type="datetimeFigureOut">
              <a:rPr kumimoji="1" lang="ja-JP" altLang="en-US" smtClean="0"/>
              <a:t>2024/9/2</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CAF5C034-DB5B-4466-BA5B-44092993B8DE}" type="slidenum">
              <a:rPr kumimoji="1" lang="ja-JP" altLang="en-US" smtClean="0"/>
              <a:t>‹#›</a:t>
            </a:fld>
            <a:endParaRPr kumimoji="1" lang="ja-JP" altLang="en-US"/>
          </a:p>
        </p:txBody>
      </p:sp>
    </p:spTree>
    <p:extLst>
      <p:ext uri="{BB962C8B-B14F-4D97-AF65-F5344CB8AC3E}">
        <p14:creationId xmlns:p14="http://schemas.microsoft.com/office/powerpoint/2010/main" val="20822172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20080" y="2832235"/>
            <a:ext cx="6647974"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smtClean="0">
                <a:solidFill>
                  <a:schemeClr val="tx1"/>
                </a:solidFill>
              </a:rPr>
              <a:t>介護と仕事の両立推進について</a:t>
            </a:r>
            <a:endParaRPr kumimoji="1" lang="en-US" altLang="ja-JP" sz="3600" b="1" dirty="0" smtClean="0">
              <a:solidFill>
                <a:schemeClr val="tx1"/>
              </a:solidFill>
            </a:endParaRPr>
          </a:p>
        </p:txBody>
      </p:sp>
      <p:sp>
        <p:nvSpPr>
          <p:cNvPr id="5" name="正方形/長方形 4"/>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smtClean="0">
                <a:solidFill>
                  <a:schemeClr val="tx1"/>
                </a:solidFill>
              </a:rPr>
              <a:t>　年　　月　　日</a:t>
            </a:r>
            <a:endParaRPr kumimoji="1" lang="en-US" altLang="ja-JP" dirty="0" smtClean="0">
              <a:solidFill>
                <a:schemeClr val="tx1"/>
              </a:solidFill>
            </a:endParaRPr>
          </a:p>
          <a:p>
            <a:pPr algn="ctr"/>
            <a:r>
              <a:rPr kumimoji="1" lang="ja-JP" altLang="en-US" dirty="0" smtClean="0">
                <a:solidFill>
                  <a:schemeClr val="tx1"/>
                </a:solidFill>
              </a:rPr>
              <a:t>　　　</a:t>
            </a:r>
            <a:endParaRPr kumimoji="1" lang="en-US" altLang="ja-JP" dirty="0" smtClean="0">
              <a:solidFill>
                <a:schemeClr val="tx1"/>
              </a:solidFill>
            </a:endParaRPr>
          </a:p>
          <a:p>
            <a:pPr algn="ctr"/>
            <a:r>
              <a:rPr kumimoji="1" lang="ja-JP" altLang="en-US" dirty="0" smtClean="0">
                <a:solidFill>
                  <a:schemeClr val="tx1"/>
                </a:solidFill>
              </a:rPr>
              <a:t>　　時　　分　～　　時　　分</a:t>
            </a:r>
            <a:endParaRPr kumimoji="1" lang="ja-JP" altLang="en-US" dirty="0">
              <a:solidFill>
                <a:schemeClr val="tx1"/>
              </a:solidFill>
            </a:endParaRPr>
          </a:p>
        </p:txBody>
      </p:sp>
      <p:sp>
        <p:nvSpPr>
          <p:cNvPr id="6" name="正方形/長方形 5"/>
          <p:cNvSpPr/>
          <p:nvPr/>
        </p:nvSpPr>
        <p:spPr>
          <a:xfrm>
            <a:off x="733904" y="5504255"/>
            <a:ext cx="8894727"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ポイント</a:t>
            </a:r>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説明者について</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①社内調査結果</a:t>
            </a:r>
            <a:r>
              <a:rPr kumimoji="1" lang="ja-JP" altLang="en-US" dirty="0">
                <a:solidFill>
                  <a:schemeClr val="accent1">
                    <a:lumMod val="75000"/>
                  </a:schemeClr>
                </a:solidFill>
                <a:latin typeface="+mn-ea"/>
              </a:rPr>
              <a:t>や</a:t>
            </a:r>
            <a:r>
              <a:rPr kumimoji="1" lang="ja-JP" altLang="en-US" dirty="0" smtClean="0">
                <a:solidFill>
                  <a:schemeClr val="accent1">
                    <a:lumMod val="75000"/>
                  </a:schemeClr>
                </a:solidFill>
                <a:latin typeface="+mn-ea"/>
              </a:rPr>
              <a:t>社内制度の内容説明は</a:t>
            </a:r>
            <a:r>
              <a:rPr kumimoji="1" lang="ja-JP" altLang="en-US" dirty="0">
                <a:solidFill>
                  <a:schemeClr val="accent1">
                    <a:lumMod val="75000"/>
                  </a:schemeClr>
                </a:solidFill>
                <a:latin typeface="+mn-ea"/>
              </a:rPr>
              <a:t>、</a:t>
            </a:r>
            <a:r>
              <a:rPr kumimoji="1" lang="ja-JP" altLang="en-US" dirty="0" smtClean="0">
                <a:solidFill>
                  <a:schemeClr val="accent1">
                    <a:lumMod val="75000"/>
                  </a:schemeClr>
                </a:solidFill>
                <a:latin typeface="+mn-ea"/>
              </a:rPr>
              <a:t>経営者や人事労務担当者又は両立相談員等</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②研修会等で収集した情報提供の説明は、研修会に参加した両立相談員　</a:t>
            </a:r>
            <a:endParaRPr kumimoji="1" lang="ja-JP" altLang="en-US" dirty="0">
              <a:solidFill>
                <a:schemeClr val="accent1">
                  <a:lumMod val="75000"/>
                </a:schemeClr>
              </a:solidFill>
              <a:latin typeface="+mn-ea"/>
            </a:endParaRP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smtClean="0">
                <a:solidFill>
                  <a:schemeClr val="tx1"/>
                </a:solidFill>
              </a:rPr>
              <a:t>令和６年度働きやすい</a:t>
            </a:r>
            <a:r>
              <a:rPr kumimoji="1" lang="ja-JP" altLang="en-US" sz="1200" dirty="0">
                <a:solidFill>
                  <a:schemeClr val="tx1"/>
                </a:solidFill>
              </a:rPr>
              <a:t>職場環境づくり</a:t>
            </a:r>
            <a:r>
              <a:rPr kumimoji="1" lang="ja-JP" altLang="en-US" sz="1200" dirty="0" smtClean="0">
                <a:solidFill>
                  <a:schemeClr val="tx1"/>
                </a:solidFill>
              </a:rPr>
              <a:t>推進奨励金</a:t>
            </a:r>
            <a:endParaRPr kumimoji="1" lang="ja-JP" altLang="en-US" sz="1200" dirty="0">
              <a:solidFill>
                <a:schemeClr val="tx1"/>
              </a:solidFill>
            </a:endParaRPr>
          </a:p>
        </p:txBody>
      </p:sp>
      <p:sp>
        <p:nvSpPr>
          <p:cNvPr id="13" name="正方形/長方形 12"/>
          <p:cNvSpPr/>
          <p:nvPr/>
        </p:nvSpPr>
        <p:spPr>
          <a:xfrm>
            <a:off x="1097577" y="1199194"/>
            <a:ext cx="7707174" cy="954107"/>
          </a:xfrm>
          <a:prstGeom prst="rect">
            <a:avLst/>
          </a:prstGeom>
        </p:spPr>
        <p:txBody>
          <a:bodyPr wrap="none">
            <a:spAutoFit/>
          </a:bodyPr>
          <a:lstStyle/>
          <a:p>
            <a:r>
              <a:rPr kumimoji="1" lang="ja-JP" altLang="en-US" sz="1400" dirty="0" smtClean="0">
                <a:solidFill>
                  <a:srgbClr val="FF0000"/>
                </a:solidFill>
              </a:rPr>
              <a:t>　</a:t>
            </a:r>
            <a:r>
              <a:rPr kumimoji="1" lang="ja-JP" altLang="en-US" sz="1400" b="1" dirty="0" smtClean="0">
                <a:solidFill>
                  <a:srgbClr val="00B050"/>
                </a:solidFill>
              </a:rPr>
              <a:t>この社内研修資料（例）はあくまでも参考例です。</a:t>
            </a:r>
            <a:endParaRPr kumimoji="1" lang="en-US" altLang="ja-JP" sz="1400" b="1" dirty="0" smtClean="0">
              <a:solidFill>
                <a:srgbClr val="00B050"/>
              </a:solidFill>
            </a:endParaRPr>
          </a:p>
          <a:p>
            <a:r>
              <a:rPr kumimoji="1" lang="ja-JP" altLang="en-US" sz="1400" dirty="0">
                <a:solidFill>
                  <a:srgbClr val="00B050"/>
                </a:solidFill>
              </a:rPr>
              <a:t>　</a:t>
            </a:r>
            <a:r>
              <a:rPr lang="ja-JP" altLang="en-US" sz="1400" dirty="0" smtClean="0">
                <a:solidFill>
                  <a:srgbClr val="00B050"/>
                </a:solidFill>
              </a:rPr>
              <a:t>必ず</a:t>
            </a:r>
            <a:r>
              <a:rPr lang="ja-JP" altLang="en-US" sz="1400" dirty="0">
                <a:solidFill>
                  <a:srgbClr val="00B050"/>
                </a:solidFill>
              </a:rPr>
              <a:t>「申請の手引き」「よくある質問」で</a:t>
            </a:r>
            <a:r>
              <a:rPr kumimoji="1" lang="ja-JP" altLang="en-US" sz="1400" dirty="0">
                <a:solidFill>
                  <a:srgbClr val="00B050"/>
                </a:solidFill>
              </a:rPr>
              <a:t>詳細を確認</a:t>
            </a:r>
            <a:r>
              <a:rPr kumimoji="1" lang="ja-JP" altLang="en-US" sz="1400" dirty="0" smtClean="0">
                <a:solidFill>
                  <a:srgbClr val="00B050"/>
                </a:solidFill>
              </a:rPr>
              <a:t>して、各申請企業ごとの</a:t>
            </a:r>
            <a:endParaRPr kumimoji="1" lang="en-US" altLang="ja-JP" sz="1400" dirty="0" smtClean="0">
              <a:solidFill>
                <a:srgbClr val="00B050"/>
              </a:solidFill>
            </a:endParaRPr>
          </a:p>
          <a:p>
            <a:r>
              <a:rPr kumimoji="1" lang="ja-JP" altLang="en-US" sz="1400" dirty="0">
                <a:solidFill>
                  <a:srgbClr val="00B050"/>
                </a:solidFill>
              </a:rPr>
              <a:t>　</a:t>
            </a:r>
            <a:r>
              <a:rPr kumimoji="1" lang="ja-JP" altLang="en-US" sz="1400" dirty="0" smtClean="0">
                <a:solidFill>
                  <a:srgbClr val="00B050"/>
                </a:solidFill>
              </a:rPr>
              <a:t>社内研修資料を作成してください。</a:t>
            </a:r>
            <a:endParaRPr kumimoji="1" lang="en-US" altLang="ja-JP" sz="1400" dirty="0" smtClean="0">
              <a:solidFill>
                <a:srgbClr val="00B050"/>
              </a:solidFill>
            </a:endParaRPr>
          </a:p>
          <a:p>
            <a:r>
              <a:rPr kumimoji="1" lang="ja-JP" altLang="en-US" sz="1400" dirty="0" smtClean="0">
                <a:solidFill>
                  <a:srgbClr val="00B050"/>
                </a:solidFill>
              </a:rPr>
              <a:t>　</a:t>
            </a:r>
            <a:r>
              <a:rPr kumimoji="1" lang="en-US" altLang="ja-JP" sz="1400" dirty="0" smtClean="0">
                <a:solidFill>
                  <a:srgbClr val="00B050"/>
                </a:solidFill>
              </a:rPr>
              <a:t>https</a:t>
            </a:r>
            <a:r>
              <a:rPr kumimoji="1" lang="en-US" altLang="ja-JP" sz="1400" dirty="0">
                <a:solidFill>
                  <a:srgbClr val="00B050"/>
                </a:solidFill>
              </a:rPr>
              <a:t>://www.hataraku.metro.tokyo.lg.jp/kaizen/koyoukankyo/files/06hatarakiyasui-tebikizenbun.pdf</a:t>
            </a:r>
            <a:endParaRPr kumimoji="1" lang="en-US" altLang="ja-JP" sz="1400" dirty="0" smtClean="0">
              <a:solidFill>
                <a:srgbClr val="00B050"/>
              </a:solidFill>
            </a:endParaRPr>
          </a:p>
        </p:txBody>
      </p:sp>
      <p:sp>
        <p:nvSpPr>
          <p:cNvPr id="10" name="正方形/長方形 9"/>
          <p:cNvSpPr/>
          <p:nvPr/>
        </p:nvSpPr>
        <p:spPr>
          <a:xfrm>
            <a:off x="409174" y="577172"/>
            <a:ext cx="295625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bg1"/>
                </a:solidFill>
              </a:rPr>
              <a:t>Ⅰ</a:t>
            </a:r>
            <a:r>
              <a:rPr kumimoji="1" lang="ja-JP" altLang="en-US" sz="2400" b="1" dirty="0" smtClean="0">
                <a:solidFill>
                  <a:schemeClr val="bg1"/>
                </a:solidFill>
              </a:rPr>
              <a:t>プランＢコース①</a:t>
            </a:r>
            <a:endParaRPr kumimoji="1" lang="ja-JP" altLang="en-US" sz="2400" b="1" dirty="0">
              <a:solidFill>
                <a:schemeClr val="bg1"/>
              </a:solidFill>
            </a:endParaRPr>
          </a:p>
        </p:txBody>
      </p:sp>
      <p:sp>
        <p:nvSpPr>
          <p:cNvPr id="12" name="正方形/長方形 11"/>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smtClean="0">
                <a:solidFill>
                  <a:schemeClr val="tx1"/>
                </a:solidFill>
              </a:rPr>
              <a:t>株式会社〇〇　社内研修資料（例）</a:t>
            </a:r>
            <a:endParaRPr kumimoji="1" lang="ja-JP" altLang="en-US" b="1" dirty="0">
              <a:solidFill>
                <a:schemeClr val="tx1"/>
              </a:solidFill>
            </a:endParaRPr>
          </a:p>
        </p:txBody>
      </p:sp>
    </p:spTree>
    <p:extLst>
      <p:ext uri="{BB962C8B-B14F-4D97-AF65-F5344CB8AC3E}">
        <p14:creationId xmlns:p14="http://schemas.microsoft.com/office/powerpoint/2010/main" val="1454235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253738"/>
            <a:ext cx="2339102"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４</a:t>
            </a:r>
            <a:r>
              <a:rPr lang="ja-JP" altLang="en-US" sz="2800" b="1" dirty="0" smtClean="0">
                <a:latin typeface="+mn-ea"/>
                <a:ea typeface="+mn-ea"/>
              </a:rPr>
              <a:t>．質疑応答</a:t>
            </a:r>
            <a:endParaRPr lang="ja-JP" altLang="en-US" sz="2800" b="1" dirty="0">
              <a:latin typeface="+mn-ea"/>
              <a:ea typeface="+mn-ea"/>
            </a:endParaRPr>
          </a:p>
        </p:txBody>
      </p:sp>
      <p:sp>
        <p:nvSpPr>
          <p:cNvPr id="6" name="コンテンツ プレースホルダー 2"/>
          <p:cNvSpPr>
            <a:spLocks noGrp="1"/>
          </p:cNvSpPr>
          <p:nvPr>
            <p:ph idx="1"/>
          </p:nvPr>
        </p:nvSpPr>
        <p:spPr>
          <a:xfrm>
            <a:off x="681038" y="1825625"/>
            <a:ext cx="8543925" cy="4351338"/>
          </a:xfrm>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社内調査結果等の説明</a:t>
            </a:r>
            <a:endParaRPr lang="en-US" altLang="ja-JP" dirty="0" smtClean="0">
              <a:latin typeface="+mn-ea"/>
            </a:endParaRPr>
          </a:p>
          <a:p>
            <a:pPr marL="514350" indent="-514350">
              <a:buAutoNum type="arabicPeriod" startAt="2"/>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社内</a:t>
            </a:r>
            <a:r>
              <a:rPr lang="ja-JP" altLang="en-US" dirty="0">
                <a:latin typeface="+mn-ea"/>
              </a:rPr>
              <a:t>制度等</a:t>
            </a:r>
            <a:r>
              <a:rPr lang="ja-JP" altLang="en-US" dirty="0" smtClean="0">
                <a:latin typeface="+mn-ea"/>
              </a:rPr>
              <a:t>の周知</a:t>
            </a:r>
            <a:endParaRPr lang="en-US" altLang="ja-JP" dirty="0" smtClean="0">
              <a:latin typeface="+mn-ea"/>
            </a:endParaRPr>
          </a:p>
          <a:p>
            <a:pPr marL="514350" indent="-514350">
              <a:buAutoNum type="arabicPeriod" startAt="2"/>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lang="en-US" altLang="ja-JP" dirty="0">
              <a:latin typeface="+mn-ea"/>
            </a:endParaRPr>
          </a:p>
          <a:p>
            <a:pPr marL="514350" indent="-514350">
              <a:buAutoNum type="arabicPeriod" startAt="2"/>
            </a:pPr>
            <a:r>
              <a:rPr kumimoji="1" lang="ja-JP" altLang="en-US" dirty="0" smtClean="0">
                <a:latin typeface="+mn-ea"/>
              </a:rPr>
              <a:t>質疑応答</a:t>
            </a:r>
            <a:endParaRPr kumimoji="1" lang="en-US" altLang="ja-JP" dirty="0" smtClean="0">
              <a:latin typeface="+mn-ea"/>
            </a:endParaRPr>
          </a:p>
          <a:p>
            <a:pPr marL="514350" indent="-514350">
              <a:buAutoNum type="arabicPeriod" startAt="2"/>
            </a:pPr>
            <a:endParaRPr lang="en-US" altLang="ja-JP" dirty="0">
              <a:latin typeface="+mn-ea"/>
            </a:endParaRPr>
          </a:p>
          <a:p>
            <a:pPr marL="0" indent="0">
              <a:buNone/>
            </a:pPr>
            <a:r>
              <a:rPr kumimoji="1" lang="ja-JP" altLang="en-US" dirty="0" smtClean="0">
                <a:latin typeface="+mn-ea"/>
              </a:rPr>
              <a:t>　　</a:t>
            </a:r>
            <a:r>
              <a:rPr kumimoji="1" lang="ja-JP" altLang="en-US" smtClean="0">
                <a:latin typeface="+mn-ea"/>
              </a:rPr>
              <a:t>　　　　</a:t>
            </a:r>
            <a:r>
              <a:rPr kumimoji="1" lang="ja-JP" altLang="en-US" dirty="0" smtClean="0">
                <a:latin typeface="+mn-ea"/>
              </a:rPr>
              <a:t>　　</a:t>
            </a:r>
            <a:r>
              <a:rPr kumimoji="1" lang="ja-JP" altLang="en-US" sz="2400" dirty="0" smtClean="0">
                <a:solidFill>
                  <a:srgbClr val="0070C0"/>
                </a:solidFill>
                <a:latin typeface="+mn-ea"/>
              </a:rPr>
              <a:t>（</a:t>
            </a:r>
            <a:r>
              <a:rPr kumimoji="1" lang="en-US" altLang="ja-JP" sz="2400" dirty="0" smtClean="0">
                <a:solidFill>
                  <a:srgbClr val="0070C0"/>
                </a:solidFill>
                <a:latin typeface="+mn-ea"/>
              </a:rPr>
              <a:t>※</a:t>
            </a:r>
            <a:r>
              <a:rPr kumimoji="1" lang="ja-JP" altLang="en-US" sz="2400" dirty="0" smtClean="0">
                <a:solidFill>
                  <a:srgbClr val="0070C0"/>
                </a:solidFill>
                <a:latin typeface="+mn-ea"/>
              </a:rPr>
              <a:t>　奨励金の取組順とは異なります）</a:t>
            </a:r>
            <a:endParaRPr kumimoji="1" lang="ja-JP" altLang="en-US" sz="2400" dirty="0">
              <a:solidFill>
                <a:srgbClr val="0070C0"/>
              </a:solidFill>
              <a:latin typeface="+mn-ea"/>
            </a:endParaRPr>
          </a:p>
        </p:txBody>
      </p:sp>
    </p:spTree>
    <p:extLst>
      <p:ext uri="{BB962C8B-B14F-4D97-AF65-F5344CB8AC3E}">
        <p14:creationId xmlns:p14="http://schemas.microsoft.com/office/powerpoint/2010/main" val="260530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13115" y="1825625"/>
            <a:ext cx="7007046" cy="2028248"/>
          </a:xfrm>
        </p:spPr>
        <p:txBody>
          <a:bodyPr wrap="none">
            <a:spAutoFit/>
          </a:bodyPr>
          <a:lstStyle/>
          <a:p>
            <a:pPr marL="0" indent="0">
              <a:buNone/>
            </a:pPr>
            <a:r>
              <a:rPr lang="ja-JP" altLang="en-US" dirty="0"/>
              <a:t>ア</a:t>
            </a:r>
            <a:r>
              <a:rPr lang="ja-JP" altLang="en-US" dirty="0" smtClean="0"/>
              <a:t>　相談</a:t>
            </a:r>
            <a:r>
              <a:rPr lang="ja-JP" altLang="en-US" dirty="0"/>
              <a:t>窓口の</a:t>
            </a:r>
            <a:r>
              <a:rPr lang="ja-JP" altLang="en-US" dirty="0" smtClean="0"/>
              <a:t>設置、両立相談員の配置</a:t>
            </a:r>
            <a:endParaRPr lang="ja-JP" altLang="en-US" dirty="0"/>
          </a:p>
          <a:p>
            <a:pPr marL="0" indent="0">
              <a:buNone/>
            </a:pPr>
            <a:r>
              <a:rPr lang="ja-JP" altLang="en-US" dirty="0"/>
              <a:t>イ</a:t>
            </a:r>
            <a:r>
              <a:rPr lang="ja-JP" altLang="en-US" dirty="0" smtClean="0"/>
              <a:t>　ニーズ</a:t>
            </a:r>
            <a:r>
              <a:rPr lang="ja-JP" altLang="en-US" dirty="0"/>
              <a:t>調査の集計結果・</a:t>
            </a:r>
            <a:r>
              <a:rPr lang="ja-JP" altLang="en-US" dirty="0" smtClean="0"/>
              <a:t>概要</a:t>
            </a:r>
            <a:endParaRPr lang="ja-JP" altLang="en-US" dirty="0"/>
          </a:p>
          <a:p>
            <a:pPr marL="0" indent="0">
              <a:buNone/>
            </a:pPr>
            <a:r>
              <a:rPr lang="ja-JP" altLang="en-US" dirty="0" smtClean="0"/>
              <a:t>ウ　プロジェクトチームの設置と検討状況</a:t>
            </a:r>
            <a:endParaRPr lang="ja-JP" altLang="en-US" dirty="0"/>
          </a:p>
          <a:p>
            <a:pPr marL="0" indent="0">
              <a:buNone/>
            </a:pPr>
            <a:r>
              <a:rPr lang="ja-JP" altLang="en-US" dirty="0" smtClean="0"/>
              <a:t>エ　今後</a:t>
            </a:r>
            <a:r>
              <a:rPr lang="ja-JP" altLang="en-US" dirty="0"/>
              <a:t>の取組計画について</a:t>
            </a:r>
            <a:endParaRPr kumimoji="1" lang="ja-JP" altLang="en-US" dirty="0"/>
          </a:p>
        </p:txBody>
      </p:sp>
      <p:sp>
        <p:nvSpPr>
          <p:cNvPr id="6" name="正方形/長方形 5"/>
          <p:cNvSpPr/>
          <p:nvPr/>
        </p:nvSpPr>
        <p:spPr>
          <a:xfrm>
            <a:off x="491187" y="3972020"/>
            <a:ext cx="8552342" cy="36933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a:solidFill>
                  <a:srgbClr val="FF0000"/>
                </a:solidFill>
              </a:rPr>
              <a:t>介護</a:t>
            </a:r>
            <a:r>
              <a:rPr kumimoji="1" lang="ja-JP" altLang="en-US" b="1" dirty="0" smtClean="0">
                <a:solidFill>
                  <a:srgbClr val="FF0000"/>
                </a:solidFill>
              </a:rPr>
              <a:t>アンケート集計結果」を用いて説明すること</a:t>
            </a:r>
            <a:endParaRPr kumimoji="1" lang="ja-JP" altLang="en-US" b="1" dirty="0">
              <a:solidFill>
                <a:srgbClr val="FF0000"/>
              </a:solidFill>
            </a:endParaRPr>
          </a:p>
        </p:txBody>
      </p:sp>
      <p:sp>
        <p:nvSpPr>
          <p:cNvPr id="5" name="タイトル 1"/>
          <p:cNvSpPr txBox="1">
            <a:spLocks/>
          </p:cNvSpPr>
          <p:nvPr/>
        </p:nvSpPr>
        <p:spPr>
          <a:xfrm>
            <a:off x="2169459" y="262703"/>
            <a:ext cx="4493538"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１．社内調査結果等の説明</a:t>
            </a:r>
            <a:endParaRPr lang="ja-JP" altLang="en-US" sz="2800" b="1" dirty="0">
              <a:latin typeface="+mn-ea"/>
              <a:ea typeface="+mn-ea"/>
            </a:endParaRPr>
          </a:p>
        </p:txBody>
      </p:sp>
    </p:spTree>
    <p:extLst>
      <p:ext uri="{BB962C8B-B14F-4D97-AF65-F5344CB8AC3E}">
        <p14:creationId xmlns:p14="http://schemas.microsoft.com/office/powerpoint/2010/main" val="541979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r>
              <a:rPr lang="ja-JP" altLang="en-US" dirty="0" smtClean="0"/>
              <a:t>ア　</a:t>
            </a:r>
            <a:r>
              <a:rPr kumimoji="1" lang="ja-JP" altLang="en-US" dirty="0" smtClean="0"/>
              <a:t>介護に関する社内制度</a:t>
            </a:r>
            <a:endParaRPr kumimoji="1" lang="en-US" altLang="ja-JP" dirty="0" smtClean="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smtClean="0"/>
          </a:p>
          <a:p>
            <a:pPr marL="0" indent="0">
              <a:buNone/>
            </a:pPr>
            <a:endParaRPr kumimoji="1" lang="en-US" altLang="ja-JP" dirty="0" smtClean="0"/>
          </a:p>
          <a:p>
            <a:pPr marL="0" indent="0">
              <a:buNone/>
            </a:pPr>
            <a:endParaRPr kumimoji="1" lang="ja-JP" altLang="en-US" dirty="0"/>
          </a:p>
        </p:txBody>
      </p:sp>
      <p:sp>
        <p:nvSpPr>
          <p:cNvPr id="6" name="正方形/長方形 5"/>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内容</a:t>
            </a:r>
            <a:r>
              <a:rPr kumimoji="1" lang="ja-JP" altLang="en-US" dirty="0" smtClean="0">
                <a:solidFill>
                  <a:sysClr val="windowText" lastClr="000000"/>
                </a:solidFill>
              </a:rPr>
              <a:t>を記載してください</a:t>
            </a:r>
            <a:endParaRPr kumimoji="1" lang="ja-JP" altLang="en-US" dirty="0">
              <a:solidFill>
                <a:sysClr val="windowText" lastClr="000000"/>
              </a:solidFill>
            </a:endParaRPr>
          </a:p>
        </p:txBody>
      </p:sp>
      <p:sp>
        <p:nvSpPr>
          <p:cNvPr id="5" name="タイトル 1"/>
          <p:cNvSpPr txBox="1">
            <a:spLocks/>
          </p:cNvSpPr>
          <p:nvPr/>
        </p:nvSpPr>
        <p:spPr>
          <a:xfrm>
            <a:off x="3072533" y="297749"/>
            <a:ext cx="3775393"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530219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681037" y="1798193"/>
            <a:ext cx="8543925" cy="482889"/>
          </a:xfrm>
          <a:prstGeom prst="rect">
            <a:avLst/>
          </a:prstGeom>
        </p:spPr>
        <p:txBody>
          <a:bodyPr wrap="square">
            <a:spAutoFit/>
          </a:bodyPr>
          <a:lstStyle/>
          <a:p>
            <a:pPr marL="0" indent="0">
              <a:buNone/>
            </a:pPr>
            <a:r>
              <a:rPr lang="ja-JP" altLang="en-US" sz="2800" dirty="0" smtClean="0"/>
              <a:t>イ　公的</a:t>
            </a:r>
            <a:r>
              <a:rPr lang="ja-JP" altLang="en-US" sz="2800" dirty="0"/>
              <a:t>介護保険制度の</a:t>
            </a:r>
            <a:r>
              <a:rPr lang="ja-JP" altLang="en-US" sz="2800" dirty="0" smtClean="0"/>
              <a:t>内容</a:t>
            </a:r>
            <a:endParaRPr lang="en-US" altLang="ja-JP" sz="2800" dirty="0" smtClean="0"/>
          </a:p>
        </p:txBody>
      </p:sp>
      <p:sp>
        <p:nvSpPr>
          <p:cNvPr id="7" name="正方形/長方形 6"/>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内容</a:t>
            </a:r>
            <a:r>
              <a:rPr kumimoji="1" lang="ja-JP" altLang="en-US" dirty="0" smtClean="0">
                <a:solidFill>
                  <a:sysClr val="windowText" lastClr="000000"/>
                </a:solidFill>
              </a:rPr>
              <a:t>を記載してください</a:t>
            </a:r>
            <a:endParaRPr kumimoji="1" lang="ja-JP" altLang="en-US" dirty="0">
              <a:solidFill>
                <a:sysClr val="windowText" lastClr="000000"/>
              </a:solidFill>
            </a:endParaRPr>
          </a:p>
        </p:txBody>
      </p:sp>
      <p:sp>
        <p:nvSpPr>
          <p:cNvPr id="5" name="タイトル 1"/>
          <p:cNvSpPr txBox="1">
            <a:spLocks/>
          </p:cNvSpPr>
          <p:nvPr/>
        </p:nvSpPr>
        <p:spPr>
          <a:xfrm>
            <a:off x="3072533" y="297749"/>
            <a:ext cx="3775393"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284818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ウ　地域の介護サービス関連の相談先等の情報</a:t>
            </a:r>
            <a:endParaRPr lang="ja-JP" altLang="en-US" dirty="0"/>
          </a:p>
        </p:txBody>
      </p:sp>
      <p:sp>
        <p:nvSpPr>
          <p:cNvPr id="8" name="正方形/長方形 7"/>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内容</a:t>
            </a:r>
            <a:r>
              <a:rPr kumimoji="1" lang="ja-JP" altLang="en-US" dirty="0" smtClean="0">
                <a:solidFill>
                  <a:sysClr val="windowText" lastClr="000000"/>
                </a:solidFill>
              </a:rPr>
              <a:t>を記載してください</a:t>
            </a:r>
            <a:endParaRPr kumimoji="1" lang="ja-JP" altLang="en-US" dirty="0">
              <a:solidFill>
                <a:sysClr val="windowText" lastClr="000000"/>
              </a:solidFill>
            </a:endParaRPr>
          </a:p>
        </p:txBody>
      </p:sp>
      <p:sp>
        <p:nvSpPr>
          <p:cNvPr id="5" name="タイトル 1"/>
          <p:cNvSpPr txBox="1">
            <a:spLocks/>
          </p:cNvSpPr>
          <p:nvPr/>
        </p:nvSpPr>
        <p:spPr>
          <a:xfrm>
            <a:off x="3072533" y="297749"/>
            <a:ext cx="3775393"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2350679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3331" y="1112146"/>
            <a:ext cx="7596951" cy="480131"/>
          </a:xfrm>
        </p:spPr>
        <p:txBody>
          <a:bodyPr wrap="none">
            <a:spAutoFit/>
          </a:bodyPr>
          <a:lstStyle/>
          <a:p>
            <a:r>
              <a:rPr kumimoji="1" lang="ja-JP" altLang="en-US" dirty="0" smtClean="0"/>
              <a:t>介護と仕事の両立が求められる背景</a:t>
            </a:r>
            <a:r>
              <a:rPr lang="ja-JP" altLang="en-US" dirty="0" smtClean="0">
                <a:solidFill>
                  <a:schemeClr val="accent1">
                    <a:lumMod val="75000"/>
                  </a:schemeClr>
                </a:solidFill>
              </a:rPr>
              <a:t>（例示）</a:t>
            </a:r>
            <a:endParaRPr lang="en-US" altLang="ja-JP" dirty="0">
              <a:solidFill>
                <a:schemeClr val="accent1">
                  <a:lumMod val="75000"/>
                </a:schemeClr>
              </a:solidFill>
            </a:endParaRPr>
          </a:p>
        </p:txBody>
      </p:sp>
      <p:sp>
        <p:nvSpPr>
          <p:cNvPr id="7" name="Rectangle 30"/>
          <p:cNvSpPr>
            <a:spLocks noChangeArrowheads="1"/>
          </p:cNvSpPr>
          <p:nvPr/>
        </p:nvSpPr>
        <p:spPr bwMode="auto">
          <a:xfrm>
            <a:off x="5283480" y="2884746"/>
            <a:ext cx="4103165" cy="521675"/>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latin typeface="+mn-ea"/>
                <a:ea typeface="+mn-ea"/>
              </a:rPr>
              <a:t>■介護・看護のために過去</a:t>
            </a:r>
            <a:r>
              <a:rPr lang="en-US" altLang="ja-JP" sz="1200" b="1" dirty="0" smtClean="0">
                <a:solidFill>
                  <a:srgbClr val="000000"/>
                </a:solidFill>
                <a:latin typeface="+mn-ea"/>
                <a:ea typeface="+mn-ea"/>
              </a:rPr>
              <a:t>1</a:t>
            </a:r>
            <a:r>
              <a:rPr lang="ja-JP" altLang="en-US" sz="1200" b="1" dirty="0" smtClean="0">
                <a:solidFill>
                  <a:srgbClr val="000000"/>
                </a:solidFill>
                <a:latin typeface="+mn-ea"/>
                <a:ea typeface="+mn-ea"/>
              </a:rPr>
              <a:t>年間に、前職を離職した者の推移</a:t>
            </a:r>
            <a:endParaRPr lang="en-US" altLang="ja-JP" sz="1200" b="1" dirty="0" smtClean="0">
              <a:solidFill>
                <a:srgbClr val="000000"/>
              </a:solidFill>
              <a:latin typeface="+mn-ea"/>
              <a:ea typeface="+mn-ea"/>
            </a:endParaRPr>
          </a:p>
          <a:p>
            <a:pPr algn="ctr" eaLnBrk="1" hangingPunct="1">
              <a:spcBef>
                <a:spcPct val="0"/>
              </a:spcBef>
              <a:buNone/>
            </a:pPr>
            <a:r>
              <a:rPr lang="ja-JP" altLang="en-US" sz="1200" dirty="0" smtClean="0">
                <a:latin typeface="+mn-ea"/>
                <a:ea typeface="+mn-ea"/>
              </a:rPr>
              <a:t>（令和</a:t>
            </a:r>
            <a:r>
              <a:rPr lang="en-US" altLang="ja-JP" sz="1200" dirty="0">
                <a:latin typeface="+mn-ea"/>
                <a:ea typeface="+mn-ea"/>
              </a:rPr>
              <a:t>4</a:t>
            </a:r>
            <a:r>
              <a:rPr lang="ja-JP" altLang="en-US" sz="1200" dirty="0">
                <a:latin typeface="+mn-ea"/>
                <a:ea typeface="+mn-ea"/>
              </a:rPr>
              <a:t>年度「就業構造基本調査」</a:t>
            </a:r>
            <a:r>
              <a:rPr lang="ja-JP" altLang="en-US" sz="1200" dirty="0" smtClean="0">
                <a:latin typeface="+mn-ea"/>
                <a:ea typeface="+mn-ea"/>
              </a:rPr>
              <a:t>）</a:t>
            </a:r>
            <a:endParaRPr lang="ja-JP" altLang="en-US" sz="1200" b="1" dirty="0">
              <a:solidFill>
                <a:srgbClr val="000000"/>
              </a:solidFill>
              <a:latin typeface="+mn-ea"/>
              <a:ea typeface="+mn-ea"/>
            </a:endParaRPr>
          </a:p>
        </p:txBody>
      </p:sp>
      <p:pic>
        <p:nvPicPr>
          <p:cNvPr id="8" name="図 7">
            <a:extLst>
              <a:ext uri="{FF2B5EF4-FFF2-40B4-BE49-F238E27FC236}">
                <a16:creationId xmlns:a16="http://schemas.microsoft.com/office/drawing/2014/main" id="{3AA8BDAB-F1F1-49B5-B942-F1A0C805BF28}"/>
              </a:ext>
            </a:extLst>
          </p:cNvPr>
          <p:cNvPicPr>
            <a:picLocks noChangeAspect="1"/>
          </p:cNvPicPr>
          <p:nvPr/>
        </p:nvPicPr>
        <p:blipFill>
          <a:blip r:embed="rId2"/>
          <a:stretch>
            <a:fillRect/>
          </a:stretch>
        </p:blipFill>
        <p:spPr>
          <a:xfrm>
            <a:off x="5156095" y="3340391"/>
            <a:ext cx="4616561" cy="2795659"/>
          </a:xfrm>
          <a:prstGeom prst="rect">
            <a:avLst/>
          </a:prstGeom>
        </p:spPr>
      </p:pic>
      <p:pic>
        <p:nvPicPr>
          <p:cNvPr id="9" name="図 8">
            <a:extLst>
              <a:ext uri="{FF2B5EF4-FFF2-40B4-BE49-F238E27FC236}">
                <a16:creationId xmlns:a16="http://schemas.microsoft.com/office/drawing/2014/main" id="{226F4E3D-8799-46A4-94C6-076DB038EDA4}"/>
              </a:ext>
            </a:extLst>
          </p:cNvPr>
          <p:cNvPicPr>
            <a:picLocks noChangeAspect="1"/>
          </p:cNvPicPr>
          <p:nvPr/>
        </p:nvPicPr>
        <p:blipFill>
          <a:blip r:embed="rId3"/>
          <a:stretch>
            <a:fillRect/>
          </a:stretch>
        </p:blipFill>
        <p:spPr>
          <a:xfrm>
            <a:off x="100995" y="3257747"/>
            <a:ext cx="4821052" cy="2921391"/>
          </a:xfrm>
          <a:prstGeom prst="rect">
            <a:avLst/>
          </a:prstGeom>
        </p:spPr>
      </p:pic>
      <p:sp>
        <p:nvSpPr>
          <p:cNvPr id="10" name="Rectangle 30"/>
          <p:cNvSpPr>
            <a:spLocks noChangeArrowheads="1"/>
          </p:cNvSpPr>
          <p:nvPr/>
        </p:nvSpPr>
        <p:spPr bwMode="auto">
          <a:xfrm>
            <a:off x="558007" y="2914788"/>
            <a:ext cx="3744416" cy="425603"/>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latin typeface="+mn-ea"/>
                <a:ea typeface="+mn-ea"/>
              </a:rPr>
              <a:t>■介護をしている者に占める、有業者の割合の推移</a:t>
            </a:r>
            <a:endParaRPr lang="en-US" altLang="ja-JP" sz="1200" b="1" dirty="0" smtClean="0">
              <a:solidFill>
                <a:srgbClr val="000000"/>
              </a:solidFill>
              <a:latin typeface="+mn-ea"/>
              <a:ea typeface="+mn-ea"/>
            </a:endParaRPr>
          </a:p>
          <a:p>
            <a:pPr algn="ctr" eaLnBrk="1" hangingPunct="1">
              <a:spcBef>
                <a:spcPct val="0"/>
              </a:spcBef>
              <a:buFontTx/>
              <a:buNone/>
            </a:pPr>
            <a:r>
              <a:rPr lang="ja-JP" altLang="en-US" sz="1200" dirty="0" smtClean="0">
                <a:latin typeface="+mn-ea"/>
                <a:ea typeface="+mn-ea"/>
              </a:rPr>
              <a:t>（令和</a:t>
            </a:r>
            <a:r>
              <a:rPr lang="en-US" altLang="ja-JP" sz="1200" dirty="0" smtClean="0">
                <a:latin typeface="+mn-ea"/>
                <a:ea typeface="+mn-ea"/>
              </a:rPr>
              <a:t>4</a:t>
            </a:r>
            <a:r>
              <a:rPr lang="ja-JP" altLang="en-US" sz="1200" dirty="0" smtClean="0">
                <a:latin typeface="+mn-ea"/>
                <a:ea typeface="+mn-ea"/>
              </a:rPr>
              <a:t>年度「就業構造基本調査」）</a:t>
            </a:r>
            <a:endParaRPr lang="ja-JP" altLang="en-US" sz="1200" b="1" dirty="0">
              <a:solidFill>
                <a:srgbClr val="000000"/>
              </a:solidFill>
              <a:latin typeface="+mn-ea"/>
              <a:ea typeface="+mn-ea"/>
            </a:endParaRPr>
          </a:p>
        </p:txBody>
      </p:sp>
      <p:sp>
        <p:nvSpPr>
          <p:cNvPr id="5" name="正方形/長方形 4"/>
          <p:cNvSpPr/>
          <p:nvPr/>
        </p:nvSpPr>
        <p:spPr>
          <a:xfrm>
            <a:off x="727802" y="1763117"/>
            <a:ext cx="8756105" cy="646331"/>
          </a:xfrm>
          <a:prstGeom prst="rect">
            <a:avLst/>
          </a:prstGeom>
        </p:spPr>
        <p:txBody>
          <a:bodyPr wrap="square">
            <a:spAutoFit/>
          </a:bodyPr>
          <a:lstStyle/>
          <a:p>
            <a:r>
              <a:rPr lang="ja-JP" altLang="en-US" dirty="0" smtClean="0"/>
              <a:t>▸ ５年前</a:t>
            </a:r>
            <a:r>
              <a:rPr lang="ja-JP" altLang="en-US" dirty="0"/>
              <a:t>に比べ、介護をしている者に占める有業者の割合</a:t>
            </a:r>
            <a:r>
              <a:rPr lang="ja-JP" altLang="en-US" dirty="0" smtClean="0"/>
              <a:t>は上昇</a:t>
            </a:r>
            <a:r>
              <a:rPr lang="ja-JP" altLang="en-US" dirty="0"/>
              <a:t>している</a:t>
            </a:r>
            <a:r>
              <a:rPr lang="ja-JP" altLang="en-US" dirty="0" smtClean="0"/>
              <a:t>。</a:t>
            </a:r>
            <a:endParaRPr lang="en-US" altLang="ja-JP" dirty="0" smtClean="0"/>
          </a:p>
          <a:p>
            <a:r>
              <a:rPr lang="ja-JP" altLang="en-US" dirty="0" smtClean="0"/>
              <a:t>▸ 介護</a:t>
            </a:r>
            <a:r>
              <a:rPr lang="ja-JP" altLang="en-US" dirty="0"/>
              <a:t>や看護を理由に過去１年間に、前職を離職した人数は全国で約</a:t>
            </a:r>
            <a:r>
              <a:rPr lang="en-US" altLang="ja-JP" dirty="0"/>
              <a:t>10.6</a:t>
            </a:r>
            <a:r>
              <a:rPr lang="ja-JP" altLang="en-US" dirty="0"/>
              <a:t>万人</a:t>
            </a:r>
            <a:r>
              <a:rPr lang="ja-JP" altLang="en-US" dirty="0" smtClean="0"/>
              <a:t>。</a:t>
            </a:r>
            <a:endParaRPr lang="en-US" altLang="ja-JP" dirty="0"/>
          </a:p>
        </p:txBody>
      </p:sp>
      <p:sp>
        <p:nvSpPr>
          <p:cNvPr id="11" name="タイトル 1"/>
          <p:cNvSpPr txBox="1">
            <a:spLocks/>
          </p:cNvSpPr>
          <p:nvPr/>
        </p:nvSpPr>
        <p:spPr>
          <a:xfrm>
            <a:off x="1233695" y="247511"/>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３．都の研修会等で収集した知識の情報提供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2724061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61935" y="1102304"/>
            <a:ext cx="7237879" cy="480131"/>
          </a:xfrm>
        </p:spPr>
        <p:txBody>
          <a:bodyPr wrap="none">
            <a:spAutoFit/>
          </a:bodyPr>
          <a:lstStyle/>
          <a:p>
            <a:r>
              <a:rPr kumimoji="1" lang="ja-JP" altLang="en-US" dirty="0" smtClean="0"/>
              <a:t>介護離職に繋がりやすい職場とは</a:t>
            </a:r>
            <a:r>
              <a:rPr kumimoji="1" lang="ja-JP" altLang="en-US" dirty="0" smtClean="0">
                <a:solidFill>
                  <a:schemeClr val="accent1">
                    <a:lumMod val="75000"/>
                  </a:schemeClr>
                </a:solidFill>
              </a:rPr>
              <a:t>（例示）</a:t>
            </a:r>
            <a:endParaRPr lang="en-US" altLang="ja-JP" dirty="0">
              <a:solidFill>
                <a:schemeClr val="accent1">
                  <a:lumMod val="75000"/>
                </a:schemeClr>
              </a:solidFill>
            </a:endParaRPr>
          </a:p>
        </p:txBody>
      </p:sp>
      <p:pic>
        <p:nvPicPr>
          <p:cNvPr id="5" name="図 4"/>
          <p:cNvPicPr>
            <a:picLocks noChangeAspect="1"/>
          </p:cNvPicPr>
          <p:nvPr/>
        </p:nvPicPr>
        <p:blipFill>
          <a:blip r:embed="rId2"/>
          <a:stretch>
            <a:fillRect/>
          </a:stretch>
        </p:blipFill>
        <p:spPr>
          <a:xfrm>
            <a:off x="2021071" y="2250551"/>
            <a:ext cx="5927371" cy="4061347"/>
          </a:xfrm>
          <a:prstGeom prst="rect">
            <a:avLst/>
          </a:prstGeom>
        </p:spPr>
      </p:pic>
      <p:sp>
        <p:nvSpPr>
          <p:cNvPr id="6" name="テキスト ボックス 5"/>
          <p:cNvSpPr txBox="1"/>
          <p:nvPr/>
        </p:nvSpPr>
        <p:spPr>
          <a:xfrm>
            <a:off x="987982" y="6429850"/>
            <a:ext cx="8101568" cy="215444"/>
          </a:xfrm>
          <a:prstGeom prst="rect">
            <a:avLst/>
          </a:prstGeom>
          <a:noFill/>
        </p:spPr>
        <p:txBody>
          <a:bodyPr wrap="square" rtlCol="0">
            <a:spAutoFit/>
          </a:bodyPr>
          <a:lstStyle/>
          <a:p>
            <a:r>
              <a:rPr kumimoji="1" lang="ja-JP" altLang="en-US" sz="800" dirty="0">
                <a:latin typeface="+mn-ea"/>
              </a:rPr>
              <a:t>出典：三菱</a:t>
            </a:r>
            <a:r>
              <a:rPr kumimoji="1" lang="en-US" altLang="ja-JP" sz="800" dirty="0">
                <a:latin typeface="+mn-ea"/>
              </a:rPr>
              <a:t>UFJ</a:t>
            </a:r>
            <a:r>
              <a:rPr kumimoji="1" lang="ja-JP" altLang="en-US" sz="800" dirty="0">
                <a:latin typeface="+mn-ea"/>
              </a:rPr>
              <a:t>リサーチ＆コンサルティング「仕事と介護の両立等に関する実態把握のための調査研究事業報告書」（労働者調査）（令和</a:t>
            </a:r>
            <a:r>
              <a:rPr kumimoji="1" lang="en-US" altLang="ja-JP" sz="800" dirty="0">
                <a:latin typeface="+mn-ea"/>
              </a:rPr>
              <a:t>3</a:t>
            </a:r>
            <a:r>
              <a:rPr kumimoji="1" lang="ja-JP" altLang="en-US" sz="800" dirty="0">
                <a:latin typeface="+mn-ea"/>
              </a:rPr>
              <a:t>年度厚生労働省委託調査）</a:t>
            </a:r>
          </a:p>
        </p:txBody>
      </p:sp>
      <p:sp>
        <p:nvSpPr>
          <p:cNvPr id="7" name="タイトル 1"/>
          <p:cNvSpPr txBox="1">
            <a:spLocks/>
          </p:cNvSpPr>
          <p:nvPr/>
        </p:nvSpPr>
        <p:spPr>
          <a:xfrm>
            <a:off x="1233695" y="237463"/>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３．都の研修会等で収集した知識の情報提供</a:t>
            </a:r>
            <a:endParaRPr lang="ja-JP" altLang="en-US" sz="2800" b="1" dirty="0">
              <a:solidFill>
                <a:srgbClr val="FF0000"/>
              </a:solidFill>
              <a:latin typeface="+mn-ea"/>
              <a:ea typeface="+mn-ea"/>
            </a:endParaRPr>
          </a:p>
        </p:txBody>
      </p:sp>
      <p:sp>
        <p:nvSpPr>
          <p:cNvPr id="8" name="コンテンツ プレースホルダー 2"/>
          <p:cNvSpPr txBox="1">
            <a:spLocks/>
          </p:cNvSpPr>
          <p:nvPr/>
        </p:nvSpPr>
        <p:spPr>
          <a:xfrm>
            <a:off x="1273163" y="1730833"/>
            <a:ext cx="7366119" cy="371320"/>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solidFill>
                  <a:srgbClr val="FF0066"/>
                </a:solidFill>
              </a:rPr>
              <a:t>両立支援制度の整備と制度を利用できる環境づくりが特に重要</a:t>
            </a:r>
            <a:endParaRPr lang="en-US" altLang="ja-JP" sz="2000" dirty="0">
              <a:solidFill>
                <a:srgbClr val="FF0066"/>
              </a:solidFill>
            </a:endParaRPr>
          </a:p>
        </p:txBody>
      </p:sp>
    </p:spTree>
    <p:extLst>
      <p:ext uri="{BB962C8B-B14F-4D97-AF65-F5344CB8AC3E}">
        <p14:creationId xmlns:p14="http://schemas.microsoft.com/office/powerpoint/2010/main" val="1489277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681037" y="955834"/>
            <a:ext cx="9112187" cy="5842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t>育児・介護休業法の改正内容</a:t>
            </a:r>
            <a:r>
              <a:rPr lang="ja-JP" altLang="en-US" sz="1600" dirty="0" smtClean="0"/>
              <a:t>（令和６年５月３１日公布）</a:t>
            </a:r>
            <a:r>
              <a:rPr lang="ja-JP" altLang="en-US" sz="1900" dirty="0" smtClean="0">
                <a:solidFill>
                  <a:schemeClr val="accent1">
                    <a:lumMod val="75000"/>
                  </a:schemeClr>
                </a:solidFill>
              </a:rPr>
              <a:t>（例示）</a:t>
            </a:r>
            <a:endParaRPr lang="ja-JP" altLang="en-US" sz="2600" dirty="0">
              <a:solidFill>
                <a:schemeClr val="accent1">
                  <a:lumMod val="75000"/>
                </a:schemeClr>
              </a:solidFill>
            </a:endParaRPr>
          </a:p>
        </p:txBody>
      </p:sp>
      <p:pic>
        <p:nvPicPr>
          <p:cNvPr id="5" name="図 4"/>
          <p:cNvPicPr>
            <a:picLocks noChangeAspect="1"/>
          </p:cNvPicPr>
          <p:nvPr/>
        </p:nvPicPr>
        <p:blipFill>
          <a:blip r:embed="rId2"/>
          <a:stretch>
            <a:fillRect/>
          </a:stretch>
        </p:blipFill>
        <p:spPr>
          <a:xfrm>
            <a:off x="1467005" y="6277880"/>
            <a:ext cx="2494977" cy="332415"/>
          </a:xfrm>
          <a:prstGeom prst="rect">
            <a:avLst/>
          </a:prstGeom>
        </p:spPr>
      </p:pic>
      <p:sp>
        <p:nvSpPr>
          <p:cNvPr id="11" name="テキスト ボックス 10"/>
          <p:cNvSpPr txBox="1"/>
          <p:nvPr/>
        </p:nvSpPr>
        <p:spPr>
          <a:xfrm>
            <a:off x="0" y="3030730"/>
            <a:ext cx="9793224" cy="2800767"/>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事業</a:t>
            </a:r>
            <a:r>
              <a:rPr lang="ja-JP" altLang="en-US" sz="1600" dirty="0"/>
              <a:t>主に以下の措置義務</a:t>
            </a:r>
            <a:r>
              <a:rPr lang="ja-JP" altLang="en-US" sz="1600" dirty="0" smtClean="0"/>
              <a:t>。</a:t>
            </a:r>
            <a:endParaRPr lang="en-US" altLang="ja-JP" sz="1600" dirty="0"/>
          </a:p>
          <a:p>
            <a:pPr marL="742950" lvl="1" indent="-285750">
              <a:buFont typeface="Arial" panose="020B0604020202020204" pitchFamily="34" charset="0"/>
              <a:buChar char="•"/>
            </a:pPr>
            <a:r>
              <a:rPr lang="ja-JP" altLang="en-US" sz="1600" dirty="0"/>
              <a:t>介護に直面した労働者が申出をした場合に、両立支援制度等に関する情報の個別周知・意向</a:t>
            </a:r>
            <a:r>
              <a:rPr lang="ja-JP" altLang="en-US" sz="1600" dirty="0" smtClean="0"/>
              <a:t>確認</a:t>
            </a:r>
            <a:endParaRPr lang="en-US" altLang="ja-JP" sz="1600" dirty="0" smtClean="0"/>
          </a:p>
          <a:p>
            <a:pPr marL="742950" lvl="1" indent="-285750">
              <a:buFont typeface="Arial" panose="020B0604020202020204" pitchFamily="34" charset="0"/>
              <a:buChar char="•"/>
            </a:pPr>
            <a:r>
              <a:rPr lang="ja-JP" altLang="en-US" sz="1600" dirty="0"/>
              <a:t>介護に直面する前の早い段階（</a:t>
            </a:r>
            <a:r>
              <a:rPr lang="en-US" altLang="ja-JP" sz="1600" dirty="0"/>
              <a:t>40</a:t>
            </a:r>
            <a:r>
              <a:rPr lang="ja-JP" altLang="en-US" sz="1600" dirty="0"/>
              <a:t>歳等）の両立支援制度等に関する情報</a:t>
            </a:r>
            <a:r>
              <a:rPr lang="ja-JP" altLang="en-US" sz="1600" dirty="0" smtClean="0"/>
              <a:t>提供</a:t>
            </a:r>
            <a:endParaRPr lang="en-US" altLang="ja-JP" sz="1600" dirty="0" smtClean="0"/>
          </a:p>
          <a:p>
            <a:pPr lvl="1"/>
            <a:r>
              <a:rPr lang="ja-JP" altLang="en-US" sz="1600" dirty="0"/>
              <a:t>　 </a:t>
            </a:r>
            <a:r>
              <a:rPr lang="en-US" altLang="ja-JP" sz="1600" dirty="0" smtClean="0"/>
              <a:t>※</a:t>
            </a:r>
            <a:r>
              <a:rPr lang="ja-JP" altLang="en-US" sz="1600" dirty="0" smtClean="0"/>
              <a:t>　併せて</a:t>
            </a:r>
            <a:r>
              <a:rPr lang="ja-JP" altLang="en-US" sz="1600" dirty="0"/>
              <a:t>介護保険制度についての周知も望ましい（指針）</a:t>
            </a:r>
          </a:p>
          <a:p>
            <a:pPr marL="742950" lvl="1" indent="-285750">
              <a:buFont typeface="Arial" panose="020B0604020202020204" pitchFamily="34" charset="0"/>
              <a:buChar char="•"/>
            </a:pPr>
            <a:r>
              <a:rPr lang="ja-JP" altLang="en-US" sz="1600" dirty="0" smtClean="0"/>
              <a:t>研修の実施や</a:t>
            </a:r>
            <a:r>
              <a:rPr lang="ja-JP" altLang="en-US" sz="1600" dirty="0"/>
              <a:t>相談窓口の設置等の雇用環境の</a:t>
            </a:r>
            <a:r>
              <a:rPr lang="ja-JP" altLang="en-US" sz="1600" dirty="0" smtClean="0"/>
              <a:t>整備</a:t>
            </a:r>
            <a:endParaRPr lang="en-US" altLang="ja-JP" sz="1600" dirty="0"/>
          </a:p>
          <a:p>
            <a:pPr lvl="1"/>
            <a:r>
              <a:rPr lang="en-US" altLang="ja-JP" sz="1600" dirty="0" smtClean="0"/>
              <a:t>※	</a:t>
            </a:r>
            <a:r>
              <a:rPr lang="ja-JP" altLang="en-US" sz="1600" dirty="0" smtClean="0"/>
              <a:t>介護休暇</a:t>
            </a:r>
            <a:r>
              <a:rPr lang="ja-JP" altLang="en-US" sz="1600" dirty="0"/>
              <a:t>制度の目的（介護の体制を構築するために一定期間休業するもの）の理解促進を</a:t>
            </a:r>
            <a:r>
              <a:rPr lang="ja-JP" altLang="en-US" sz="1600" dirty="0" smtClean="0"/>
              <a:t>図る</a:t>
            </a:r>
            <a:r>
              <a:rPr lang="en-US" altLang="ja-JP" sz="1600" dirty="0" smtClean="0"/>
              <a:t>	</a:t>
            </a:r>
            <a:r>
              <a:rPr lang="ja-JP" altLang="en-US" sz="1600" dirty="0" smtClean="0"/>
              <a:t>観点</a:t>
            </a:r>
            <a:r>
              <a:rPr lang="ja-JP" altLang="en-US" sz="1600" dirty="0"/>
              <a:t>から、事業主による個別周知等を行う際には、その制度目的を踏まえることが望ましい	（</a:t>
            </a:r>
            <a:r>
              <a:rPr lang="ja-JP" altLang="en-US" sz="1600" dirty="0" smtClean="0"/>
              <a:t>指</a:t>
            </a:r>
            <a:r>
              <a:rPr lang="en-US" altLang="ja-JP" sz="1600" dirty="0" smtClean="0"/>
              <a:t>	</a:t>
            </a:r>
            <a:r>
              <a:rPr lang="ja-JP" altLang="en-US" sz="1600" dirty="0" smtClean="0"/>
              <a:t>針</a:t>
            </a:r>
            <a:r>
              <a:rPr lang="ja-JP" altLang="en-US" sz="1600" dirty="0"/>
              <a:t>）</a:t>
            </a:r>
            <a:r>
              <a:rPr lang="ja-JP" altLang="en-US" sz="1600" dirty="0" smtClean="0"/>
              <a:t>。</a:t>
            </a:r>
            <a:endParaRPr lang="ja-JP" altLang="en-US" sz="1600" dirty="0"/>
          </a:p>
          <a:p>
            <a:endParaRPr lang="en-US" altLang="ja-JP" sz="1600" dirty="0" smtClean="0"/>
          </a:p>
          <a:p>
            <a:pPr marL="285750" indent="-285750">
              <a:buFont typeface="Wingdings" panose="05000000000000000000" pitchFamily="2" charset="2"/>
              <a:buChar char="n"/>
            </a:pPr>
            <a:r>
              <a:rPr lang="ja-JP" altLang="en-US" sz="1600" dirty="0" smtClean="0"/>
              <a:t>介護期の働き方について、労働者がテレワークを選択できるよう事業主に努力義務。</a:t>
            </a:r>
            <a:endParaRPr lang="en-US" altLang="ja-JP" sz="1600" dirty="0" smtClean="0"/>
          </a:p>
          <a:p>
            <a:pPr marL="285750" indent="-285750">
              <a:buFont typeface="Wingdings" panose="05000000000000000000" pitchFamily="2" charset="2"/>
              <a:buChar char="n"/>
            </a:pPr>
            <a:r>
              <a:rPr lang="ja-JP" altLang="en-US" sz="1600" dirty="0" smtClean="0"/>
              <a:t>介護休暇の勤続６か月未満の労働者の労使協定除外の仕組みを廃止する。</a:t>
            </a:r>
            <a:endParaRPr lang="en-US" altLang="ja-JP" sz="1600" dirty="0" smtClean="0"/>
          </a:p>
        </p:txBody>
      </p:sp>
      <p:sp>
        <p:nvSpPr>
          <p:cNvPr id="14" name="テキスト ボックス 13"/>
          <p:cNvSpPr txBox="1"/>
          <p:nvPr/>
        </p:nvSpPr>
        <p:spPr>
          <a:xfrm>
            <a:off x="490726" y="1996338"/>
            <a:ext cx="8942832" cy="923330"/>
          </a:xfrm>
          <a:prstGeom prst="rect">
            <a:avLst/>
          </a:prstGeom>
          <a:ln w="28575"/>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dirty="0"/>
              <a:t>仕事と介護の両立支援制度を十分活用できないまま介護離職に至ることを防止するため、仕事と介護の両立支援制度の個別周知と</a:t>
            </a:r>
            <a:r>
              <a:rPr kumimoji="1" lang="ja-JP" altLang="en-US" dirty="0" smtClean="0"/>
              <a:t>意向確認</a:t>
            </a:r>
            <a:r>
              <a:rPr kumimoji="1" lang="ja-JP" altLang="en-US" dirty="0"/>
              <a:t>により効果的な周知が図られるとともに、両立支援制度を利用しやすい雇用環境の整備を行うことが必要である。</a:t>
            </a:r>
          </a:p>
        </p:txBody>
      </p:sp>
      <p:sp>
        <p:nvSpPr>
          <p:cNvPr id="17" name="テキスト ボックス 16"/>
          <p:cNvSpPr txBox="1"/>
          <p:nvPr/>
        </p:nvSpPr>
        <p:spPr>
          <a:xfrm>
            <a:off x="490726" y="1626290"/>
            <a:ext cx="1466090" cy="369332"/>
          </a:xfrm>
          <a:prstGeom prst="rect">
            <a:avLst/>
          </a:prstGeom>
          <a:solidFill>
            <a:srgbClr val="0070C0"/>
          </a:solidFill>
          <a:ln w="28575">
            <a:solidFill>
              <a:srgbClr val="0070C0"/>
            </a:solidFill>
          </a:ln>
        </p:spPr>
        <p:txBody>
          <a:bodyPr wrap="square" rtlCol="0">
            <a:spAutoFit/>
          </a:bodyPr>
          <a:lstStyle/>
          <a:p>
            <a:pPr algn="ctr"/>
            <a:r>
              <a:rPr kumimoji="1" lang="ja-JP" altLang="en-US" b="1" dirty="0" smtClean="0">
                <a:solidFill>
                  <a:schemeClr val="bg1"/>
                </a:solidFill>
                <a:latin typeface="Berlin Sans FB Demi" panose="020E0802020502020306" pitchFamily="34" charset="0"/>
              </a:rPr>
              <a:t>改正の趣旨</a:t>
            </a:r>
            <a:endParaRPr kumimoji="1" lang="en-US" altLang="ja-JP" b="1" dirty="0" smtClean="0">
              <a:solidFill>
                <a:schemeClr val="bg1"/>
              </a:solidFill>
              <a:latin typeface="Berlin Sans FB Demi" panose="020E0802020502020306" pitchFamily="34" charset="0"/>
            </a:endParaRPr>
          </a:p>
        </p:txBody>
      </p:sp>
      <p:sp>
        <p:nvSpPr>
          <p:cNvPr id="8" name="テキスト ボックス 7"/>
          <p:cNvSpPr txBox="1"/>
          <p:nvPr/>
        </p:nvSpPr>
        <p:spPr>
          <a:xfrm>
            <a:off x="4062462" y="6228645"/>
            <a:ext cx="5466561" cy="415498"/>
          </a:xfrm>
          <a:prstGeom prst="rect">
            <a:avLst/>
          </a:prstGeom>
          <a:noFill/>
        </p:spPr>
        <p:txBody>
          <a:bodyPr wrap="none" rtlCol="0">
            <a:spAutoFit/>
          </a:bodyPr>
          <a:lstStyle/>
          <a:p>
            <a:r>
              <a:rPr kumimoji="1" lang="ja-JP" altLang="en-US" sz="1050" dirty="0" smtClean="0"/>
              <a:t>出典</a:t>
            </a:r>
            <a:r>
              <a:rPr kumimoji="1" lang="ja-JP" altLang="en-US" sz="1050" dirty="0"/>
              <a:t>：「育児休業、介護休業等育児又は家族介護を行う労働者の福祉に関する法律 及び</a:t>
            </a:r>
          </a:p>
          <a:p>
            <a:r>
              <a:rPr kumimoji="1" lang="ja-JP" altLang="en-US" sz="1050" dirty="0"/>
              <a:t>次世代育成支援対策推進法の一部を改正する法律の概要」</a:t>
            </a:r>
          </a:p>
        </p:txBody>
      </p:sp>
      <p:sp>
        <p:nvSpPr>
          <p:cNvPr id="12" name="タイトル 1"/>
          <p:cNvSpPr txBox="1">
            <a:spLocks/>
          </p:cNvSpPr>
          <p:nvPr/>
        </p:nvSpPr>
        <p:spPr>
          <a:xfrm>
            <a:off x="1233695" y="237463"/>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３．都の研修会等で収集した知識の情報提供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960700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861</Words>
  <Application>Microsoft Office PowerPoint</Application>
  <PresentationFormat>A4 210 x 297 mm</PresentationFormat>
  <Paragraphs>69</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游ゴシック</vt:lpstr>
      <vt:lpstr>游ゴシック Light</vt:lpstr>
      <vt:lpstr>Arial</vt:lpstr>
      <vt:lpstr>Berlin Sans FB Demi</vt:lpstr>
      <vt:lpstr>Calibri</vt:lpstr>
      <vt:lpstr>Calibri Light</vt:lpstr>
      <vt:lpstr>Wingdings</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2024-09-02T06:41:01Z</dcterms:created>
  <dcterms:modified xsi:type="dcterms:W3CDTF">2024-09-02T06:41:06Z</dcterms:modified>
</cp:coreProperties>
</file>