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handoutMasterIdLst>
    <p:handoutMasterId r:id="rId10"/>
  </p:handoutMasterIdLst>
  <p:sldIdLst>
    <p:sldId id="288" r:id="rId2"/>
    <p:sldId id="257" r:id="rId3"/>
    <p:sldId id="273" r:id="rId4"/>
    <p:sldId id="1562" r:id="rId5"/>
    <p:sldId id="285" r:id="rId6"/>
    <p:sldId id="1560" r:id="rId7"/>
    <p:sldId id="263" r:id="rId8"/>
  </p:sldIdLst>
  <p:sldSz cx="9906000" cy="6858000" type="A4"/>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F75382B-7B3E-0DDD-1BA1-CAB20D53463C}" name="矢萩　万里子" initials="万矢" userId="S::T0515876@taims.metro.tokyo.jp::4a286608-846f-413f-a25b-9316762c2bb0" providerId="AD"/>
  <p188:author id="{5FD7547B-7981-1BF2-F874-AE71C0B1D067}" name="西野　美優奈" initials="美西" userId="S::T0544530@taims.metro.tokyo.jp::e42e078a-4cec-458a-b46a-e612859494a8" providerId="AD"/>
  <p188:author id="{B5F91CE0-7BBC-4E72-E6D7-8978612FF435}" name="藤澤　真代" initials="真藤" userId="S::T0523272@taims.metro.tokyo.jp::7d00035f-c911-4256-8af8-d02fa9216b6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CB2F3"/>
    <a:srgbClr val="0000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67" d="100"/>
          <a:sy n="67" d="100"/>
        </p:scale>
        <p:origin x="451" y="62"/>
      </p:cViewPr>
      <p:guideLst>
        <p:guide orient="horz" pos="2183"/>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8/10/relationships/authors" Target="author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621696" y="0"/>
            <a:ext cx="4302625" cy="340265"/>
          </a:xfrm>
          <a:prstGeom prst="rect">
            <a:avLst/>
          </a:prstGeom>
        </p:spPr>
        <p:txBody>
          <a:bodyPr vert="horz" lIns="91440" tIns="45720" rIns="91440" bIns="45720" rtlCol="0"/>
          <a:lstStyle>
            <a:lvl1pPr algn="r">
              <a:defRPr sz="1200"/>
            </a:lvl1pPr>
          </a:lstStyle>
          <a:p>
            <a:fld id="{29B0BF33-B813-405E-B4F5-7DEA9E0FD197}" type="datetimeFigureOut">
              <a:rPr kumimoji="1" lang="ja-JP" altLang="en-US" smtClean="0"/>
              <a:t>2026/7/31</a:t>
            </a:fld>
            <a:endParaRPr kumimoji="1" lang="ja-JP" altLang="en-US"/>
          </a:p>
        </p:txBody>
      </p:sp>
      <p:sp>
        <p:nvSpPr>
          <p:cNvPr id="4" name="フッター プレースホルダー 3"/>
          <p:cNvSpPr>
            <a:spLocks noGrp="1"/>
          </p:cNvSpPr>
          <p:nvPr>
            <p:ph type="ftr" sz="quarter" idx="2"/>
          </p:nvPr>
        </p:nvSpPr>
        <p:spPr>
          <a:xfrm>
            <a:off x="0" y="6457410"/>
            <a:ext cx="4302625" cy="34026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621696" y="6457410"/>
            <a:ext cx="4302625" cy="340265"/>
          </a:xfrm>
          <a:prstGeom prst="rect">
            <a:avLst/>
          </a:prstGeom>
        </p:spPr>
        <p:txBody>
          <a:bodyPr vert="horz" lIns="91440" tIns="45720" rIns="91440" bIns="45720" rtlCol="0" anchor="b"/>
          <a:lstStyle>
            <a:lvl1pPr algn="r">
              <a:defRPr sz="1200"/>
            </a:lvl1pPr>
          </a:lstStyle>
          <a:p>
            <a:fld id="{DF9B84FE-A28D-408B-B117-D008AED3BBE0}" type="slidenum">
              <a:rPr kumimoji="1" lang="ja-JP" altLang="en-US" smtClean="0"/>
              <a:t>‹#›</a:t>
            </a:fld>
            <a:endParaRPr kumimoji="1" lang="ja-JP" altLang="en-US"/>
          </a:p>
        </p:txBody>
      </p:sp>
    </p:spTree>
    <p:extLst>
      <p:ext uri="{BB962C8B-B14F-4D97-AF65-F5344CB8AC3E}">
        <p14:creationId xmlns:p14="http://schemas.microsoft.com/office/powerpoint/2010/main" val="9175987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302125" cy="34131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622925" y="0"/>
            <a:ext cx="4302125" cy="341313"/>
          </a:xfrm>
          <a:prstGeom prst="rect">
            <a:avLst/>
          </a:prstGeom>
        </p:spPr>
        <p:txBody>
          <a:bodyPr vert="horz" lIns="91440" tIns="45720" rIns="91440" bIns="45720" rtlCol="0"/>
          <a:lstStyle>
            <a:lvl1pPr algn="r">
              <a:defRPr sz="1200"/>
            </a:lvl1pPr>
          </a:lstStyle>
          <a:p>
            <a:fld id="{DAB3CD03-AC8F-4ECA-A710-306AE4895A09}" type="datetimeFigureOut">
              <a:rPr kumimoji="1" lang="ja-JP" altLang="en-US" smtClean="0"/>
              <a:t>2026/7/31</a:t>
            </a:fld>
            <a:endParaRPr kumimoji="1" lang="ja-JP" altLang="en-US"/>
          </a:p>
        </p:txBody>
      </p:sp>
      <p:sp>
        <p:nvSpPr>
          <p:cNvPr id="4" name="スライド イメージ プレースホルダー 3"/>
          <p:cNvSpPr>
            <a:spLocks noGrp="1" noRot="1" noChangeAspect="1"/>
          </p:cNvSpPr>
          <p:nvPr>
            <p:ph type="sldImg" idx="2"/>
          </p:nvPr>
        </p:nvSpPr>
        <p:spPr>
          <a:xfrm>
            <a:off x="3306763" y="849313"/>
            <a:ext cx="3313112" cy="229393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92188" y="3271838"/>
            <a:ext cx="7942262" cy="267652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456363"/>
            <a:ext cx="4302125" cy="34131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622925" y="6456363"/>
            <a:ext cx="4302125" cy="341312"/>
          </a:xfrm>
          <a:prstGeom prst="rect">
            <a:avLst/>
          </a:prstGeom>
        </p:spPr>
        <p:txBody>
          <a:bodyPr vert="horz" lIns="91440" tIns="45720" rIns="91440" bIns="45720" rtlCol="0" anchor="b"/>
          <a:lstStyle>
            <a:lvl1pPr algn="r">
              <a:defRPr sz="1200"/>
            </a:lvl1pPr>
          </a:lstStyle>
          <a:p>
            <a:fld id="{1EA280FB-89F7-45F0-A988-943A4B1620B6}" type="slidenum">
              <a:rPr kumimoji="1" lang="ja-JP" altLang="en-US" smtClean="0"/>
              <a:t>‹#›</a:t>
            </a:fld>
            <a:endParaRPr kumimoji="1" lang="ja-JP" altLang="en-US"/>
          </a:p>
        </p:txBody>
      </p:sp>
    </p:spTree>
    <p:extLst>
      <p:ext uri="{BB962C8B-B14F-4D97-AF65-F5344CB8AC3E}">
        <p14:creationId xmlns:p14="http://schemas.microsoft.com/office/powerpoint/2010/main" val="233154874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AAEE0A2-C8E4-42F5-8306-CD6DFBF4D7FE}" type="slidenum">
              <a:rPr kumimoji="1" lang="ja-JP" altLang="en-US" smtClean="0"/>
              <a:t>1</a:t>
            </a:fld>
            <a:endParaRPr kumimoji="1" lang="ja-JP" altLang="en-US"/>
          </a:p>
        </p:txBody>
      </p:sp>
    </p:spTree>
    <p:extLst>
      <p:ext uri="{BB962C8B-B14F-4D97-AF65-F5344CB8AC3E}">
        <p14:creationId xmlns:p14="http://schemas.microsoft.com/office/powerpoint/2010/main" val="1941554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4228FDD-28A2-4125-AA3C-6CDCB6C4678F}" type="datetimeFigureOut">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3572989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228FDD-28A2-4125-AA3C-6CDCB6C4678F}" type="datetimeFigureOut">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1590136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228FDD-28A2-4125-AA3C-6CDCB6C4678F}" type="datetimeFigureOut">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910488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228FDD-28A2-4125-AA3C-6CDCB6C4678F}" type="datetimeFigureOut">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837582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4228FDD-28A2-4125-AA3C-6CDCB6C4678F}" type="datetimeFigureOut">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2190435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4228FDD-28A2-4125-AA3C-6CDCB6C4678F}" type="datetimeFigureOut">
              <a:rPr kumimoji="1" lang="ja-JP" altLang="en-US" smtClean="0"/>
              <a:t>2026/7/31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932787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4228FDD-28A2-4125-AA3C-6CDCB6C4678F}" type="datetimeFigureOut">
              <a:rPr kumimoji="1" lang="ja-JP" altLang="en-US" smtClean="0"/>
              <a:t>2026/7/31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945428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4228FDD-28A2-4125-AA3C-6CDCB6C4678F}" type="datetimeFigureOut">
              <a:rPr kumimoji="1" lang="ja-JP" altLang="en-US" smtClean="0"/>
              <a:t>2026/7/31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1992458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228FDD-28A2-4125-AA3C-6CDCB6C4678F}" type="datetimeFigureOut">
              <a:rPr kumimoji="1" lang="ja-JP" altLang="en-US" smtClean="0"/>
              <a:t>2026/7/31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78710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228FDD-28A2-4125-AA3C-6CDCB6C4678F}" type="datetimeFigureOut">
              <a:rPr kumimoji="1" lang="ja-JP" altLang="en-US" smtClean="0"/>
              <a:t>2026/7/31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3729527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228FDD-28A2-4125-AA3C-6CDCB6C4678F}" type="datetimeFigureOut">
              <a:rPr kumimoji="1" lang="ja-JP" altLang="en-US" smtClean="0"/>
              <a:t>2026/7/31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2924928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228FDD-28A2-4125-AA3C-6CDCB6C4678F}" type="datetimeFigureOut">
              <a:rPr kumimoji="1" lang="ja-JP" altLang="en-US" smtClean="0"/>
              <a:t>2026/7/31</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3525744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167348" y="2782669"/>
            <a:ext cx="7571303"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r>
              <a:rPr kumimoji="1" lang="ja-JP" altLang="en-US" sz="3600" b="1" dirty="0">
                <a:solidFill>
                  <a:schemeClr val="tx1"/>
                </a:solidFill>
              </a:rPr>
              <a:t>病気治療と仕事の両立推進について</a:t>
            </a:r>
            <a:endParaRPr kumimoji="1" lang="en-US" altLang="ja-JP" sz="3600" b="1" dirty="0">
              <a:solidFill>
                <a:schemeClr val="tx1"/>
              </a:solidFill>
            </a:endParaRPr>
          </a:p>
        </p:txBody>
      </p:sp>
      <p:sp>
        <p:nvSpPr>
          <p:cNvPr id="5" name="正方形/長方形 4"/>
          <p:cNvSpPr/>
          <p:nvPr/>
        </p:nvSpPr>
        <p:spPr>
          <a:xfrm>
            <a:off x="5969567" y="4222907"/>
            <a:ext cx="3416320" cy="923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r>
              <a:rPr kumimoji="1" lang="ja-JP" altLang="en-US" dirty="0">
                <a:solidFill>
                  <a:schemeClr val="tx1"/>
                </a:solidFill>
              </a:rPr>
              <a:t>　　年　　月　　日</a:t>
            </a:r>
            <a:endParaRPr kumimoji="1" lang="en-US" altLang="ja-JP" dirty="0">
              <a:solidFill>
                <a:schemeClr val="tx1"/>
              </a:solidFill>
            </a:endParaRPr>
          </a:p>
          <a:p>
            <a:r>
              <a:rPr kumimoji="1" lang="ja-JP" altLang="en-US" dirty="0">
                <a:solidFill>
                  <a:schemeClr val="tx1"/>
                </a:solidFill>
              </a:rPr>
              <a:t>　　　</a:t>
            </a:r>
            <a:endParaRPr kumimoji="1" lang="en-US" altLang="ja-JP" dirty="0">
              <a:solidFill>
                <a:schemeClr val="tx1"/>
              </a:solidFill>
            </a:endParaRPr>
          </a:p>
          <a:p>
            <a:r>
              <a:rPr kumimoji="1" lang="ja-JP" altLang="en-US" dirty="0">
                <a:solidFill>
                  <a:schemeClr val="tx1"/>
                </a:solidFill>
              </a:rPr>
              <a:t>　　時　　分　～　　時　　分</a:t>
            </a:r>
          </a:p>
        </p:txBody>
      </p:sp>
      <p:cxnSp>
        <p:nvCxnSpPr>
          <p:cNvPr id="9" name="直線コネクタ 8"/>
          <p:cNvCxnSpPr/>
          <p:nvPr/>
        </p:nvCxnSpPr>
        <p:spPr>
          <a:xfrm>
            <a:off x="535033" y="460403"/>
            <a:ext cx="873543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正方形/長方形 10"/>
          <p:cNvSpPr/>
          <p:nvPr/>
        </p:nvSpPr>
        <p:spPr>
          <a:xfrm>
            <a:off x="168895" y="103032"/>
            <a:ext cx="3570208"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r>
              <a:rPr kumimoji="1" lang="ja-JP" altLang="en-US" sz="1200" dirty="0">
                <a:solidFill>
                  <a:schemeClr val="tx1"/>
                </a:solidFill>
              </a:rPr>
              <a:t>令和８年度働きやすい職場環境づくり推進奨励金</a:t>
            </a:r>
          </a:p>
        </p:txBody>
      </p:sp>
      <p:sp>
        <p:nvSpPr>
          <p:cNvPr id="10" name="正方形/長方形 9"/>
          <p:cNvSpPr/>
          <p:nvPr/>
        </p:nvSpPr>
        <p:spPr>
          <a:xfrm>
            <a:off x="409174" y="577172"/>
            <a:ext cx="1271502" cy="46166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r>
              <a:rPr kumimoji="1" lang="en-US" altLang="ja-JP" sz="2400" b="1" dirty="0">
                <a:solidFill>
                  <a:schemeClr val="bg1"/>
                </a:solidFill>
              </a:rPr>
              <a:t>C</a:t>
            </a:r>
            <a:r>
              <a:rPr kumimoji="1" lang="ja-JP" altLang="en-US" sz="2400" b="1" dirty="0">
                <a:solidFill>
                  <a:schemeClr val="bg1"/>
                </a:solidFill>
              </a:rPr>
              <a:t>コース</a:t>
            </a:r>
          </a:p>
        </p:txBody>
      </p:sp>
      <p:sp>
        <p:nvSpPr>
          <p:cNvPr id="12" name="正方形/長方形 11"/>
          <p:cNvSpPr/>
          <p:nvPr/>
        </p:nvSpPr>
        <p:spPr>
          <a:xfrm>
            <a:off x="5969567" y="74769"/>
            <a:ext cx="3877985"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r>
              <a:rPr kumimoji="1" lang="ja-JP" altLang="en-US" b="1" dirty="0">
                <a:solidFill>
                  <a:schemeClr val="tx1"/>
                </a:solidFill>
              </a:rPr>
              <a:t>株式会社〇〇　社内研修資料（例）</a:t>
            </a:r>
          </a:p>
        </p:txBody>
      </p:sp>
      <p:sp>
        <p:nvSpPr>
          <p:cNvPr id="3" name="正方形/長方形 2">
            <a:extLst>
              <a:ext uri="{FF2B5EF4-FFF2-40B4-BE49-F238E27FC236}">
                <a16:creationId xmlns:a16="http://schemas.microsoft.com/office/drawing/2014/main" id="{AC49E827-4D8E-2819-6B15-5829EF52D0E9}"/>
              </a:ext>
            </a:extLst>
          </p:cNvPr>
          <p:cNvSpPr/>
          <p:nvPr/>
        </p:nvSpPr>
        <p:spPr>
          <a:xfrm>
            <a:off x="1049165" y="1219322"/>
            <a:ext cx="6647974" cy="954107"/>
          </a:xfrm>
          <a:prstGeom prst="rect">
            <a:avLst/>
          </a:prstGeom>
        </p:spPr>
        <p:txBody>
          <a:bodyPr wrap="none">
            <a:spAutoFit/>
          </a:bodyPr>
          <a:lstStyle/>
          <a:p>
            <a:r>
              <a:rPr kumimoji="1" lang="ja-JP" altLang="en-US" sz="1400" dirty="0">
                <a:solidFill>
                  <a:srgbClr val="FF0000"/>
                </a:solidFill>
              </a:rPr>
              <a:t>　</a:t>
            </a:r>
            <a:r>
              <a:rPr kumimoji="1" lang="ja-JP" altLang="en-US" sz="1400" b="1" dirty="0">
                <a:solidFill>
                  <a:srgbClr val="00B050"/>
                </a:solidFill>
              </a:rPr>
              <a:t>この社内研修資料（例）はあくまでも参考例です。</a:t>
            </a:r>
            <a:endParaRPr kumimoji="1" lang="en-US" altLang="ja-JP" sz="1400" b="1" dirty="0">
              <a:solidFill>
                <a:srgbClr val="00B050"/>
              </a:solidFill>
            </a:endParaRPr>
          </a:p>
          <a:p>
            <a:r>
              <a:rPr kumimoji="1" lang="ja-JP" altLang="en-US" sz="1400" dirty="0">
                <a:solidFill>
                  <a:srgbClr val="00B050"/>
                </a:solidFill>
              </a:rPr>
              <a:t>　</a:t>
            </a:r>
            <a:r>
              <a:rPr lang="ja-JP" altLang="en-US" sz="1400" dirty="0">
                <a:solidFill>
                  <a:srgbClr val="00B050"/>
                </a:solidFill>
              </a:rPr>
              <a:t>必ず「申請の手引き」「よくある質問」で</a:t>
            </a:r>
            <a:r>
              <a:rPr kumimoji="1" lang="ja-JP" altLang="en-US" sz="1400" dirty="0">
                <a:solidFill>
                  <a:srgbClr val="00B050"/>
                </a:solidFill>
              </a:rPr>
              <a:t>詳細を確認して、各申請企業ごとの</a:t>
            </a:r>
            <a:endParaRPr kumimoji="1" lang="en-US" altLang="ja-JP" sz="1400" dirty="0">
              <a:solidFill>
                <a:srgbClr val="00B050"/>
              </a:solidFill>
            </a:endParaRPr>
          </a:p>
          <a:p>
            <a:r>
              <a:rPr kumimoji="1" lang="ja-JP" altLang="en-US" sz="1400" dirty="0">
                <a:solidFill>
                  <a:srgbClr val="00B050"/>
                </a:solidFill>
              </a:rPr>
              <a:t>　社内研修資料を作成してください。</a:t>
            </a:r>
            <a:endParaRPr kumimoji="1" lang="en-US" altLang="ja-JP" sz="1400" dirty="0">
              <a:solidFill>
                <a:srgbClr val="00B050"/>
              </a:solidFill>
            </a:endParaRPr>
          </a:p>
          <a:p>
            <a:r>
              <a:rPr kumimoji="1" lang="ja-JP" altLang="en-US" sz="1400" dirty="0">
                <a:solidFill>
                  <a:srgbClr val="00B050"/>
                </a:solidFill>
              </a:rPr>
              <a:t>　</a:t>
            </a:r>
            <a:r>
              <a:rPr kumimoji="1" lang="en-US" altLang="ja-JP" sz="1400" dirty="0">
                <a:solidFill>
                  <a:srgbClr val="00B050"/>
                </a:solidFill>
              </a:rPr>
              <a:t>https://www.hataraku.metro.tokyo.lg.jp/kaizen/koyoukankyo/R8tebiki_2.pdf</a:t>
            </a:r>
          </a:p>
        </p:txBody>
      </p:sp>
      <p:sp>
        <p:nvSpPr>
          <p:cNvPr id="8" name="正方形/長方形 7">
            <a:extLst>
              <a:ext uri="{FF2B5EF4-FFF2-40B4-BE49-F238E27FC236}">
                <a16:creationId xmlns:a16="http://schemas.microsoft.com/office/drawing/2014/main" id="{041DA30C-3498-590F-346A-DBBF34DC340F}"/>
              </a:ext>
            </a:extLst>
          </p:cNvPr>
          <p:cNvSpPr/>
          <p:nvPr/>
        </p:nvSpPr>
        <p:spPr>
          <a:xfrm>
            <a:off x="733907" y="5504255"/>
            <a:ext cx="9187130" cy="923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r>
              <a:rPr kumimoji="1" lang="en-US" altLang="ja-JP" dirty="0">
                <a:solidFill>
                  <a:schemeClr val="accent1">
                    <a:lumMod val="75000"/>
                  </a:schemeClr>
                </a:solidFill>
                <a:latin typeface="+mn-ea"/>
              </a:rPr>
              <a:t>【</a:t>
            </a:r>
            <a:r>
              <a:rPr kumimoji="1" lang="ja-JP" altLang="en-US" dirty="0">
                <a:solidFill>
                  <a:schemeClr val="accent1">
                    <a:lumMod val="75000"/>
                  </a:schemeClr>
                </a:solidFill>
                <a:latin typeface="+mn-ea"/>
              </a:rPr>
              <a:t>ポイント</a:t>
            </a:r>
            <a:r>
              <a:rPr kumimoji="1" lang="en-US" altLang="ja-JP" dirty="0">
                <a:solidFill>
                  <a:schemeClr val="accent1">
                    <a:lumMod val="75000"/>
                  </a:schemeClr>
                </a:solidFill>
                <a:latin typeface="+mn-ea"/>
              </a:rPr>
              <a:t>】</a:t>
            </a:r>
          </a:p>
          <a:p>
            <a:r>
              <a:rPr kumimoji="1" lang="ja-JP" altLang="en-US" dirty="0">
                <a:solidFill>
                  <a:schemeClr val="tx1"/>
                </a:solidFill>
                <a:latin typeface="+mn-ea"/>
              </a:rPr>
              <a:t>①整備した社内制度等の内容説明は経営者や人事労務担当者等が行ってください</a:t>
            </a:r>
            <a:endParaRPr kumimoji="1" lang="en-US" altLang="ja-JP" dirty="0">
              <a:solidFill>
                <a:schemeClr val="tx1"/>
              </a:solidFill>
              <a:latin typeface="+mn-ea"/>
            </a:endParaRPr>
          </a:p>
          <a:p>
            <a:r>
              <a:rPr kumimoji="1" lang="ja-JP" altLang="en-US" dirty="0">
                <a:solidFill>
                  <a:schemeClr val="tx1"/>
                </a:solidFill>
                <a:latin typeface="+mn-ea"/>
              </a:rPr>
              <a:t>②都の研修会で収集した知識の情報提供は必須ではありませんが、周知を推奨します　</a:t>
            </a:r>
          </a:p>
        </p:txBody>
      </p:sp>
    </p:spTree>
    <p:extLst>
      <p:ext uri="{BB962C8B-B14F-4D97-AF65-F5344CB8AC3E}">
        <p14:creationId xmlns:p14="http://schemas.microsoft.com/office/powerpoint/2010/main" val="1454235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b="1" dirty="0">
                <a:latin typeface="+mn-ea"/>
                <a:ea typeface="+mn-ea"/>
              </a:rPr>
              <a:t>本日の研修内容</a:t>
            </a:r>
            <a:endParaRPr kumimoji="1" lang="ja-JP" altLang="en-US" b="1" dirty="0">
              <a:latin typeface="+mn-ea"/>
              <a:ea typeface="+mn-ea"/>
            </a:endParaRPr>
          </a:p>
        </p:txBody>
      </p:sp>
      <p:sp>
        <p:nvSpPr>
          <p:cNvPr id="3" name="コンテンツ プレースホルダー 2"/>
          <p:cNvSpPr>
            <a:spLocks noGrp="1"/>
          </p:cNvSpPr>
          <p:nvPr>
            <p:ph idx="1"/>
          </p:nvPr>
        </p:nvSpPr>
        <p:spPr/>
        <p:txBody>
          <a:bodyPr>
            <a:normAutofit/>
          </a:bodyPr>
          <a:lstStyle/>
          <a:p>
            <a:pPr marL="0" indent="0">
              <a:buNone/>
            </a:pPr>
            <a:endParaRPr kumimoji="1" lang="en-US" altLang="ja-JP" dirty="0">
              <a:latin typeface="+mn-ea"/>
            </a:endParaRPr>
          </a:p>
          <a:p>
            <a:pPr marL="514350" indent="-514350">
              <a:buFont typeface="+mj-lt"/>
              <a:buAutoNum type="arabicPeriod"/>
            </a:pPr>
            <a:r>
              <a:rPr lang="ja-JP" altLang="en-US" dirty="0">
                <a:latin typeface="+mn-ea"/>
              </a:rPr>
              <a:t>相談窓口の設置と両立相談員の配置状況</a:t>
            </a:r>
            <a:endParaRPr lang="en-US" altLang="ja-JP" dirty="0">
              <a:latin typeface="+mn-ea"/>
            </a:endParaRPr>
          </a:p>
          <a:p>
            <a:pPr marL="514350" indent="-514350">
              <a:buAutoNum type="arabicPeriod" startAt="2"/>
            </a:pPr>
            <a:r>
              <a:rPr lang="ja-JP" altLang="en-US" dirty="0">
                <a:latin typeface="+mn-ea"/>
              </a:rPr>
              <a:t>策定した基本方針と社内ルールの説明</a:t>
            </a:r>
            <a:endParaRPr lang="en-US" altLang="ja-JP" dirty="0">
              <a:latin typeface="+mn-ea"/>
            </a:endParaRPr>
          </a:p>
          <a:p>
            <a:pPr marL="514350" indent="-514350">
              <a:buAutoNum type="arabicPeriod" startAt="2"/>
            </a:pPr>
            <a:r>
              <a:rPr lang="ja-JP" altLang="en-US" dirty="0">
                <a:latin typeface="+mn-ea"/>
              </a:rPr>
              <a:t>整備した社内制度の内容説明</a:t>
            </a:r>
          </a:p>
          <a:p>
            <a:pPr marL="514350" indent="-514350">
              <a:buAutoNum type="arabicPeriod" startAt="2"/>
            </a:pPr>
            <a:r>
              <a:rPr kumimoji="1" lang="ja-JP" altLang="en-US" dirty="0">
                <a:latin typeface="+mn-ea"/>
              </a:rPr>
              <a:t>都の研修会で収集した知識の情報提供</a:t>
            </a:r>
          </a:p>
          <a:p>
            <a:pPr marL="514350" indent="-514350">
              <a:buAutoNum type="arabicPeriod" startAt="2"/>
            </a:pPr>
            <a:r>
              <a:rPr lang="ja-JP" altLang="en-US" dirty="0">
                <a:latin typeface="+mn-ea"/>
              </a:rPr>
              <a:t>質疑応答</a:t>
            </a:r>
            <a:endParaRPr kumimoji="1" lang="en-US" altLang="ja-JP" dirty="0">
              <a:latin typeface="+mn-ea"/>
            </a:endParaRPr>
          </a:p>
          <a:p>
            <a:pPr marL="0" indent="0">
              <a:buNone/>
            </a:pPr>
            <a:endParaRPr lang="en-US" altLang="ja-JP" dirty="0">
              <a:latin typeface="+mn-ea"/>
            </a:endParaRPr>
          </a:p>
          <a:p>
            <a:pPr marL="0" indent="0">
              <a:buNone/>
            </a:pPr>
            <a:endParaRPr lang="en-US" altLang="ja-JP" sz="1800" dirty="0">
              <a:solidFill>
                <a:srgbClr val="0046D2"/>
              </a:solidFill>
              <a:latin typeface="+mn-ea"/>
            </a:endParaRPr>
          </a:p>
          <a:p>
            <a:pPr marL="0" indent="0">
              <a:buNone/>
            </a:pPr>
            <a:endParaRPr kumimoji="1" lang="ja-JP" altLang="en-US" sz="2000" dirty="0">
              <a:solidFill>
                <a:srgbClr val="0046D2"/>
              </a:solidFill>
              <a:latin typeface="+mn-ea"/>
            </a:endParaRPr>
          </a:p>
        </p:txBody>
      </p:sp>
      <p:sp>
        <p:nvSpPr>
          <p:cNvPr id="8" name="正方形/長方形 7">
            <a:extLst>
              <a:ext uri="{FF2B5EF4-FFF2-40B4-BE49-F238E27FC236}">
                <a16:creationId xmlns:a16="http://schemas.microsoft.com/office/drawing/2014/main" id="{37EF1946-8EC1-431F-FC29-7F1460CA41B8}"/>
              </a:ext>
            </a:extLst>
          </p:cNvPr>
          <p:cNvSpPr/>
          <p:nvPr/>
        </p:nvSpPr>
        <p:spPr>
          <a:xfrm>
            <a:off x="681038" y="4908825"/>
            <a:ext cx="8691562" cy="1172985"/>
          </a:xfrm>
          <a:prstGeom prst="rect">
            <a:avLst/>
          </a:prstGeom>
          <a:solidFill>
            <a:srgbClr val="4C8AE4">
              <a:alpha val="10196"/>
            </a:srgb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dirty="0">
                <a:solidFill>
                  <a:srgbClr val="0046D2"/>
                </a:solidFill>
                <a:latin typeface="+mn-ea"/>
              </a:rPr>
              <a:t>（</a:t>
            </a:r>
            <a:r>
              <a:rPr kumimoji="1" lang="en-US" altLang="ja-JP" dirty="0">
                <a:solidFill>
                  <a:srgbClr val="0046D2"/>
                </a:solidFill>
                <a:latin typeface="+mn-ea"/>
              </a:rPr>
              <a:t>※</a:t>
            </a:r>
            <a:r>
              <a:rPr kumimoji="1" lang="ja-JP" altLang="en-US" dirty="0">
                <a:solidFill>
                  <a:srgbClr val="0046D2"/>
                </a:solidFill>
                <a:latin typeface="+mn-ea"/>
              </a:rPr>
              <a:t>　奨励金の取組順とは異なります）</a:t>
            </a:r>
            <a:endParaRPr kumimoji="1" lang="en-US" altLang="ja-JP" dirty="0">
              <a:solidFill>
                <a:srgbClr val="0046D2"/>
              </a:solidFill>
              <a:latin typeface="+mn-ea"/>
            </a:endParaRPr>
          </a:p>
          <a:p>
            <a:r>
              <a:rPr lang="ja-JP" altLang="en-US" dirty="0">
                <a:solidFill>
                  <a:srgbClr val="0046D2"/>
                </a:solidFill>
                <a:latin typeface="+mn-ea"/>
              </a:rPr>
              <a:t>（</a:t>
            </a:r>
            <a:r>
              <a:rPr lang="en-US" altLang="ja-JP" dirty="0">
                <a:solidFill>
                  <a:srgbClr val="0046D2"/>
                </a:solidFill>
                <a:latin typeface="+mn-ea"/>
              </a:rPr>
              <a:t>※</a:t>
            </a:r>
            <a:r>
              <a:rPr lang="ja-JP" altLang="en-US" dirty="0">
                <a:solidFill>
                  <a:srgbClr val="0046D2"/>
                </a:solidFill>
                <a:latin typeface="+mn-ea"/>
              </a:rPr>
              <a:t>　</a:t>
            </a:r>
            <a:r>
              <a:rPr lang="en-US" altLang="ja-JP" dirty="0">
                <a:solidFill>
                  <a:srgbClr val="0046D2"/>
                </a:solidFill>
                <a:latin typeface="+mn-ea"/>
              </a:rPr>
              <a:t>1</a:t>
            </a:r>
            <a:r>
              <a:rPr lang="ja-JP" altLang="en-US" dirty="0">
                <a:solidFill>
                  <a:srgbClr val="0046D2"/>
                </a:solidFill>
                <a:latin typeface="+mn-ea"/>
              </a:rPr>
              <a:t>～３は必ず社内研修でご説明ください）</a:t>
            </a:r>
            <a:endParaRPr lang="en-US" altLang="ja-JP" dirty="0">
              <a:solidFill>
                <a:srgbClr val="0046D2"/>
              </a:solidFill>
              <a:latin typeface="+mn-ea"/>
            </a:endParaRPr>
          </a:p>
        </p:txBody>
      </p:sp>
    </p:spTree>
    <p:extLst>
      <p:ext uri="{BB962C8B-B14F-4D97-AF65-F5344CB8AC3E}">
        <p14:creationId xmlns:p14="http://schemas.microsoft.com/office/powerpoint/2010/main" val="260530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1"/>
          <p:cNvSpPr txBox="1">
            <a:spLocks/>
          </p:cNvSpPr>
          <p:nvPr/>
        </p:nvSpPr>
        <p:spPr>
          <a:xfrm>
            <a:off x="1285199" y="292847"/>
            <a:ext cx="7366119" cy="480131"/>
          </a:xfrm>
          <a:prstGeom prst="rect">
            <a:avLst/>
          </a:prstGeom>
        </p:spPr>
        <p:txBody>
          <a:bodyPr vert="horz" wrap="none" lIns="91440" tIns="45720" rIns="91440" bIns="45720" rtlCol="0" anchor="ctr">
            <a:sp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n-ea"/>
                <a:ea typeface="+mn-ea"/>
              </a:rPr>
              <a:t>１．相談窓口の設置と両立相談員の配置状況</a:t>
            </a:r>
          </a:p>
        </p:txBody>
      </p:sp>
      <p:sp>
        <p:nvSpPr>
          <p:cNvPr id="2" name="正方形/長方形 1">
            <a:extLst>
              <a:ext uri="{FF2B5EF4-FFF2-40B4-BE49-F238E27FC236}">
                <a16:creationId xmlns:a16="http://schemas.microsoft.com/office/drawing/2014/main" id="{7443CAFE-B176-E32E-E1DA-867A62161189}"/>
              </a:ext>
            </a:extLst>
          </p:cNvPr>
          <p:cNvSpPr/>
          <p:nvPr/>
        </p:nvSpPr>
        <p:spPr>
          <a:xfrm>
            <a:off x="1166960" y="1420829"/>
            <a:ext cx="7602594" cy="1162113"/>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lnSpc>
                <a:spcPct val="150000"/>
              </a:lnSpc>
            </a:pPr>
            <a:r>
              <a:rPr kumimoji="1" lang="ja-JP" altLang="en-US" sz="1600" b="1" dirty="0">
                <a:solidFill>
                  <a:srgbClr val="FF0000"/>
                </a:solidFill>
              </a:rPr>
              <a:t>「</a:t>
            </a:r>
            <a:r>
              <a:rPr kumimoji="1" lang="en-US" altLang="ja-JP" sz="1600" b="1" dirty="0">
                <a:solidFill>
                  <a:srgbClr val="FF0000"/>
                </a:solidFill>
              </a:rPr>
              <a:t>(</a:t>
            </a:r>
            <a:r>
              <a:rPr kumimoji="1" lang="ja-JP" altLang="en-US" sz="1600" b="1" dirty="0">
                <a:solidFill>
                  <a:srgbClr val="FF0000"/>
                </a:solidFill>
              </a:rPr>
              <a:t>様式</a:t>
            </a:r>
            <a:r>
              <a:rPr kumimoji="1" lang="en-US" altLang="ja-JP" sz="1600" b="1" dirty="0">
                <a:solidFill>
                  <a:srgbClr val="FF0000"/>
                </a:solidFill>
              </a:rPr>
              <a:t>)</a:t>
            </a:r>
            <a:r>
              <a:rPr kumimoji="1" lang="ja-JP" altLang="en-US" sz="1600" b="1" dirty="0">
                <a:solidFill>
                  <a:srgbClr val="FF0000"/>
                </a:solidFill>
              </a:rPr>
              <a:t>社内周知用」を添付・使用し説明すること</a:t>
            </a:r>
            <a:endParaRPr kumimoji="1" lang="en-US" altLang="ja-JP" sz="1600" b="1" dirty="0">
              <a:solidFill>
                <a:srgbClr val="FF0000"/>
              </a:solidFill>
            </a:endParaRPr>
          </a:p>
          <a:p>
            <a:pPr algn="ctr">
              <a:lnSpc>
                <a:spcPct val="150000"/>
              </a:lnSpc>
            </a:pPr>
            <a:r>
              <a:rPr lang="ja-JP" altLang="en-US" sz="1600" dirty="0">
                <a:solidFill>
                  <a:schemeClr val="tx1"/>
                </a:solidFill>
              </a:rPr>
              <a:t>様式の記入例は、</a:t>
            </a:r>
            <a:r>
              <a:rPr lang="en-US" altLang="ja-JP" sz="1600" dirty="0">
                <a:solidFill>
                  <a:schemeClr val="tx1"/>
                </a:solidFill>
              </a:rPr>
              <a:t>『</a:t>
            </a:r>
            <a:r>
              <a:rPr lang="ja-JP" altLang="en-US" sz="1600" dirty="0">
                <a:solidFill>
                  <a:schemeClr val="tx1"/>
                </a:solidFill>
              </a:rPr>
              <a:t>申請の手引き</a:t>
            </a:r>
            <a:r>
              <a:rPr lang="en-US" altLang="ja-JP" sz="1600" dirty="0">
                <a:solidFill>
                  <a:schemeClr val="tx1"/>
                </a:solidFill>
              </a:rPr>
              <a:t>』P97</a:t>
            </a:r>
            <a:r>
              <a:rPr lang="ja-JP" altLang="en-US" sz="1600" dirty="0">
                <a:solidFill>
                  <a:schemeClr val="tx1"/>
                </a:solidFill>
              </a:rPr>
              <a:t>をご確認ください。</a:t>
            </a:r>
            <a:endParaRPr lang="en-US" altLang="ja-JP" sz="1600" dirty="0">
              <a:solidFill>
                <a:schemeClr val="tx1"/>
              </a:solidFill>
            </a:endParaRPr>
          </a:p>
          <a:p>
            <a:pPr algn="ctr">
              <a:lnSpc>
                <a:spcPct val="150000"/>
              </a:lnSpc>
            </a:pPr>
            <a:r>
              <a:rPr kumimoji="1" lang="en-US" altLang="ja-JP" sz="1600" dirty="0">
                <a:solidFill>
                  <a:schemeClr val="tx1"/>
                </a:solidFill>
              </a:rPr>
              <a:t>https://www.hataraku.metro.tokyo.lg.jp/kaizen/koyoukankyo/R8shanaishutickinyurei.pdf</a:t>
            </a:r>
            <a:endParaRPr kumimoji="1" lang="ja-JP" altLang="en-US" sz="1600" b="1" dirty="0">
              <a:solidFill>
                <a:schemeClr val="tx1"/>
              </a:solidFill>
            </a:endParaRPr>
          </a:p>
        </p:txBody>
      </p:sp>
      <p:sp>
        <p:nvSpPr>
          <p:cNvPr id="4" name="正方形/長方形 3">
            <a:extLst>
              <a:ext uri="{FF2B5EF4-FFF2-40B4-BE49-F238E27FC236}">
                <a16:creationId xmlns:a16="http://schemas.microsoft.com/office/drawing/2014/main" id="{4CDCF00F-3AA5-B1D1-E4C3-2DC9DCCD31FD}"/>
              </a:ext>
            </a:extLst>
          </p:cNvPr>
          <p:cNvSpPr/>
          <p:nvPr/>
        </p:nvSpPr>
        <p:spPr>
          <a:xfrm>
            <a:off x="555523" y="1420829"/>
            <a:ext cx="8794954" cy="123388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41979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37042-5C81-419A-6FD9-45B27766AC64}"/>
            </a:ext>
          </a:extLst>
        </p:cNvPr>
        <p:cNvGrpSpPr/>
        <p:nvPr/>
      </p:nvGrpSpPr>
      <p:grpSpPr>
        <a:xfrm>
          <a:off x="0" y="0"/>
          <a:ext cx="0" cy="0"/>
          <a:chOff x="0" y="0"/>
          <a:chExt cx="0" cy="0"/>
        </a:xfrm>
      </p:grpSpPr>
      <p:sp>
        <p:nvSpPr>
          <p:cNvPr id="7" name="タイトル 1">
            <a:extLst>
              <a:ext uri="{FF2B5EF4-FFF2-40B4-BE49-F238E27FC236}">
                <a16:creationId xmlns:a16="http://schemas.microsoft.com/office/drawing/2014/main" id="{93B01B7B-4405-6D09-FE0C-60C0F8811E82}"/>
              </a:ext>
            </a:extLst>
          </p:cNvPr>
          <p:cNvSpPr txBox="1">
            <a:spLocks/>
          </p:cNvSpPr>
          <p:nvPr/>
        </p:nvSpPr>
        <p:spPr>
          <a:xfrm>
            <a:off x="1285199" y="185902"/>
            <a:ext cx="7007046" cy="871008"/>
          </a:xfrm>
          <a:prstGeom prst="rect">
            <a:avLst/>
          </a:prstGeom>
        </p:spPr>
        <p:txBody>
          <a:bodyPr vert="horz" wrap="none" lIns="91440" tIns="45720" rIns="91440" bIns="45720" rtlCol="0" anchor="ctr">
            <a:sp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n-ea"/>
                <a:ea typeface="+mn-ea"/>
              </a:rPr>
              <a:t>２．策定した基本方針と社内ルールの説明</a:t>
            </a:r>
          </a:p>
          <a:p>
            <a:endParaRPr lang="ja-JP" altLang="en-US" sz="2800" b="1" dirty="0">
              <a:latin typeface="+mn-ea"/>
              <a:ea typeface="+mn-ea"/>
            </a:endParaRPr>
          </a:p>
        </p:txBody>
      </p:sp>
      <p:sp>
        <p:nvSpPr>
          <p:cNvPr id="2" name="正方形/長方形 1">
            <a:extLst>
              <a:ext uri="{FF2B5EF4-FFF2-40B4-BE49-F238E27FC236}">
                <a16:creationId xmlns:a16="http://schemas.microsoft.com/office/drawing/2014/main" id="{8E4DFE02-3377-5703-A70B-47EF09A52D7E}"/>
              </a:ext>
            </a:extLst>
          </p:cNvPr>
          <p:cNvSpPr/>
          <p:nvPr/>
        </p:nvSpPr>
        <p:spPr>
          <a:xfrm>
            <a:off x="540774" y="574330"/>
            <a:ext cx="8770374" cy="791499"/>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lnSpc>
                <a:spcPct val="150000"/>
              </a:lnSpc>
            </a:pPr>
            <a:r>
              <a:rPr kumimoji="1" lang="ja-JP" altLang="en-US" sz="1600" dirty="0">
                <a:solidFill>
                  <a:schemeClr val="tx1"/>
                </a:solidFill>
              </a:rPr>
              <a:t>＜基本方針策定例＞</a:t>
            </a:r>
            <a:r>
              <a:rPr kumimoji="1" lang="en-US" altLang="ja-JP" sz="1600" dirty="0">
                <a:solidFill>
                  <a:schemeClr val="accent1">
                    <a:lumMod val="75000"/>
                  </a:schemeClr>
                </a:solidFill>
              </a:rPr>
              <a:t>※</a:t>
            </a:r>
            <a:r>
              <a:rPr kumimoji="1" lang="ja-JP" altLang="en-US" sz="1600" dirty="0">
                <a:solidFill>
                  <a:schemeClr val="accent1">
                    <a:lumMod val="75000"/>
                  </a:schemeClr>
                </a:solidFill>
              </a:rPr>
              <a:t>策定例は</a:t>
            </a:r>
            <a:r>
              <a:rPr lang="en-US" altLang="ja-JP" sz="1600" dirty="0">
                <a:solidFill>
                  <a:schemeClr val="accent1">
                    <a:lumMod val="75000"/>
                  </a:schemeClr>
                </a:solidFill>
              </a:rPr>
              <a:t>『</a:t>
            </a:r>
            <a:r>
              <a:rPr lang="ja-JP" altLang="en-US" sz="1600" dirty="0">
                <a:solidFill>
                  <a:schemeClr val="accent1">
                    <a:lumMod val="75000"/>
                  </a:schemeClr>
                </a:solidFill>
              </a:rPr>
              <a:t>申請の手引き</a:t>
            </a:r>
            <a:r>
              <a:rPr lang="en-US" altLang="ja-JP" sz="1600" dirty="0">
                <a:solidFill>
                  <a:schemeClr val="accent1">
                    <a:lumMod val="75000"/>
                  </a:schemeClr>
                </a:solidFill>
              </a:rPr>
              <a:t>』P103</a:t>
            </a:r>
            <a:r>
              <a:rPr lang="ja-JP" altLang="en-US" sz="1600" dirty="0">
                <a:solidFill>
                  <a:schemeClr val="accent1">
                    <a:lumMod val="75000"/>
                  </a:schemeClr>
                </a:solidFill>
              </a:rPr>
              <a:t>をご確認ください</a:t>
            </a:r>
            <a:endParaRPr kumimoji="1" lang="ja-JP" altLang="en-US" sz="1600" dirty="0">
              <a:solidFill>
                <a:schemeClr val="accent1">
                  <a:lumMod val="75000"/>
                </a:schemeClr>
              </a:solidFill>
            </a:endParaRPr>
          </a:p>
          <a:p>
            <a:pPr algn="ctr">
              <a:lnSpc>
                <a:spcPct val="150000"/>
              </a:lnSpc>
            </a:pPr>
            <a:r>
              <a:rPr lang="en-US" altLang="ja-JP" sz="1600" b="1" dirty="0">
                <a:solidFill>
                  <a:srgbClr val="FF0000"/>
                </a:solidFill>
              </a:rPr>
              <a:t>※</a:t>
            </a:r>
            <a:r>
              <a:rPr lang="ja-JP" altLang="en-US" sz="1600" b="1" dirty="0">
                <a:solidFill>
                  <a:srgbClr val="FF0000"/>
                </a:solidFill>
              </a:rPr>
              <a:t>策定した「基本方針」「社内ルール」を研修資料に</a:t>
            </a:r>
            <a:r>
              <a:rPr kumimoji="1" lang="ja-JP" altLang="en-US" sz="1600" b="1" dirty="0">
                <a:solidFill>
                  <a:srgbClr val="FF0000"/>
                </a:solidFill>
              </a:rPr>
              <a:t>添付の上、説明すること</a:t>
            </a:r>
            <a:endParaRPr kumimoji="1" lang="en-US" altLang="ja-JP" sz="1600" b="1" dirty="0">
              <a:solidFill>
                <a:srgbClr val="FF0000"/>
              </a:solidFill>
            </a:endParaRPr>
          </a:p>
        </p:txBody>
      </p:sp>
      <p:pic>
        <p:nvPicPr>
          <p:cNvPr id="4" name="図 3">
            <a:extLst>
              <a:ext uri="{FF2B5EF4-FFF2-40B4-BE49-F238E27FC236}">
                <a16:creationId xmlns:a16="http://schemas.microsoft.com/office/drawing/2014/main" id="{FAE9B903-86A7-109A-4671-634002B0D1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1899" y="1330692"/>
            <a:ext cx="4762202" cy="5527308"/>
          </a:xfrm>
          <a:prstGeom prst="rect">
            <a:avLst/>
          </a:prstGeom>
        </p:spPr>
      </p:pic>
    </p:spTree>
    <p:extLst>
      <p:ext uri="{BB962C8B-B14F-4D97-AF65-F5344CB8AC3E}">
        <p14:creationId xmlns:p14="http://schemas.microsoft.com/office/powerpoint/2010/main" val="2818982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1782901" y="4204469"/>
            <a:ext cx="6340197" cy="776559"/>
          </a:xfrm>
        </p:spPr>
        <p:txBody>
          <a:bodyPr wrap="none">
            <a:spAutoFit/>
          </a:bodyPr>
          <a:lstStyle/>
          <a:p>
            <a:pPr marL="0" indent="0">
              <a:buNone/>
            </a:pPr>
            <a:r>
              <a:rPr lang="ja-JP" altLang="en-US" sz="2000" dirty="0">
                <a:solidFill>
                  <a:schemeClr val="accent1">
                    <a:lumMod val="75000"/>
                  </a:schemeClr>
                </a:solidFill>
              </a:rPr>
              <a:t>（</a:t>
            </a:r>
            <a:r>
              <a:rPr kumimoji="1" lang="ja-JP" altLang="en-US" sz="2000" dirty="0">
                <a:solidFill>
                  <a:schemeClr val="accent1">
                    <a:lumMod val="75000"/>
                  </a:schemeClr>
                </a:solidFill>
              </a:rPr>
              <a:t>追加取組）ジョブリターン制度を整備した</a:t>
            </a:r>
            <a:r>
              <a:rPr lang="ja-JP" altLang="en-US" sz="2000" dirty="0">
                <a:solidFill>
                  <a:schemeClr val="accent1">
                    <a:lumMod val="75000"/>
                  </a:schemeClr>
                </a:solidFill>
              </a:rPr>
              <a:t>場合は、</a:t>
            </a:r>
            <a:endParaRPr lang="en-US" altLang="ja-JP" sz="2000" dirty="0">
              <a:solidFill>
                <a:schemeClr val="accent1">
                  <a:lumMod val="75000"/>
                </a:schemeClr>
              </a:solidFill>
            </a:endParaRPr>
          </a:p>
          <a:p>
            <a:pPr marL="0" indent="0">
              <a:buNone/>
            </a:pPr>
            <a:r>
              <a:rPr lang="ja-JP" altLang="en-US" sz="2000" b="1" dirty="0">
                <a:solidFill>
                  <a:schemeClr val="accent1">
                    <a:lumMod val="75000"/>
                  </a:schemeClr>
                </a:solidFill>
              </a:rPr>
              <a:t>　　　　　　</a:t>
            </a:r>
            <a:r>
              <a:rPr lang="ja-JP" altLang="en-US" sz="2000" b="1" u="sng" dirty="0">
                <a:solidFill>
                  <a:schemeClr val="accent1">
                    <a:lumMod val="75000"/>
                  </a:schemeClr>
                </a:solidFill>
              </a:rPr>
              <a:t>ジョブリターン制度</a:t>
            </a:r>
            <a:r>
              <a:rPr lang="ja-JP" altLang="en-US" sz="2000" dirty="0">
                <a:solidFill>
                  <a:schemeClr val="accent1">
                    <a:lumMod val="75000"/>
                  </a:schemeClr>
                </a:solidFill>
              </a:rPr>
              <a:t>の内容も周知</a:t>
            </a:r>
            <a:endParaRPr kumimoji="1" lang="ja-JP" altLang="en-US" sz="2000" dirty="0">
              <a:solidFill>
                <a:schemeClr val="accent1">
                  <a:lumMod val="75000"/>
                </a:schemeClr>
              </a:solidFill>
            </a:endParaRPr>
          </a:p>
        </p:txBody>
      </p:sp>
      <p:sp>
        <p:nvSpPr>
          <p:cNvPr id="5" name="正方形/長方形 4"/>
          <p:cNvSpPr/>
          <p:nvPr/>
        </p:nvSpPr>
        <p:spPr>
          <a:xfrm>
            <a:off x="494831" y="5058778"/>
            <a:ext cx="8755570" cy="132194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dirty="0">
              <a:solidFill>
                <a:sysClr val="windowText" lastClr="000000"/>
              </a:solidFill>
            </a:endParaRPr>
          </a:p>
          <a:p>
            <a:pPr algn="ctr"/>
            <a:r>
              <a:rPr kumimoji="1" lang="ja-JP" altLang="en-US" sz="1700" dirty="0">
                <a:solidFill>
                  <a:sysClr val="windowText" lastClr="000000"/>
                </a:solidFill>
              </a:rPr>
              <a:t>整備した制度の概要（制度、対象者、申請方法など）を</a:t>
            </a:r>
            <a:endParaRPr kumimoji="1" lang="en-US" altLang="ja-JP" sz="1700" dirty="0">
              <a:solidFill>
                <a:sysClr val="windowText" lastClr="000000"/>
              </a:solidFill>
            </a:endParaRPr>
          </a:p>
          <a:p>
            <a:pPr algn="ctr"/>
            <a:r>
              <a:rPr kumimoji="1" lang="ja-JP" altLang="en-US" sz="1700" dirty="0">
                <a:solidFill>
                  <a:sysClr val="windowText" lastClr="000000"/>
                </a:solidFill>
              </a:rPr>
              <a:t>「別紙のとおり」とせず、記載してください。</a:t>
            </a:r>
          </a:p>
          <a:p>
            <a:pPr algn="ctr"/>
            <a:endParaRPr kumimoji="1" lang="ja-JP" altLang="en-US" dirty="0">
              <a:solidFill>
                <a:sysClr val="windowText" lastClr="000000"/>
              </a:solidFill>
            </a:endParaRPr>
          </a:p>
        </p:txBody>
      </p:sp>
      <p:sp>
        <p:nvSpPr>
          <p:cNvPr id="7" name="正方形/長方形 6"/>
          <p:cNvSpPr/>
          <p:nvPr/>
        </p:nvSpPr>
        <p:spPr>
          <a:xfrm>
            <a:off x="494831" y="1843959"/>
            <a:ext cx="8649748" cy="2282759"/>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700" dirty="0">
                <a:solidFill>
                  <a:sysClr val="windowText" lastClr="000000"/>
                </a:solidFill>
              </a:rPr>
              <a:t>取組事項４で整備した制度の概要（制度、対象者、申請方法等）を記載してください</a:t>
            </a:r>
            <a:endParaRPr kumimoji="1" lang="en-US" altLang="ja-JP" sz="1700" dirty="0">
              <a:solidFill>
                <a:sysClr val="windowText" lastClr="000000"/>
              </a:solidFill>
            </a:endParaRPr>
          </a:p>
          <a:p>
            <a:endParaRPr kumimoji="1" lang="en-US" altLang="ja-JP" sz="1600" dirty="0">
              <a:solidFill>
                <a:sysClr val="windowText" lastClr="000000"/>
              </a:solidFill>
            </a:endParaRPr>
          </a:p>
          <a:p>
            <a:r>
              <a:rPr kumimoji="1" lang="en-US" altLang="ja-JP" sz="1600" dirty="0">
                <a:solidFill>
                  <a:sysClr val="windowText" lastClr="000000"/>
                </a:solidFill>
              </a:rPr>
              <a:t>※</a:t>
            </a:r>
            <a:r>
              <a:rPr kumimoji="1" lang="ja-JP" altLang="en-US" sz="1600" dirty="0">
                <a:solidFill>
                  <a:sysClr val="windowText" lastClr="000000"/>
                </a:solidFill>
              </a:rPr>
              <a:t>以下の</a:t>
            </a:r>
            <a:r>
              <a:rPr kumimoji="1" lang="ja-JP" altLang="en-US" sz="1600" dirty="0">
                <a:solidFill>
                  <a:schemeClr val="tx1"/>
                </a:solidFill>
                <a:latin typeface="+mn-ea"/>
              </a:rPr>
              <a:t>➀～⑤</a:t>
            </a:r>
            <a:r>
              <a:rPr kumimoji="1" lang="ja-JP" altLang="en-US" sz="1600" dirty="0">
                <a:solidFill>
                  <a:schemeClr val="tx1"/>
                </a:solidFill>
              </a:rPr>
              <a:t>のいずれかを新たに整備する。</a:t>
            </a:r>
            <a:endParaRPr kumimoji="1" lang="en-US" altLang="ja-JP" sz="1600" dirty="0">
              <a:solidFill>
                <a:schemeClr val="tx1"/>
              </a:solidFill>
            </a:endParaRPr>
          </a:p>
          <a:p>
            <a:r>
              <a:rPr kumimoji="1" lang="ja-JP" altLang="en-US" sz="1600" dirty="0">
                <a:solidFill>
                  <a:schemeClr val="tx1"/>
                </a:solidFill>
                <a:latin typeface="+mn-ea"/>
              </a:rPr>
              <a:t>①　病気治療休暇制度</a:t>
            </a:r>
            <a:endParaRPr kumimoji="1" lang="en-US" altLang="ja-JP" sz="1600" dirty="0">
              <a:solidFill>
                <a:schemeClr val="tx1"/>
              </a:solidFill>
              <a:latin typeface="+mn-ea"/>
            </a:endParaRPr>
          </a:p>
          <a:p>
            <a:r>
              <a:rPr kumimoji="1" lang="ja-JP" altLang="en-US" sz="1600" dirty="0">
                <a:solidFill>
                  <a:schemeClr val="tx1"/>
                </a:solidFill>
                <a:latin typeface="+mn-ea"/>
              </a:rPr>
              <a:t>②　短時間勤務制度</a:t>
            </a:r>
            <a:endParaRPr kumimoji="1" lang="en-US" altLang="ja-JP" sz="1600" dirty="0">
              <a:solidFill>
                <a:schemeClr val="tx1"/>
              </a:solidFill>
              <a:latin typeface="+mn-ea"/>
            </a:endParaRPr>
          </a:p>
          <a:p>
            <a:r>
              <a:rPr kumimoji="1" lang="ja-JP" altLang="en-US" sz="1600" dirty="0">
                <a:solidFill>
                  <a:schemeClr val="tx1"/>
                </a:solidFill>
                <a:latin typeface="+mn-ea"/>
              </a:rPr>
              <a:t>③　フレックスタイム制</a:t>
            </a:r>
            <a:endParaRPr kumimoji="1" lang="en-US" altLang="ja-JP" sz="1600" dirty="0">
              <a:solidFill>
                <a:schemeClr val="tx1"/>
              </a:solidFill>
              <a:latin typeface="+mn-ea"/>
            </a:endParaRPr>
          </a:p>
          <a:p>
            <a:r>
              <a:rPr kumimoji="1" lang="ja-JP" altLang="en-US" sz="1600" dirty="0">
                <a:solidFill>
                  <a:schemeClr val="tx1"/>
                </a:solidFill>
                <a:latin typeface="+mn-ea"/>
              </a:rPr>
              <a:t>④　時差出勤制度</a:t>
            </a:r>
            <a:endParaRPr kumimoji="1" lang="en-US" altLang="ja-JP" sz="1600" dirty="0">
              <a:solidFill>
                <a:schemeClr val="tx1"/>
              </a:solidFill>
              <a:latin typeface="+mn-ea"/>
            </a:endParaRPr>
          </a:p>
          <a:p>
            <a:r>
              <a:rPr kumimoji="1" lang="ja-JP" altLang="en-US" sz="1600" dirty="0">
                <a:solidFill>
                  <a:schemeClr val="tx1"/>
                </a:solidFill>
                <a:latin typeface="+mn-ea"/>
              </a:rPr>
              <a:t>⑤　病気治療経費支援制度</a:t>
            </a:r>
          </a:p>
        </p:txBody>
      </p:sp>
      <p:sp>
        <p:nvSpPr>
          <p:cNvPr id="8" name="コンテンツ プレースホルダー 2"/>
          <p:cNvSpPr txBox="1">
            <a:spLocks/>
          </p:cNvSpPr>
          <p:nvPr/>
        </p:nvSpPr>
        <p:spPr>
          <a:xfrm>
            <a:off x="158371" y="1427070"/>
            <a:ext cx="9674443" cy="372153"/>
          </a:xfrm>
          <a:prstGeom prst="rect">
            <a:avLst/>
          </a:prstGeom>
        </p:spPr>
        <p:txBody>
          <a:bodyPr vert="horz" wrap="non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2000" dirty="0">
                <a:solidFill>
                  <a:schemeClr val="accent1">
                    <a:lumMod val="75000"/>
                  </a:schemeClr>
                </a:solidFill>
                <a:latin typeface="+mn-ea"/>
              </a:rPr>
              <a:t>（例示）</a:t>
            </a:r>
            <a:r>
              <a:rPr lang="ja-JP" altLang="en-US" sz="2000" dirty="0">
                <a:latin typeface="+mn-ea"/>
              </a:rPr>
              <a:t>この度、我が社では</a:t>
            </a:r>
            <a:r>
              <a:rPr lang="ja-JP" altLang="en-US" sz="2000" b="1" u="sng" dirty="0">
                <a:latin typeface="+mn-ea"/>
              </a:rPr>
              <a:t>病気治療と仕事の両立に関する制度</a:t>
            </a:r>
            <a:r>
              <a:rPr lang="ja-JP" altLang="en-US" sz="2000" dirty="0">
                <a:latin typeface="+mn-ea"/>
              </a:rPr>
              <a:t>を整備しました</a:t>
            </a:r>
          </a:p>
        </p:txBody>
      </p:sp>
      <p:sp>
        <p:nvSpPr>
          <p:cNvPr id="10" name="タイトル 1"/>
          <p:cNvSpPr txBox="1">
            <a:spLocks/>
          </p:cNvSpPr>
          <p:nvPr/>
        </p:nvSpPr>
        <p:spPr>
          <a:xfrm>
            <a:off x="2168879" y="326356"/>
            <a:ext cx="5622052" cy="483209"/>
          </a:xfrm>
          <a:prstGeom prst="rect">
            <a:avLst/>
          </a:prstGeom>
        </p:spPr>
        <p:txBody>
          <a:bodyPr vert="horz" wrap="none" lIns="91440" tIns="45720" rIns="91440" bIns="45720" rtlCol="0" anchor="ctr">
            <a:sp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800" b="1" dirty="0">
                <a:latin typeface="+mn-ea"/>
                <a:ea typeface="+mn-ea"/>
              </a:rPr>
              <a:t>3</a:t>
            </a:r>
            <a:r>
              <a:rPr lang="ja-JP" altLang="en-US" sz="2800" b="1" dirty="0">
                <a:latin typeface="+mn-ea"/>
                <a:ea typeface="+mn-ea"/>
              </a:rPr>
              <a:t>．整備した社内制度の内容説明</a:t>
            </a:r>
            <a:endParaRPr lang="ja-JP" altLang="en-US" sz="2800" b="1" dirty="0">
              <a:solidFill>
                <a:srgbClr val="FF0000"/>
              </a:solidFill>
              <a:latin typeface="+mn-ea"/>
              <a:ea typeface="+mn-ea"/>
            </a:endParaRPr>
          </a:p>
        </p:txBody>
      </p:sp>
    </p:spTree>
    <p:extLst>
      <p:ext uri="{BB962C8B-B14F-4D97-AF65-F5344CB8AC3E}">
        <p14:creationId xmlns:p14="http://schemas.microsoft.com/office/powerpoint/2010/main" val="32975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85821-AB87-53C9-2EF4-F10D86C8D4C4}"/>
            </a:ext>
          </a:extLst>
        </p:cNvPr>
        <p:cNvGrpSpPr/>
        <p:nvPr/>
      </p:nvGrpSpPr>
      <p:grpSpPr>
        <a:xfrm>
          <a:off x="0" y="0"/>
          <a:ext cx="0" cy="0"/>
          <a:chOff x="0" y="0"/>
          <a:chExt cx="0" cy="0"/>
        </a:xfrm>
      </p:grpSpPr>
      <p:sp>
        <p:nvSpPr>
          <p:cNvPr id="12" name="タイトル 1">
            <a:extLst>
              <a:ext uri="{FF2B5EF4-FFF2-40B4-BE49-F238E27FC236}">
                <a16:creationId xmlns:a16="http://schemas.microsoft.com/office/drawing/2014/main" id="{06770E37-32D9-A801-10CE-26C9017AEE81}"/>
              </a:ext>
            </a:extLst>
          </p:cNvPr>
          <p:cNvSpPr txBox="1">
            <a:spLocks/>
          </p:cNvSpPr>
          <p:nvPr/>
        </p:nvSpPr>
        <p:spPr>
          <a:xfrm>
            <a:off x="1233695" y="266068"/>
            <a:ext cx="7007046" cy="483209"/>
          </a:xfrm>
          <a:prstGeom prst="rect">
            <a:avLst/>
          </a:prstGeom>
        </p:spPr>
        <p:txBody>
          <a:bodyPr vert="horz" wrap="none" lIns="91440" tIns="45720" rIns="91440" bIns="45720" rtlCol="0" anchor="ctr">
            <a:sp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n-ea"/>
                <a:ea typeface="+mn-ea"/>
              </a:rPr>
              <a:t>４．都の研修会で収集した知識の情報提供</a:t>
            </a:r>
            <a:endParaRPr lang="ja-JP" altLang="en-US" sz="2800" b="1" dirty="0">
              <a:solidFill>
                <a:srgbClr val="FF0000"/>
              </a:solidFill>
              <a:latin typeface="+mn-ea"/>
              <a:ea typeface="+mn-ea"/>
            </a:endParaRPr>
          </a:p>
        </p:txBody>
      </p:sp>
      <p:sp>
        <p:nvSpPr>
          <p:cNvPr id="10" name="正方形/長方形 9">
            <a:extLst>
              <a:ext uri="{FF2B5EF4-FFF2-40B4-BE49-F238E27FC236}">
                <a16:creationId xmlns:a16="http://schemas.microsoft.com/office/drawing/2014/main" id="{CA5F7BDF-D2B5-AB73-BBD3-E9866DFF1C19}"/>
              </a:ext>
            </a:extLst>
          </p:cNvPr>
          <p:cNvSpPr/>
          <p:nvPr/>
        </p:nvSpPr>
        <p:spPr>
          <a:xfrm>
            <a:off x="825289" y="1701812"/>
            <a:ext cx="8755570" cy="377419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rgbClr val="0046D2"/>
                </a:solidFill>
              </a:rPr>
              <a:t>内容を記載してください。</a:t>
            </a:r>
          </a:p>
          <a:p>
            <a:pPr algn="ctr"/>
            <a:endParaRPr kumimoji="1" lang="ja-JP" altLang="en-US" dirty="0">
              <a:solidFill>
                <a:sysClr val="windowText" lastClr="000000"/>
              </a:solidFill>
            </a:endParaRPr>
          </a:p>
        </p:txBody>
      </p:sp>
    </p:spTree>
    <p:extLst>
      <p:ext uri="{BB962C8B-B14F-4D97-AF65-F5344CB8AC3E}">
        <p14:creationId xmlns:p14="http://schemas.microsoft.com/office/powerpoint/2010/main" val="439434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640850" y="293930"/>
            <a:ext cx="2339102" cy="483209"/>
          </a:xfrm>
          <a:prstGeom prst="rect">
            <a:avLst/>
          </a:prstGeom>
        </p:spPr>
        <p:txBody>
          <a:bodyPr vert="horz" wrap="none" lIns="91440" tIns="45720" rIns="91440" bIns="45720" rtlCol="0" anchor="ctr">
            <a:sp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n-ea"/>
                <a:ea typeface="+mn-ea"/>
              </a:rPr>
              <a:t>５．質疑応答</a:t>
            </a:r>
          </a:p>
        </p:txBody>
      </p:sp>
      <p:sp>
        <p:nvSpPr>
          <p:cNvPr id="6" name="コンテンツ プレースホルダー 2"/>
          <p:cNvSpPr>
            <a:spLocks noGrp="1"/>
          </p:cNvSpPr>
          <p:nvPr>
            <p:ph idx="1"/>
          </p:nvPr>
        </p:nvSpPr>
        <p:spPr>
          <a:xfrm>
            <a:off x="681038" y="1825625"/>
            <a:ext cx="8543925" cy="4351338"/>
          </a:xfrm>
        </p:spPr>
        <p:txBody>
          <a:bodyPr/>
          <a:lstStyle/>
          <a:p>
            <a:endParaRPr kumimoji="1" lang="ja-JP" altLang="en-US" dirty="0"/>
          </a:p>
        </p:txBody>
      </p:sp>
    </p:spTree>
    <p:extLst>
      <p:ext uri="{BB962C8B-B14F-4D97-AF65-F5344CB8AC3E}">
        <p14:creationId xmlns:p14="http://schemas.microsoft.com/office/powerpoint/2010/main" val="317064796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664</TotalTime>
  <Words>491</Words>
  <Application>Microsoft Office PowerPoint</Application>
  <PresentationFormat>A4 210 x 297 mm</PresentationFormat>
  <Paragraphs>50</Paragraphs>
  <Slides>7</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7</vt:i4>
      </vt:variant>
    </vt:vector>
  </HeadingPairs>
  <TitlesOfParts>
    <vt:vector size="12" baseType="lpstr">
      <vt:lpstr>游ゴシック</vt:lpstr>
      <vt:lpstr>Arial</vt:lpstr>
      <vt:lpstr>Calibri</vt:lpstr>
      <vt:lpstr>Calibri Light</vt:lpstr>
      <vt:lpstr>Office テーマ</vt:lpstr>
      <vt:lpstr>PowerPoint プレゼンテーション</vt:lpstr>
      <vt:lpstr>本日の研修内容</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TAIMS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森田　彩由実</dc:creator>
  <cp:lastModifiedBy>藤澤　真代</cp:lastModifiedBy>
  <cp:revision>72</cp:revision>
  <cp:lastPrinted>2024-07-17T05:49:45Z</cp:lastPrinted>
  <dcterms:created xsi:type="dcterms:W3CDTF">2023-07-31T01:49:10Z</dcterms:created>
  <dcterms:modified xsi:type="dcterms:W3CDTF">2026-07-31T02:06:24Z</dcterms:modified>
</cp:coreProperties>
</file>