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handoutMasterIdLst>
    <p:handoutMasterId r:id="rId9"/>
  </p:handoutMasterIdLst>
  <p:sldIdLst>
    <p:sldId id="290" r:id="rId2"/>
    <p:sldId id="257" r:id="rId3"/>
    <p:sldId id="280" r:id="rId4"/>
    <p:sldId id="287" r:id="rId5"/>
    <p:sldId id="294" r:id="rId6"/>
    <p:sldId id="289" r:id="rId7"/>
  </p:sldIdLst>
  <p:sldSz cx="9906000" cy="6858000" type="A4"/>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12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 id="{5FD7547B-7981-1BF2-F874-AE71C0B1D067}" name="西野　美優奈" initials="美西" userId="S::T0544530@taims.metro.tokyo.jp::e42e078a-4cec-458a-b46a-e612859494a8" providerId="AD"/>
  <p188:author id="{B5F91CE0-7BBC-4E72-E6D7-8978612FF435}" name="藤澤　真代" initials="真藤" userId="S::T0523272@taims.metro.tokyo.jp::7d00035f-c911-4256-8af8-d02fa9216b6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63664"/>
    <a:srgbClr val="E16D83"/>
    <a:srgbClr val="F7807D"/>
    <a:srgbClr val="8AAAEA"/>
    <a:srgbClr val="49C2CF"/>
    <a:srgbClr val="7C7CEC"/>
    <a:srgbClr val="3399FF"/>
    <a:srgbClr val="3366FF"/>
    <a:srgbClr val="0030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58" autoAdjust="0"/>
    <p:restoredTop sz="94660"/>
  </p:normalViewPr>
  <p:slideViewPr>
    <p:cSldViewPr snapToGrid="0" showGuides="1">
      <p:cViewPr varScale="1">
        <p:scale>
          <a:sx n="67" d="100"/>
          <a:sy n="67" d="100"/>
        </p:scale>
        <p:origin x="427" y="62"/>
      </p:cViewPr>
      <p:guideLst>
        <p:guide orient="horz" pos="2183"/>
        <p:guide pos="31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4301543" cy="341064"/>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5622798" y="1"/>
            <a:ext cx="4301543" cy="341064"/>
          </a:xfrm>
          <a:prstGeom prst="rect">
            <a:avLst/>
          </a:prstGeom>
        </p:spPr>
        <p:txBody>
          <a:bodyPr vert="horz" lIns="91440" tIns="45720" rIns="91440" bIns="45720" rtlCol="0"/>
          <a:lstStyle>
            <a:lvl1pPr algn="r">
              <a:defRPr sz="1200"/>
            </a:lvl1pPr>
          </a:lstStyle>
          <a:p>
            <a:fld id="{C1BE6A8C-BD6D-482A-BFA8-72B0478D6F29}" type="datetimeFigureOut">
              <a:rPr kumimoji="1" lang="ja-JP" altLang="en-US" smtClean="0"/>
              <a:t>2026/7/31</a:t>
            </a:fld>
            <a:endParaRPr kumimoji="1" lang="ja-JP" altLang="en-US"/>
          </a:p>
        </p:txBody>
      </p:sp>
      <p:sp>
        <p:nvSpPr>
          <p:cNvPr id="4" name="フッター プレースホルダー 3"/>
          <p:cNvSpPr>
            <a:spLocks noGrp="1"/>
          </p:cNvSpPr>
          <p:nvPr>
            <p:ph type="ftr" sz="quarter" idx="2"/>
          </p:nvPr>
        </p:nvSpPr>
        <p:spPr>
          <a:xfrm>
            <a:off x="0" y="6456612"/>
            <a:ext cx="4301543" cy="341063"/>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5622798" y="6456612"/>
            <a:ext cx="4301543" cy="341063"/>
          </a:xfrm>
          <a:prstGeom prst="rect">
            <a:avLst/>
          </a:prstGeom>
        </p:spPr>
        <p:txBody>
          <a:bodyPr vert="horz" lIns="91440" tIns="45720" rIns="91440" bIns="45720" rtlCol="0" anchor="b"/>
          <a:lstStyle>
            <a:lvl1pPr algn="r">
              <a:defRPr sz="1200"/>
            </a:lvl1pPr>
          </a:lstStyle>
          <a:p>
            <a:fld id="{7078CC41-0360-4F51-B27A-DF61BA893D78}" type="slidenum">
              <a:rPr kumimoji="1" lang="ja-JP" altLang="en-US" smtClean="0"/>
              <a:t>‹#›</a:t>
            </a:fld>
            <a:endParaRPr kumimoji="1" lang="ja-JP" altLang="en-US"/>
          </a:p>
        </p:txBody>
      </p:sp>
    </p:spTree>
    <p:extLst>
      <p:ext uri="{BB962C8B-B14F-4D97-AF65-F5344CB8AC3E}">
        <p14:creationId xmlns:p14="http://schemas.microsoft.com/office/powerpoint/2010/main" val="23251634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4302125" cy="34131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5622925" y="0"/>
            <a:ext cx="4302125" cy="341313"/>
          </a:xfrm>
          <a:prstGeom prst="rect">
            <a:avLst/>
          </a:prstGeom>
        </p:spPr>
        <p:txBody>
          <a:bodyPr vert="horz" lIns="91440" tIns="45720" rIns="91440" bIns="45720" rtlCol="0"/>
          <a:lstStyle>
            <a:lvl1pPr algn="r">
              <a:defRPr sz="1200"/>
            </a:lvl1pPr>
          </a:lstStyle>
          <a:p>
            <a:fld id="{DAA7C419-332D-4B84-A36A-CDE94F4BFCF6}" type="datetimeFigureOut">
              <a:rPr kumimoji="1" lang="ja-JP" altLang="en-US" smtClean="0"/>
              <a:t>2026/7/31</a:t>
            </a:fld>
            <a:endParaRPr kumimoji="1" lang="ja-JP" altLang="en-US"/>
          </a:p>
        </p:txBody>
      </p:sp>
      <p:sp>
        <p:nvSpPr>
          <p:cNvPr id="4" name="スライド イメージ プレースホルダー 3"/>
          <p:cNvSpPr>
            <a:spLocks noGrp="1" noRot="1" noChangeAspect="1"/>
          </p:cNvSpPr>
          <p:nvPr>
            <p:ph type="sldImg" idx="2"/>
          </p:nvPr>
        </p:nvSpPr>
        <p:spPr>
          <a:xfrm>
            <a:off x="3306763" y="849313"/>
            <a:ext cx="3313112" cy="229393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92188" y="3271838"/>
            <a:ext cx="7942262" cy="2676525"/>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456363"/>
            <a:ext cx="4302125" cy="34131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622925" y="6456363"/>
            <a:ext cx="4302125" cy="341312"/>
          </a:xfrm>
          <a:prstGeom prst="rect">
            <a:avLst/>
          </a:prstGeom>
        </p:spPr>
        <p:txBody>
          <a:bodyPr vert="horz" lIns="91440" tIns="45720" rIns="91440" bIns="45720" rtlCol="0" anchor="b"/>
          <a:lstStyle>
            <a:lvl1pPr algn="r">
              <a:defRPr sz="1200"/>
            </a:lvl1pPr>
          </a:lstStyle>
          <a:p>
            <a:fld id="{09F5B7D8-FCF0-417A-8FF7-20ABCC44B739}" type="slidenum">
              <a:rPr kumimoji="1" lang="ja-JP" altLang="en-US" smtClean="0"/>
              <a:t>‹#›</a:t>
            </a:fld>
            <a:endParaRPr kumimoji="1" lang="ja-JP" altLang="en-US"/>
          </a:p>
        </p:txBody>
      </p:sp>
    </p:spTree>
    <p:extLst>
      <p:ext uri="{BB962C8B-B14F-4D97-AF65-F5344CB8AC3E}">
        <p14:creationId xmlns:p14="http://schemas.microsoft.com/office/powerpoint/2010/main" val="339164175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AAEE0A2-C8E4-42F5-8306-CD6DFBF4D7FE}" type="slidenum">
              <a:rPr kumimoji="1" lang="ja-JP" altLang="en-US" smtClean="0"/>
              <a:t>1</a:t>
            </a:fld>
            <a:endParaRPr kumimoji="1" lang="ja-JP" altLang="en-US"/>
          </a:p>
        </p:txBody>
      </p:sp>
    </p:spTree>
    <p:extLst>
      <p:ext uri="{BB962C8B-B14F-4D97-AF65-F5344CB8AC3E}">
        <p14:creationId xmlns:p14="http://schemas.microsoft.com/office/powerpoint/2010/main" val="19415548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4228FDD-28A2-4125-AA3C-6CDCB6C4678F}" type="datetimeFigureOut">
              <a:rPr kumimoji="1" lang="ja-JP" altLang="en-US" smtClean="0"/>
              <a:t>2026/7/31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1542883-6A3F-4E2E-9E06-F488F024899B}" type="slidenum">
              <a:rPr kumimoji="1" lang="ja-JP" altLang="en-US" smtClean="0"/>
              <a:t>‹#›</a:t>
            </a:fld>
            <a:endParaRPr kumimoji="1" lang="ja-JP" altLang="en-US"/>
          </a:p>
        </p:txBody>
      </p:sp>
    </p:spTree>
    <p:extLst>
      <p:ext uri="{BB962C8B-B14F-4D97-AF65-F5344CB8AC3E}">
        <p14:creationId xmlns:p14="http://schemas.microsoft.com/office/powerpoint/2010/main" val="35729896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228FDD-28A2-4125-AA3C-6CDCB6C4678F}" type="datetimeFigureOut">
              <a:rPr kumimoji="1" lang="ja-JP" altLang="en-US" smtClean="0"/>
              <a:t>2026/7/31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1542883-6A3F-4E2E-9E06-F488F024899B}" type="slidenum">
              <a:rPr kumimoji="1" lang="ja-JP" altLang="en-US" smtClean="0"/>
              <a:t>‹#›</a:t>
            </a:fld>
            <a:endParaRPr kumimoji="1" lang="ja-JP" altLang="en-US"/>
          </a:p>
        </p:txBody>
      </p:sp>
    </p:spTree>
    <p:extLst>
      <p:ext uri="{BB962C8B-B14F-4D97-AF65-F5344CB8AC3E}">
        <p14:creationId xmlns:p14="http://schemas.microsoft.com/office/powerpoint/2010/main" val="1590136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228FDD-28A2-4125-AA3C-6CDCB6C4678F}" type="datetimeFigureOut">
              <a:rPr kumimoji="1" lang="ja-JP" altLang="en-US" smtClean="0"/>
              <a:t>2026/7/31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1542883-6A3F-4E2E-9E06-F488F024899B}" type="slidenum">
              <a:rPr kumimoji="1" lang="ja-JP" altLang="en-US" smtClean="0"/>
              <a:t>‹#›</a:t>
            </a:fld>
            <a:endParaRPr kumimoji="1" lang="ja-JP" altLang="en-US"/>
          </a:p>
        </p:txBody>
      </p:sp>
    </p:spTree>
    <p:extLst>
      <p:ext uri="{BB962C8B-B14F-4D97-AF65-F5344CB8AC3E}">
        <p14:creationId xmlns:p14="http://schemas.microsoft.com/office/powerpoint/2010/main" val="910488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228FDD-28A2-4125-AA3C-6CDCB6C4678F}" type="datetimeFigureOut">
              <a:rPr kumimoji="1" lang="ja-JP" altLang="en-US" smtClean="0"/>
              <a:t>2026/7/31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1542883-6A3F-4E2E-9E06-F488F024899B}" type="slidenum">
              <a:rPr kumimoji="1" lang="ja-JP" altLang="en-US" smtClean="0"/>
              <a:t>‹#›</a:t>
            </a:fld>
            <a:endParaRPr kumimoji="1" lang="ja-JP" altLang="en-US"/>
          </a:p>
        </p:txBody>
      </p:sp>
    </p:spTree>
    <p:extLst>
      <p:ext uri="{BB962C8B-B14F-4D97-AF65-F5344CB8AC3E}">
        <p14:creationId xmlns:p14="http://schemas.microsoft.com/office/powerpoint/2010/main" val="837582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4228FDD-28A2-4125-AA3C-6CDCB6C4678F}" type="datetimeFigureOut">
              <a:rPr kumimoji="1" lang="ja-JP" altLang="en-US" smtClean="0"/>
              <a:t>2026/7/31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1542883-6A3F-4E2E-9E06-F488F024899B}" type="slidenum">
              <a:rPr kumimoji="1" lang="ja-JP" altLang="en-US" smtClean="0"/>
              <a:t>‹#›</a:t>
            </a:fld>
            <a:endParaRPr kumimoji="1" lang="ja-JP" altLang="en-US"/>
          </a:p>
        </p:txBody>
      </p:sp>
    </p:spTree>
    <p:extLst>
      <p:ext uri="{BB962C8B-B14F-4D97-AF65-F5344CB8AC3E}">
        <p14:creationId xmlns:p14="http://schemas.microsoft.com/office/powerpoint/2010/main" val="2190435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4228FDD-28A2-4125-AA3C-6CDCB6C4678F}" type="datetimeFigureOut">
              <a:rPr kumimoji="1" lang="ja-JP" altLang="en-US" smtClean="0"/>
              <a:t>2026/7/31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1542883-6A3F-4E2E-9E06-F488F024899B}" type="slidenum">
              <a:rPr kumimoji="1" lang="ja-JP" altLang="en-US" smtClean="0"/>
              <a:t>‹#›</a:t>
            </a:fld>
            <a:endParaRPr kumimoji="1" lang="ja-JP" altLang="en-US"/>
          </a:p>
        </p:txBody>
      </p:sp>
    </p:spTree>
    <p:extLst>
      <p:ext uri="{BB962C8B-B14F-4D97-AF65-F5344CB8AC3E}">
        <p14:creationId xmlns:p14="http://schemas.microsoft.com/office/powerpoint/2010/main" val="932787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4228FDD-28A2-4125-AA3C-6CDCB6C4678F}" type="datetimeFigureOut">
              <a:rPr kumimoji="1" lang="ja-JP" altLang="en-US" smtClean="0"/>
              <a:t>2026/7/31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11542883-6A3F-4E2E-9E06-F488F024899B}" type="slidenum">
              <a:rPr kumimoji="1" lang="ja-JP" altLang="en-US" smtClean="0"/>
              <a:t>‹#›</a:t>
            </a:fld>
            <a:endParaRPr kumimoji="1" lang="ja-JP" altLang="en-US"/>
          </a:p>
        </p:txBody>
      </p:sp>
    </p:spTree>
    <p:extLst>
      <p:ext uri="{BB962C8B-B14F-4D97-AF65-F5344CB8AC3E}">
        <p14:creationId xmlns:p14="http://schemas.microsoft.com/office/powerpoint/2010/main" val="945428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4228FDD-28A2-4125-AA3C-6CDCB6C4678F}" type="datetimeFigureOut">
              <a:rPr kumimoji="1" lang="ja-JP" altLang="en-US" smtClean="0"/>
              <a:t>2026/7/31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11542883-6A3F-4E2E-9E06-F488F024899B}" type="slidenum">
              <a:rPr kumimoji="1" lang="ja-JP" altLang="en-US" smtClean="0"/>
              <a:t>‹#›</a:t>
            </a:fld>
            <a:endParaRPr kumimoji="1" lang="ja-JP" altLang="en-US"/>
          </a:p>
        </p:txBody>
      </p:sp>
    </p:spTree>
    <p:extLst>
      <p:ext uri="{BB962C8B-B14F-4D97-AF65-F5344CB8AC3E}">
        <p14:creationId xmlns:p14="http://schemas.microsoft.com/office/powerpoint/2010/main" val="1992458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228FDD-28A2-4125-AA3C-6CDCB6C4678F}" type="datetimeFigureOut">
              <a:rPr kumimoji="1" lang="ja-JP" altLang="en-US" smtClean="0"/>
              <a:t>2026/7/31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11542883-6A3F-4E2E-9E06-F488F024899B}" type="slidenum">
              <a:rPr kumimoji="1" lang="ja-JP" altLang="en-US" smtClean="0"/>
              <a:t>‹#›</a:t>
            </a:fld>
            <a:endParaRPr kumimoji="1" lang="ja-JP" altLang="en-US"/>
          </a:p>
        </p:txBody>
      </p:sp>
    </p:spTree>
    <p:extLst>
      <p:ext uri="{BB962C8B-B14F-4D97-AF65-F5344CB8AC3E}">
        <p14:creationId xmlns:p14="http://schemas.microsoft.com/office/powerpoint/2010/main" val="78710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4228FDD-28A2-4125-AA3C-6CDCB6C4678F}" type="datetimeFigureOut">
              <a:rPr kumimoji="1" lang="ja-JP" altLang="en-US" smtClean="0"/>
              <a:t>2026/7/31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1542883-6A3F-4E2E-9E06-F488F024899B}" type="slidenum">
              <a:rPr kumimoji="1" lang="ja-JP" altLang="en-US" smtClean="0"/>
              <a:t>‹#›</a:t>
            </a:fld>
            <a:endParaRPr kumimoji="1" lang="ja-JP" altLang="en-US"/>
          </a:p>
        </p:txBody>
      </p:sp>
    </p:spTree>
    <p:extLst>
      <p:ext uri="{BB962C8B-B14F-4D97-AF65-F5344CB8AC3E}">
        <p14:creationId xmlns:p14="http://schemas.microsoft.com/office/powerpoint/2010/main" val="37295278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4228FDD-28A2-4125-AA3C-6CDCB6C4678F}" type="datetimeFigureOut">
              <a:rPr kumimoji="1" lang="ja-JP" altLang="en-US" smtClean="0"/>
              <a:t>2026/7/31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1542883-6A3F-4E2E-9E06-F488F024899B}" type="slidenum">
              <a:rPr kumimoji="1" lang="ja-JP" altLang="en-US" smtClean="0"/>
              <a:t>‹#›</a:t>
            </a:fld>
            <a:endParaRPr kumimoji="1" lang="ja-JP" altLang="en-US"/>
          </a:p>
        </p:txBody>
      </p:sp>
    </p:spTree>
    <p:extLst>
      <p:ext uri="{BB962C8B-B14F-4D97-AF65-F5344CB8AC3E}">
        <p14:creationId xmlns:p14="http://schemas.microsoft.com/office/powerpoint/2010/main" val="2924928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228FDD-28A2-4125-AA3C-6CDCB6C4678F}" type="datetimeFigureOut">
              <a:rPr kumimoji="1" lang="ja-JP" altLang="en-US" smtClean="0"/>
              <a:t>2026/7/31</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542883-6A3F-4E2E-9E06-F488F024899B}" type="slidenum">
              <a:rPr kumimoji="1" lang="ja-JP" altLang="en-US" smtClean="0"/>
              <a:t>‹#›</a:t>
            </a:fld>
            <a:endParaRPr kumimoji="1" lang="ja-JP" altLang="en-US"/>
          </a:p>
        </p:txBody>
      </p:sp>
    </p:spTree>
    <p:extLst>
      <p:ext uri="{BB962C8B-B14F-4D97-AF65-F5344CB8AC3E}">
        <p14:creationId xmlns:p14="http://schemas.microsoft.com/office/powerpoint/2010/main" val="3525744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705677" y="2228672"/>
            <a:ext cx="8494633" cy="17543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a:endParaRPr kumimoji="1" lang="en-US" altLang="ja-JP" sz="3600" b="1" dirty="0">
              <a:solidFill>
                <a:schemeClr val="tx1"/>
              </a:solidFill>
            </a:endParaRPr>
          </a:p>
          <a:p>
            <a:pPr algn="ctr"/>
            <a:r>
              <a:rPr kumimoji="1" lang="ja-JP" altLang="en-US" sz="3600" b="1" dirty="0">
                <a:solidFill>
                  <a:schemeClr val="tx1"/>
                </a:solidFill>
              </a:rPr>
              <a:t>介護離職防止のための支援制度について</a:t>
            </a:r>
            <a:endParaRPr kumimoji="1" lang="en-US" altLang="ja-JP" sz="3600" b="1" dirty="0">
              <a:solidFill>
                <a:schemeClr val="tx1"/>
              </a:solidFill>
            </a:endParaRPr>
          </a:p>
          <a:p>
            <a:pPr algn="ctr"/>
            <a:endParaRPr kumimoji="1" lang="en-US" altLang="ja-JP" sz="3600" b="1" dirty="0">
              <a:solidFill>
                <a:schemeClr val="tx1"/>
              </a:solidFill>
            </a:endParaRPr>
          </a:p>
        </p:txBody>
      </p:sp>
      <p:sp>
        <p:nvSpPr>
          <p:cNvPr id="5" name="正方形/長方形 4"/>
          <p:cNvSpPr/>
          <p:nvPr/>
        </p:nvSpPr>
        <p:spPr>
          <a:xfrm>
            <a:off x="5969567" y="4222907"/>
            <a:ext cx="3416320" cy="923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r>
              <a:rPr kumimoji="1" lang="ja-JP" altLang="en-US" dirty="0">
                <a:solidFill>
                  <a:schemeClr val="tx1"/>
                </a:solidFill>
              </a:rPr>
              <a:t>　　年　　月　　日</a:t>
            </a:r>
            <a:endParaRPr kumimoji="1" lang="en-US" altLang="ja-JP" dirty="0">
              <a:solidFill>
                <a:schemeClr val="tx1"/>
              </a:solidFill>
            </a:endParaRPr>
          </a:p>
          <a:p>
            <a:r>
              <a:rPr kumimoji="1" lang="ja-JP" altLang="en-US" dirty="0">
                <a:solidFill>
                  <a:schemeClr val="tx1"/>
                </a:solidFill>
              </a:rPr>
              <a:t>　　　</a:t>
            </a:r>
            <a:endParaRPr kumimoji="1" lang="en-US" altLang="ja-JP" dirty="0">
              <a:solidFill>
                <a:schemeClr val="tx1"/>
              </a:solidFill>
            </a:endParaRPr>
          </a:p>
          <a:p>
            <a:r>
              <a:rPr kumimoji="1" lang="ja-JP" altLang="en-US" dirty="0">
                <a:solidFill>
                  <a:schemeClr val="tx1"/>
                </a:solidFill>
              </a:rPr>
              <a:t>　　時　　分　～　　時　　分</a:t>
            </a:r>
          </a:p>
        </p:txBody>
      </p:sp>
      <p:cxnSp>
        <p:nvCxnSpPr>
          <p:cNvPr id="9" name="直線コネクタ 8"/>
          <p:cNvCxnSpPr/>
          <p:nvPr/>
        </p:nvCxnSpPr>
        <p:spPr>
          <a:xfrm>
            <a:off x="535033" y="460403"/>
            <a:ext cx="873543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正方形/長方形 10"/>
          <p:cNvSpPr/>
          <p:nvPr/>
        </p:nvSpPr>
        <p:spPr>
          <a:xfrm>
            <a:off x="168895" y="103032"/>
            <a:ext cx="3570208" cy="27699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r>
              <a:rPr kumimoji="1" lang="ja-JP" altLang="en-US" sz="1200" dirty="0">
                <a:solidFill>
                  <a:schemeClr val="tx1"/>
                </a:solidFill>
              </a:rPr>
              <a:t>令和８年度働きやすい職場環境づくり推進奨励金</a:t>
            </a:r>
          </a:p>
        </p:txBody>
      </p:sp>
      <p:sp>
        <p:nvSpPr>
          <p:cNvPr id="10" name="正方形/長方形 9"/>
          <p:cNvSpPr/>
          <p:nvPr/>
        </p:nvSpPr>
        <p:spPr>
          <a:xfrm>
            <a:off x="409174" y="577172"/>
            <a:ext cx="1723549" cy="46166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r>
              <a:rPr kumimoji="1" lang="ja-JP" altLang="en-US" sz="2400" b="1">
                <a:solidFill>
                  <a:schemeClr val="bg1"/>
                </a:solidFill>
              </a:rPr>
              <a:t>Ｂコース</a:t>
            </a:r>
            <a:r>
              <a:rPr kumimoji="1" lang="ja-JP" altLang="en-US" sz="2400" b="1" dirty="0">
                <a:solidFill>
                  <a:schemeClr val="bg1"/>
                </a:solidFill>
              </a:rPr>
              <a:t>②</a:t>
            </a:r>
          </a:p>
        </p:txBody>
      </p:sp>
      <p:sp>
        <p:nvSpPr>
          <p:cNvPr id="12" name="正方形/長方形 11"/>
          <p:cNvSpPr/>
          <p:nvPr/>
        </p:nvSpPr>
        <p:spPr>
          <a:xfrm>
            <a:off x="5969567" y="74769"/>
            <a:ext cx="3877985" cy="3693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r>
              <a:rPr kumimoji="1" lang="ja-JP" altLang="en-US" b="1" dirty="0">
                <a:solidFill>
                  <a:schemeClr val="tx1"/>
                </a:solidFill>
              </a:rPr>
              <a:t>株式会社〇〇　社内研修資料（例）</a:t>
            </a:r>
          </a:p>
        </p:txBody>
      </p:sp>
      <p:sp>
        <p:nvSpPr>
          <p:cNvPr id="3" name="正方形/長方形 2">
            <a:extLst>
              <a:ext uri="{FF2B5EF4-FFF2-40B4-BE49-F238E27FC236}">
                <a16:creationId xmlns:a16="http://schemas.microsoft.com/office/drawing/2014/main" id="{1F35EC61-66DC-1F35-C36B-03A1FCC1C2D1}"/>
              </a:ext>
            </a:extLst>
          </p:cNvPr>
          <p:cNvSpPr/>
          <p:nvPr/>
        </p:nvSpPr>
        <p:spPr>
          <a:xfrm>
            <a:off x="1049165" y="1219322"/>
            <a:ext cx="6647974" cy="954107"/>
          </a:xfrm>
          <a:prstGeom prst="rect">
            <a:avLst/>
          </a:prstGeom>
        </p:spPr>
        <p:txBody>
          <a:bodyPr wrap="none">
            <a:spAutoFit/>
          </a:bodyPr>
          <a:lstStyle/>
          <a:p>
            <a:r>
              <a:rPr kumimoji="1" lang="ja-JP" altLang="en-US" sz="1400" dirty="0">
                <a:solidFill>
                  <a:srgbClr val="FF0000"/>
                </a:solidFill>
              </a:rPr>
              <a:t>　</a:t>
            </a:r>
            <a:r>
              <a:rPr kumimoji="1" lang="ja-JP" altLang="en-US" sz="1400" b="1" dirty="0">
                <a:solidFill>
                  <a:srgbClr val="00B050"/>
                </a:solidFill>
              </a:rPr>
              <a:t>この社内研修資料（例）はあくまでも参考例です。</a:t>
            </a:r>
            <a:endParaRPr kumimoji="1" lang="en-US" altLang="ja-JP" sz="1400" b="1" dirty="0">
              <a:solidFill>
                <a:srgbClr val="00B050"/>
              </a:solidFill>
            </a:endParaRPr>
          </a:p>
          <a:p>
            <a:r>
              <a:rPr kumimoji="1" lang="ja-JP" altLang="en-US" sz="1400" dirty="0">
                <a:solidFill>
                  <a:srgbClr val="00B050"/>
                </a:solidFill>
              </a:rPr>
              <a:t>　</a:t>
            </a:r>
            <a:r>
              <a:rPr lang="ja-JP" altLang="en-US" sz="1400" dirty="0">
                <a:solidFill>
                  <a:srgbClr val="00B050"/>
                </a:solidFill>
              </a:rPr>
              <a:t>必ず「申請の手引き」「よくある質問」で</a:t>
            </a:r>
            <a:r>
              <a:rPr kumimoji="1" lang="ja-JP" altLang="en-US" sz="1400" dirty="0">
                <a:solidFill>
                  <a:srgbClr val="00B050"/>
                </a:solidFill>
              </a:rPr>
              <a:t>詳細を確認して、各申請企業ごとの</a:t>
            </a:r>
            <a:endParaRPr kumimoji="1" lang="en-US" altLang="ja-JP" sz="1400" dirty="0">
              <a:solidFill>
                <a:srgbClr val="00B050"/>
              </a:solidFill>
            </a:endParaRPr>
          </a:p>
          <a:p>
            <a:r>
              <a:rPr kumimoji="1" lang="ja-JP" altLang="en-US" sz="1400" dirty="0">
                <a:solidFill>
                  <a:srgbClr val="00B050"/>
                </a:solidFill>
              </a:rPr>
              <a:t>　社内研修資料を作成してください。</a:t>
            </a:r>
            <a:endParaRPr kumimoji="1" lang="en-US" altLang="ja-JP" sz="1400" dirty="0">
              <a:solidFill>
                <a:srgbClr val="00B050"/>
              </a:solidFill>
            </a:endParaRPr>
          </a:p>
          <a:p>
            <a:r>
              <a:rPr kumimoji="1" lang="ja-JP" altLang="en-US" sz="1400" dirty="0">
                <a:solidFill>
                  <a:srgbClr val="00B050"/>
                </a:solidFill>
              </a:rPr>
              <a:t>　</a:t>
            </a:r>
            <a:r>
              <a:rPr kumimoji="1" lang="en-US" altLang="ja-JP" sz="1400" dirty="0">
                <a:solidFill>
                  <a:srgbClr val="00B050"/>
                </a:solidFill>
              </a:rPr>
              <a:t>https://www.hataraku.metro.tokyo.lg.jp/kaizen/koyoukankyo/R8tebiki_2.pdf</a:t>
            </a:r>
          </a:p>
        </p:txBody>
      </p:sp>
      <p:sp>
        <p:nvSpPr>
          <p:cNvPr id="8" name="正方形/長方形 7">
            <a:extLst>
              <a:ext uri="{FF2B5EF4-FFF2-40B4-BE49-F238E27FC236}">
                <a16:creationId xmlns:a16="http://schemas.microsoft.com/office/drawing/2014/main" id="{33A45C35-A079-44FE-4980-9E72CC475530}"/>
              </a:ext>
            </a:extLst>
          </p:cNvPr>
          <p:cNvSpPr/>
          <p:nvPr/>
        </p:nvSpPr>
        <p:spPr>
          <a:xfrm>
            <a:off x="733907" y="5504255"/>
            <a:ext cx="9187130" cy="923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r>
              <a:rPr kumimoji="1" lang="en-US" altLang="ja-JP" dirty="0">
                <a:solidFill>
                  <a:schemeClr val="accent1">
                    <a:lumMod val="75000"/>
                  </a:schemeClr>
                </a:solidFill>
                <a:latin typeface="+mn-ea"/>
              </a:rPr>
              <a:t>【</a:t>
            </a:r>
            <a:r>
              <a:rPr kumimoji="1" lang="ja-JP" altLang="en-US" dirty="0">
                <a:solidFill>
                  <a:schemeClr val="accent1">
                    <a:lumMod val="75000"/>
                  </a:schemeClr>
                </a:solidFill>
                <a:latin typeface="+mn-ea"/>
              </a:rPr>
              <a:t>ポイント</a:t>
            </a:r>
            <a:r>
              <a:rPr kumimoji="1" lang="en-US" altLang="ja-JP" dirty="0">
                <a:solidFill>
                  <a:schemeClr val="accent1">
                    <a:lumMod val="75000"/>
                  </a:schemeClr>
                </a:solidFill>
                <a:latin typeface="+mn-ea"/>
              </a:rPr>
              <a:t>】</a:t>
            </a:r>
          </a:p>
          <a:p>
            <a:r>
              <a:rPr kumimoji="1" lang="ja-JP" altLang="en-US" dirty="0">
                <a:solidFill>
                  <a:schemeClr val="accent1">
                    <a:lumMod val="75000"/>
                  </a:schemeClr>
                </a:solidFill>
                <a:latin typeface="+mn-ea"/>
              </a:rPr>
              <a:t>①整備した社内制度の内容説明は経営者や人事労務担当者等が行ってください</a:t>
            </a:r>
            <a:endParaRPr kumimoji="1" lang="en-US" altLang="ja-JP" dirty="0">
              <a:solidFill>
                <a:schemeClr val="accent1">
                  <a:lumMod val="75000"/>
                </a:schemeClr>
              </a:solidFill>
              <a:latin typeface="+mn-ea"/>
            </a:endParaRPr>
          </a:p>
          <a:p>
            <a:r>
              <a:rPr kumimoji="1" lang="ja-JP" altLang="en-US" dirty="0">
                <a:solidFill>
                  <a:schemeClr val="accent1">
                    <a:lumMod val="75000"/>
                  </a:schemeClr>
                </a:solidFill>
                <a:latin typeface="+mn-ea"/>
              </a:rPr>
              <a:t>②都の研修会で収集した知識の情報提供は必須ではありませんが、周知を推奨します　</a:t>
            </a:r>
          </a:p>
        </p:txBody>
      </p:sp>
    </p:spTree>
    <p:extLst>
      <p:ext uri="{BB962C8B-B14F-4D97-AF65-F5344CB8AC3E}">
        <p14:creationId xmlns:p14="http://schemas.microsoft.com/office/powerpoint/2010/main" val="14542355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b="1" dirty="0">
                <a:latin typeface="+mn-ea"/>
                <a:ea typeface="+mn-ea"/>
              </a:rPr>
              <a:t>本日の研修内容</a:t>
            </a:r>
            <a:endParaRPr kumimoji="1" lang="ja-JP" altLang="en-US" b="1" dirty="0">
              <a:latin typeface="+mn-ea"/>
              <a:ea typeface="+mn-ea"/>
            </a:endParaRPr>
          </a:p>
        </p:txBody>
      </p:sp>
      <p:sp>
        <p:nvSpPr>
          <p:cNvPr id="3" name="コンテンツ プレースホルダー 2"/>
          <p:cNvSpPr>
            <a:spLocks noGrp="1"/>
          </p:cNvSpPr>
          <p:nvPr>
            <p:ph idx="1"/>
          </p:nvPr>
        </p:nvSpPr>
        <p:spPr>
          <a:xfrm>
            <a:off x="533401" y="1847621"/>
            <a:ext cx="8543925" cy="4351338"/>
          </a:xfrm>
        </p:spPr>
        <p:txBody>
          <a:bodyPr/>
          <a:lstStyle/>
          <a:p>
            <a:pPr marL="0" indent="0">
              <a:buNone/>
            </a:pPr>
            <a:endParaRPr kumimoji="1" lang="en-US" altLang="ja-JP" dirty="0">
              <a:latin typeface="+mn-ea"/>
            </a:endParaRPr>
          </a:p>
          <a:p>
            <a:pPr marL="514350" indent="-514350">
              <a:buFont typeface="+mj-lt"/>
              <a:buAutoNum type="arabicPeriod"/>
            </a:pPr>
            <a:r>
              <a:rPr lang="ja-JP" altLang="en-US" dirty="0">
                <a:latin typeface="+mn-ea"/>
              </a:rPr>
              <a:t>整備した社内制度の説明</a:t>
            </a:r>
            <a:endParaRPr lang="en-US" altLang="ja-JP" dirty="0">
              <a:latin typeface="+mn-ea"/>
            </a:endParaRPr>
          </a:p>
          <a:p>
            <a:pPr marL="0" indent="0">
              <a:buNone/>
            </a:pPr>
            <a:r>
              <a:rPr lang="en-US" altLang="ja-JP" dirty="0">
                <a:latin typeface="+mn-ea"/>
              </a:rPr>
              <a:t>2.</a:t>
            </a:r>
            <a:r>
              <a:rPr lang="ja-JP" altLang="en-US" dirty="0">
                <a:latin typeface="+mn-ea"/>
              </a:rPr>
              <a:t>  都の</a:t>
            </a:r>
            <a:r>
              <a:rPr kumimoji="1" lang="ja-JP" altLang="en-US" dirty="0">
                <a:latin typeface="+mn-ea"/>
              </a:rPr>
              <a:t>研修会で収集した知識の情報提供</a:t>
            </a:r>
            <a:endParaRPr kumimoji="1" lang="en-US" altLang="ja-JP" dirty="0">
              <a:latin typeface="+mn-ea"/>
            </a:endParaRPr>
          </a:p>
          <a:p>
            <a:pPr marL="0" indent="0">
              <a:buNone/>
            </a:pPr>
            <a:r>
              <a:rPr kumimoji="1" lang="en-US" altLang="ja-JP" dirty="0">
                <a:latin typeface="+mn-ea"/>
              </a:rPr>
              <a:t>3.  </a:t>
            </a:r>
            <a:r>
              <a:rPr kumimoji="1" lang="ja-JP" altLang="en-US" dirty="0">
                <a:latin typeface="+mn-ea"/>
              </a:rPr>
              <a:t>質疑応答</a:t>
            </a:r>
          </a:p>
        </p:txBody>
      </p:sp>
      <p:sp>
        <p:nvSpPr>
          <p:cNvPr id="7" name="正方形/長方形 6">
            <a:extLst>
              <a:ext uri="{FF2B5EF4-FFF2-40B4-BE49-F238E27FC236}">
                <a16:creationId xmlns:a16="http://schemas.microsoft.com/office/drawing/2014/main" id="{7DFA5475-5EE3-24E9-6FB7-116B36CF17B8}"/>
              </a:ext>
            </a:extLst>
          </p:cNvPr>
          <p:cNvSpPr/>
          <p:nvPr/>
        </p:nvSpPr>
        <p:spPr>
          <a:xfrm>
            <a:off x="681038" y="4771174"/>
            <a:ext cx="8691562" cy="1172985"/>
          </a:xfrm>
          <a:prstGeom prst="rect">
            <a:avLst/>
          </a:prstGeom>
          <a:solidFill>
            <a:srgbClr val="4C8AE4">
              <a:alpha val="10196"/>
            </a:srgbClr>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dirty="0">
                <a:solidFill>
                  <a:srgbClr val="0046D2"/>
                </a:solidFill>
                <a:latin typeface="+mn-ea"/>
              </a:rPr>
              <a:t>（</a:t>
            </a:r>
            <a:r>
              <a:rPr kumimoji="1" lang="en-US" altLang="ja-JP" dirty="0">
                <a:solidFill>
                  <a:srgbClr val="0046D2"/>
                </a:solidFill>
                <a:latin typeface="+mn-ea"/>
              </a:rPr>
              <a:t>※</a:t>
            </a:r>
            <a:r>
              <a:rPr kumimoji="1" lang="ja-JP" altLang="en-US" dirty="0">
                <a:solidFill>
                  <a:srgbClr val="0046D2"/>
                </a:solidFill>
                <a:latin typeface="+mn-ea"/>
              </a:rPr>
              <a:t>　奨励金の取組順とは異なります）</a:t>
            </a:r>
            <a:endParaRPr kumimoji="1" lang="en-US" altLang="ja-JP" dirty="0">
              <a:solidFill>
                <a:srgbClr val="0046D2"/>
              </a:solidFill>
              <a:latin typeface="+mn-ea"/>
            </a:endParaRPr>
          </a:p>
          <a:p>
            <a:r>
              <a:rPr lang="ja-JP" altLang="en-US" dirty="0">
                <a:solidFill>
                  <a:srgbClr val="0046D2"/>
                </a:solidFill>
                <a:latin typeface="+mn-ea"/>
              </a:rPr>
              <a:t>（</a:t>
            </a:r>
            <a:r>
              <a:rPr lang="en-US" altLang="ja-JP" dirty="0">
                <a:solidFill>
                  <a:srgbClr val="0046D2"/>
                </a:solidFill>
                <a:latin typeface="+mn-ea"/>
              </a:rPr>
              <a:t>※</a:t>
            </a:r>
            <a:r>
              <a:rPr lang="ja-JP" altLang="en-US" dirty="0">
                <a:solidFill>
                  <a:srgbClr val="0046D2"/>
                </a:solidFill>
                <a:latin typeface="+mn-ea"/>
              </a:rPr>
              <a:t>　</a:t>
            </a:r>
            <a:r>
              <a:rPr lang="en-US" altLang="ja-JP">
                <a:solidFill>
                  <a:srgbClr val="0046D2"/>
                </a:solidFill>
                <a:latin typeface="+mn-ea"/>
              </a:rPr>
              <a:t>1 </a:t>
            </a:r>
            <a:r>
              <a:rPr lang="ja-JP" altLang="en-US">
                <a:solidFill>
                  <a:srgbClr val="0046D2"/>
                </a:solidFill>
                <a:latin typeface="+mn-ea"/>
              </a:rPr>
              <a:t>は</a:t>
            </a:r>
            <a:r>
              <a:rPr lang="ja-JP" altLang="en-US" dirty="0">
                <a:solidFill>
                  <a:srgbClr val="0046D2"/>
                </a:solidFill>
                <a:latin typeface="+mn-ea"/>
              </a:rPr>
              <a:t>必ず社内研修でご説明ください）</a:t>
            </a:r>
            <a:endParaRPr lang="en-US" altLang="ja-JP" dirty="0">
              <a:solidFill>
                <a:srgbClr val="0046D2"/>
              </a:solidFill>
              <a:latin typeface="+mn-ea"/>
            </a:endParaRPr>
          </a:p>
        </p:txBody>
      </p:sp>
    </p:spTree>
    <p:extLst>
      <p:ext uri="{BB962C8B-B14F-4D97-AF65-F5344CB8AC3E}">
        <p14:creationId xmlns:p14="http://schemas.microsoft.com/office/powerpoint/2010/main" val="2605300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411093" y="2535265"/>
            <a:ext cx="7366119" cy="371320"/>
          </a:xfrm>
        </p:spPr>
        <p:txBody>
          <a:bodyPr wrap="none">
            <a:spAutoFit/>
          </a:bodyPr>
          <a:lstStyle/>
          <a:p>
            <a:pPr marL="0" indent="0">
              <a:buNone/>
            </a:pPr>
            <a:r>
              <a:rPr lang="ja-JP" altLang="en-US" sz="2000" dirty="0"/>
              <a:t>・</a:t>
            </a:r>
            <a:r>
              <a:rPr kumimoji="1" lang="ja-JP" altLang="en-US" sz="2000" dirty="0">
                <a:solidFill>
                  <a:schemeClr val="accent1">
                    <a:lumMod val="75000"/>
                  </a:schemeClr>
                </a:solidFill>
              </a:rPr>
              <a:t>（例示）</a:t>
            </a:r>
            <a:r>
              <a:rPr kumimoji="1" lang="ja-JP" altLang="en-US" sz="2000" dirty="0"/>
              <a:t>この度、我が社では</a:t>
            </a:r>
            <a:r>
              <a:rPr lang="ja-JP" altLang="en-US" sz="2000" b="1" u="sng" dirty="0"/>
              <a:t>介護休業等制度</a:t>
            </a:r>
            <a:r>
              <a:rPr lang="ja-JP" altLang="en-US" sz="2000" dirty="0"/>
              <a:t>を整備しました</a:t>
            </a:r>
          </a:p>
        </p:txBody>
      </p:sp>
      <p:sp>
        <p:nvSpPr>
          <p:cNvPr id="4" name="正方形/長方形 3"/>
          <p:cNvSpPr/>
          <p:nvPr/>
        </p:nvSpPr>
        <p:spPr>
          <a:xfrm>
            <a:off x="628126" y="3042294"/>
            <a:ext cx="8649748" cy="145639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ysClr val="windowText" lastClr="000000"/>
                </a:solidFill>
              </a:rPr>
              <a:t>取組事項１で整備した制度の概要（制度、対象者、申請方法など）を</a:t>
            </a:r>
            <a:endParaRPr kumimoji="1" lang="en-US" altLang="ja-JP" dirty="0">
              <a:solidFill>
                <a:sysClr val="windowText" lastClr="000000"/>
              </a:solidFill>
            </a:endParaRPr>
          </a:p>
          <a:p>
            <a:pPr algn="ctr"/>
            <a:r>
              <a:rPr kumimoji="1" lang="ja-JP" altLang="en-US" dirty="0">
                <a:solidFill>
                  <a:sysClr val="windowText" lastClr="000000"/>
                </a:solidFill>
              </a:rPr>
              <a:t>「別紙のとおり」とせず、記載してください。</a:t>
            </a:r>
            <a:endParaRPr kumimoji="1" lang="en-US" altLang="ja-JP" dirty="0">
              <a:solidFill>
                <a:sysClr val="windowText" lastClr="000000"/>
              </a:solidFill>
            </a:endParaRPr>
          </a:p>
          <a:p>
            <a:pPr algn="ctr"/>
            <a:endParaRPr kumimoji="1" lang="en-US" altLang="ja-JP" dirty="0">
              <a:solidFill>
                <a:sysClr val="windowText" lastClr="000000"/>
              </a:solidFill>
            </a:endParaRPr>
          </a:p>
          <a:p>
            <a:pPr algn="ctr"/>
            <a:r>
              <a:rPr kumimoji="1" lang="en-US" altLang="ja-JP" dirty="0">
                <a:solidFill>
                  <a:srgbClr val="FF0000"/>
                </a:solidFill>
              </a:rPr>
              <a:t>※</a:t>
            </a:r>
            <a:r>
              <a:rPr kumimoji="1" lang="ja-JP" altLang="en-US" dirty="0">
                <a:solidFill>
                  <a:srgbClr val="FF0000"/>
                </a:solidFill>
              </a:rPr>
              <a:t>就業規則等又は労働協約は最新法令等に適合した内容にした上で、</a:t>
            </a:r>
            <a:endParaRPr kumimoji="1" lang="en-US" altLang="ja-JP" dirty="0">
              <a:solidFill>
                <a:srgbClr val="FF0000"/>
              </a:solidFill>
            </a:endParaRPr>
          </a:p>
          <a:p>
            <a:pPr algn="ctr"/>
            <a:r>
              <a:rPr kumimoji="1" lang="ja-JP" altLang="en-US" dirty="0">
                <a:solidFill>
                  <a:srgbClr val="FF0000"/>
                </a:solidFill>
              </a:rPr>
              <a:t>さらに法を上回る内容等で制度を整備してください。</a:t>
            </a:r>
          </a:p>
        </p:txBody>
      </p:sp>
      <p:sp>
        <p:nvSpPr>
          <p:cNvPr id="5" name="正方形/長方形 4"/>
          <p:cNvSpPr/>
          <p:nvPr/>
        </p:nvSpPr>
        <p:spPr>
          <a:xfrm>
            <a:off x="628126" y="5118169"/>
            <a:ext cx="8649748" cy="145639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ysClr val="windowText" lastClr="000000"/>
                </a:solidFill>
              </a:rPr>
              <a:t>取組事項２で整備した制度の概要（制度、対象者、申請方法など）を</a:t>
            </a:r>
            <a:endParaRPr kumimoji="1" lang="en-US" altLang="ja-JP" dirty="0">
              <a:solidFill>
                <a:sysClr val="windowText" lastClr="000000"/>
              </a:solidFill>
            </a:endParaRPr>
          </a:p>
          <a:p>
            <a:pPr algn="ctr"/>
            <a:r>
              <a:rPr kumimoji="1" lang="ja-JP" altLang="en-US" dirty="0">
                <a:solidFill>
                  <a:sysClr val="windowText" lastClr="000000"/>
                </a:solidFill>
              </a:rPr>
              <a:t>「別紙のとおり」とせず、記載してください。</a:t>
            </a:r>
          </a:p>
        </p:txBody>
      </p:sp>
      <p:sp>
        <p:nvSpPr>
          <p:cNvPr id="8" name="タイトル 1"/>
          <p:cNvSpPr txBox="1">
            <a:spLocks/>
          </p:cNvSpPr>
          <p:nvPr/>
        </p:nvSpPr>
        <p:spPr>
          <a:xfrm>
            <a:off x="330614" y="321452"/>
            <a:ext cx="5673348" cy="483209"/>
          </a:xfrm>
          <a:prstGeom prst="rect">
            <a:avLst/>
          </a:prstGeom>
        </p:spPr>
        <p:txBody>
          <a:bodyPr vert="horz" wrap="none" lIns="91440" tIns="45720" rIns="91440" bIns="45720" rtlCol="0" anchor="ctr">
            <a:sp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n-ea"/>
                <a:ea typeface="+mn-ea"/>
              </a:rPr>
              <a:t>１．</a:t>
            </a:r>
            <a:r>
              <a:rPr lang="en-US" altLang="ja-JP" sz="2800" b="1" dirty="0">
                <a:latin typeface="+mn-ea"/>
                <a:ea typeface="+mn-ea"/>
              </a:rPr>
              <a:t> </a:t>
            </a:r>
            <a:r>
              <a:rPr lang="ja-JP" altLang="en-US" sz="2800" b="1" dirty="0">
                <a:latin typeface="+mn-ea"/>
                <a:ea typeface="+mn-ea"/>
              </a:rPr>
              <a:t>整備した社内制度の内容説明</a:t>
            </a:r>
          </a:p>
        </p:txBody>
      </p:sp>
      <p:sp>
        <p:nvSpPr>
          <p:cNvPr id="9" name="コンテンツ プレースホルダー 2"/>
          <p:cNvSpPr txBox="1">
            <a:spLocks/>
          </p:cNvSpPr>
          <p:nvPr/>
        </p:nvSpPr>
        <p:spPr>
          <a:xfrm>
            <a:off x="411093" y="4746849"/>
            <a:ext cx="8648521" cy="371320"/>
          </a:xfrm>
          <a:prstGeom prst="rect">
            <a:avLst/>
          </a:prstGeom>
        </p:spPr>
        <p:txBody>
          <a:bodyPr vert="horz" wrap="non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2000" dirty="0"/>
              <a:t>・</a:t>
            </a:r>
            <a:r>
              <a:rPr lang="ja-JP" altLang="en-US" sz="2000" dirty="0">
                <a:solidFill>
                  <a:schemeClr val="accent1">
                    <a:lumMod val="75000"/>
                  </a:schemeClr>
                </a:solidFill>
              </a:rPr>
              <a:t>（例示）</a:t>
            </a:r>
            <a:r>
              <a:rPr lang="ja-JP" altLang="en-US" sz="2000" dirty="0"/>
              <a:t>この度、我が社では</a:t>
            </a:r>
            <a:r>
              <a:rPr lang="ja-JP" altLang="en-US" sz="2000" b="1" u="sng" dirty="0"/>
              <a:t>介護サービス利用支援制度</a:t>
            </a:r>
            <a:r>
              <a:rPr lang="ja-JP" altLang="en-US" sz="2000" dirty="0"/>
              <a:t>を整備しました</a:t>
            </a:r>
            <a:endParaRPr lang="en-US" altLang="ja-JP" sz="2000" dirty="0"/>
          </a:p>
        </p:txBody>
      </p:sp>
      <p:sp>
        <p:nvSpPr>
          <p:cNvPr id="2" name="テキスト ボックス 1">
            <a:extLst>
              <a:ext uri="{FF2B5EF4-FFF2-40B4-BE49-F238E27FC236}">
                <a16:creationId xmlns:a16="http://schemas.microsoft.com/office/drawing/2014/main" id="{3E6EE5A5-8591-7ECD-4DDC-F6C1A5441B27}"/>
              </a:ext>
            </a:extLst>
          </p:cNvPr>
          <p:cNvSpPr txBox="1"/>
          <p:nvPr/>
        </p:nvSpPr>
        <p:spPr>
          <a:xfrm>
            <a:off x="477617" y="1102135"/>
            <a:ext cx="8515473" cy="1028423"/>
          </a:xfrm>
          <a:prstGeom prst="rect">
            <a:avLst/>
          </a:prstGeom>
          <a:noFill/>
        </p:spPr>
        <p:txBody>
          <a:bodyPr wrap="none" rtlCol="0">
            <a:spAutoFit/>
          </a:bodyPr>
          <a:lstStyle/>
          <a:p>
            <a:pPr algn="ctr">
              <a:lnSpc>
                <a:spcPct val="150000"/>
              </a:lnSpc>
            </a:pPr>
            <a:r>
              <a:rPr kumimoji="1" lang="ja-JP" altLang="en-US" sz="1200" dirty="0">
                <a:solidFill>
                  <a:schemeClr val="accent1">
                    <a:lumMod val="75000"/>
                  </a:schemeClr>
                </a:solidFill>
              </a:rPr>
              <a:t>（</a:t>
            </a:r>
            <a:r>
              <a:rPr kumimoji="1" lang="ja-JP" altLang="en-US" sz="1400" dirty="0">
                <a:solidFill>
                  <a:schemeClr val="accent1">
                    <a:lumMod val="75000"/>
                  </a:schemeClr>
                </a:solidFill>
              </a:rPr>
              <a:t>様式）社内通知用　</a:t>
            </a:r>
            <a:r>
              <a:rPr kumimoji="1" lang="en-US" altLang="ja-JP" sz="1400" dirty="0">
                <a:solidFill>
                  <a:schemeClr val="accent1">
                    <a:lumMod val="75000"/>
                  </a:schemeClr>
                </a:solidFill>
              </a:rPr>
              <a:t>B</a:t>
            </a:r>
            <a:r>
              <a:rPr kumimoji="1" lang="ja-JP" altLang="en-US" sz="1400" dirty="0">
                <a:solidFill>
                  <a:schemeClr val="accent1">
                    <a:lumMod val="75000"/>
                  </a:schemeClr>
                </a:solidFill>
              </a:rPr>
              <a:t>コース②</a:t>
            </a:r>
            <a:r>
              <a:rPr kumimoji="1" lang="en-US" altLang="ja-JP" sz="1400" dirty="0">
                <a:solidFill>
                  <a:schemeClr val="accent1">
                    <a:lumMod val="75000"/>
                  </a:schemeClr>
                </a:solidFill>
              </a:rPr>
              <a:t>【</a:t>
            </a:r>
            <a:r>
              <a:rPr kumimoji="1" lang="ja-JP" altLang="en-US" sz="1400" dirty="0">
                <a:solidFill>
                  <a:schemeClr val="accent1">
                    <a:lumMod val="75000"/>
                  </a:schemeClr>
                </a:solidFill>
              </a:rPr>
              <a:t>介護離職防止のための制度整備事業</a:t>
            </a:r>
            <a:r>
              <a:rPr kumimoji="1" lang="en-US" altLang="ja-JP" sz="1400" dirty="0">
                <a:solidFill>
                  <a:schemeClr val="accent1">
                    <a:lumMod val="75000"/>
                  </a:schemeClr>
                </a:solidFill>
              </a:rPr>
              <a:t>】</a:t>
            </a:r>
            <a:r>
              <a:rPr kumimoji="1" lang="ja-JP" altLang="en-US" sz="1400" dirty="0">
                <a:solidFill>
                  <a:schemeClr val="accent1">
                    <a:lumMod val="75000"/>
                  </a:schemeClr>
                </a:solidFill>
              </a:rPr>
              <a:t>を添付・使用し説明すること</a:t>
            </a:r>
            <a:endParaRPr kumimoji="1" lang="en-US" altLang="ja-JP" sz="1400" dirty="0">
              <a:solidFill>
                <a:schemeClr val="accent1">
                  <a:lumMod val="75000"/>
                </a:schemeClr>
              </a:solidFill>
            </a:endParaRPr>
          </a:p>
          <a:p>
            <a:pPr algn="ctr">
              <a:lnSpc>
                <a:spcPct val="150000"/>
              </a:lnSpc>
            </a:pPr>
            <a:r>
              <a:rPr lang="ja-JP" altLang="en-US" sz="1400" dirty="0">
                <a:solidFill>
                  <a:schemeClr val="accent1">
                    <a:lumMod val="75000"/>
                  </a:schemeClr>
                </a:solidFill>
              </a:rPr>
              <a:t>様式の記入例は、</a:t>
            </a:r>
            <a:r>
              <a:rPr lang="en-US" altLang="ja-JP" sz="1400" dirty="0">
                <a:solidFill>
                  <a:schemeClr val="accent1">
                    <a:lumMod val="75000"/>
                  </a:schemeClr>
                </a:solidFill>
              </a:rPr>
              <a:t>『</a:t>
            </a:r>
            <a:r>
              <a:rPr lang="ja-JP" altLang="en-US" sz="1400" dirty="0">
                <a:solidFill>
                  <a:schemeClr val="accent1">
                    <a:lumMod val="75000"/>
                  </a:schemeClr>
                </a:solidFill>
              </a:rPr>
              <a:t>申請の手引き</a:t>
            </a:r>
            <a:r>
              <a:rPr lang="en-US" altLang="ja-JP" sz="1400" dirty="0">
                <a:solidFill>
                  <a:schemeClr val="accent1">
                    <a:lumMod val="75000"/>
                  </a:schemeClr>
                </a:solidFill>
              </a:rPr>
              <a:t>』P96</a:t>
            </a:r>
            <a:r>
              <a:rPr lang="ja-JP" altLang="en-US" sz="1400" dirty="0">
                <a:solidFill>
                  <a:schemeClr val="accent1">
                    <a:lumMod val="75000"/>
                  </a:schemeClr>
                </a:solidFill>
              </a:rPr>
              <a:t>をご確認ください。</a:t>
            </a:r>
            <a:endParaRPr kumimoji="1" lang="en-US" altLang="ja-JP" sz="1400" dirty="0">
              <a:solidFill>
                <a:schemeClr val="accent1">
                  <a:lumMod val="75000"/>
                </a:schemeClr>
              </a:solidFill>
            </a:endParaRPr>
          </a:p>
          <a:p>
            <a:pPr algn="ctr">
              <a:lnSpc>
                <a:spcPct val="150000"/>
              </a:lnSpc>
            </a:pPr>
            <a:r>
              <a:rPr kumimoji="1" lang="en-US" altLang="ja-JP" sz="1400" dirty="0">
                <a:solidFill>
                  <a:schemeClr val="accent1">
                    <a:lumMod val="75000"/>
                  </a:schemeClr>
                </a:solidFill>
              </a:rPr>
              <a:t>https://www.hataraku.metro.tokyo.lg.jp/kaizen/koyoukankyo/R8shanaishutib2kinyurei.pdf</a:t>
            </a:r>
            <a:endParaRPr kumimoji="1" lang="ja-JP" altLang="en-US" sz="1400" dirty="0">
              <a:solidFill>
                <a:schemeClr val="accent1">
                  <a:lumMod val="75000"/>
                </a:schemeClr>
              </a:solidFill>
            </a:endParaRPr>
          </a:p>
        </p:txBody>
      </p:sp>
      <p:sp>
        <p:nvSpPr>
          <p:cNvPr id="7" name="正方形/長方形 6">
            <a:extLst>
              <a:ext uri="{FF2B5EF4-FFF2-40B4-BE49-F238E27FC236}">
                <a16:creationId xmlns:a16="http://schemas.microsoft.com/office/drawing/2014/main" id="{7C94DE35-A33D-F6C2-EAAF-938C2E0157ED}"/>
              </a:ext>
            </a:extLst>
          </p:cNvPr>
          <p:cNvSpPr/>
          <p:nvPr/>
        </p:nvSpPr>
        <p:spPr>
          <a:xfrm>
            <a:off x="555523" y="1023863"/>
            <a:ext cx="8794954" cy="118496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9352919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546632" y="4012919"/>
            <a:ext cx="6596678" cy="831959"/>
          </a:xfrm>
        </p:spPr>
        <p:txBody>
          <a:bodyPr wrap="none">
            <a:spAutoFit/>
          </a:bodyPr>
          <a:lstStyle/>
          <a:p>
            <a:pPr marL="0" indent="0">
              <a:buNone/>
            </a:pPr>
            <a:r>
              <a:rPr lang="ja-JP" altLang="en-US" sz="2400" dirty="0">
                <a:solidFill>
                  <a:schemeClr val="accent1">
                    <a:lumMod val="75000"/>
                  </a:schemeClr>
                </a:solidFill>
              </a:rPr>
              <a:t>（</a:t>
            </a:r>
            <a:r>
              <a:rPr kumimoji="1" lang="ja-JP" altLang="en-US" sz="2000" dirty="0">
                <a:solidFill>
                  <a:schemeClr val="accent1">
                    <a:lumMod val="75000"/>
                  </a:schemeClr>
                </a:solidFill>
              </a:rPr>
              <a:t>追加取組）ジョブリターン制度を整備した</a:t>
            </a:r>
            <a:r>
              <a:rPr lang="ja-JP" altLang="en-US" sz="2000" dirty="0">
                <a:solidFill>
                  <a:schemeClr val="accent1">
                    <a:lumMod val="75000"/>
                  </a:schemeClr>
                </a:solidFill>
              </a:rPr>
              <a:t>場合</a:t>
            </a:r>
            <a:endParaRPr lang="en-US" altLang="ja-JP" sz="2000" dirty="0">
              <a:solidFill>
                <a:schemeClr val="accent1">
                  <a:lumMod val="75000"/>
                </a:schemeClr>
              </a:solidFill>
            </a:endParaRPr>
          </a:p>
          <a:p>
            <a:pPr marL="0" indent="0">
              <a:buNone/>
            </a:pPr>
            <a:r>
              <a:rPr lang="ja-JP" altLang="en-US" sz="2000" dirty="0">
                <a:solidFill>
                  <a:schemeClr val="accent1">
                    <a:lumMod val="75000"/>
                  </a:schemeClr>
                </a:solidFill>
              </a:rPr>
              <a:t>この度、我が社では</a:t>
            </a:r>
            <a:r>
              <a:rPr lang="ja-JP" altLang="en-US" sz="2000" b="1" u="sng" dirty="0">
                <a:solidFill>
                  <a:schemeClr val="accent1">
                    <a:lumMod val="75000"/>
                  </a:schemeClr>
                </a:solidFill>
              </a:rPr>
              <a:t>ジョブリターン制度</a:t>
            </a:r>
            <a:r>
              <a:rPr lang="ja-JP" altLang="en-US" sz="2000" dirty="0">
                <a:solidFill>
                  <a:schemeClr val="accent1">
                    <a:lumMod val="75000"/>
                  </a:schemeClr>
                </a:solidFill>
              </a:rPr>
              <a:t>を整備しました</a:t>
            </a:r>
          </a:p>
        </p:txBody>
      </p:sp>
      <p:sp>
        <p:nvSpPr>
          <p:cNvPr id="5" name="正方形/長方形 4"/>
          <p:cNvSpPr/>
          <p:nvPr/>
        </p:nvSpPr>
        <p:spPr>
          <a:xfrm>
            <a:off x="546632" y="5033899"/>
            <a:ext cx="8755570" cy="132194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dirty="0">
              <a:solidFill>
                <a:sysClr val="windowText" lastClr="000000"/>
              </a:solidFill>
            </a:endParaRPr>
          </a:p>
          <a:p>
            <a:pPr algn="ctr"/>
            <a:r>
              <a:rPr kumimoji="1" lang="ja-JP" altLang="en-US" dirty="0">
                <a:solidFill>
                  <a:sysClr val="windowText" lastClr="000000"/>
                </a:solidFill>
              </a:rPr>
              <a:t>整備した制度の概要（制度、対象者、申請方法など）を</a:t>
            </a:r>
            <a:endParaRPr kumimoji="1" lang="en-US" altLang="ja-JP" dirty="0">
              <a:solidFill>
                <a:sysClr val="windowText" lastClr="000000"/>
              </a:solidFill>
            </a:endParaRPr>
          </a:p>
          <a:p>
            <a:pPr algn="ctr"/>
            <a:r>
              <a:rPr kumimoji="1" lang="ja-JP" altLang="en-US" dirty="0">
                <a:solidFill>
                  <a:sysClr val="windowText" lastClr="000000"/>
                </a:solidFill>
              </a:rPr>
              <a:t>「別紙のとおり」とせず、記載してください。</a:t>
            </a:r>
          </a:p>
          <a:p>
            <a:pPr algn="ctr"/>
            <a:endParaRPr kumimoji="1" lang="ja-JP" altLang="en-US" dirty="0">
              <a:solidFill>
                <a:sysClr val="windowText" lastClr="000000"/>
              </a:solidFill>
            </a:endParaRPr>
          </a:p>
        </p:txBody>
      </p:sp>
      <p:sp>
        <p:nvSpPr>
          <p:cNvPr id="7" name="正方形/長方形 6"/>
          <p:cNvSpPr/>
          <p:nvPr/>
        </p:nvSpPr>
        <p:spPr>
          <a:xfrm>
            <a:off x="546632" y="2257910"/>
            <a:ext cx="8649748" cy="1321200"/>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en-US" altLang="ja-JP" dirty="0">
              <a:solidFill>
                <a:sysClr val="windowText" lastClr="000000"/>
              </a:solidFill>
            </a:endParaRPr>
          </a:p>
          <a:p>
            <a:pPr algn="ctr"/>
            <a:r>
              <a:rPr kumimoji="1" lang="ja-JP" altLang="en-US" dirty="0">
                <a:solidFill>
                  <a:sysClr val="windowText" lastClr="000000"/>
                </a:solidFill>
              </a:rPr>
              <a:t>取組事項３で整備した制度の概要（制度、対象者、申請方法など）を</a:t>
            </a:r>
            <a:endParaRPr kumimoji="1" lang="en-US" altLang="ja-JP" dirty="0">
              <a:solidFill>
                <a:sysClr val="windowText" lastClr="000000"/>
              </a:solidFill>
            </a:endParaRPr>
          </a:p>
          <a:p>
            <a:pPr algn="ctr"/>
            <a:r>
              <a:rPr kumimoji="1" lang="ja-JP" altLang="en-US" dirty="0">
                <a:solidFill>
                  <a:sysClr val="windowText" lastClr="000000"/>
                </a:solidFill>
              </a:rPr>
              <a:t>「別紙のとおり」とせず、記載してください。</a:t>
            </a:r>
          </a:p>
          <a:p>
            <a:pPr algn="ctr"/>
            <a:endParaRPr kumimoji="1" lang="ja-JP" altLang="en-US" dirty="0">
              <a:solidFill>
                <a:sysClr val="windowText" lastClr="000000"/>
              </a:solidFill>
            </a:endParaRPr>
          </a:p>
        </p:txBody>
      </p:sp>
      <p:sp>
        <p:nvSpPr>
          <p:cNvPr id="8" name="コンテンツ プレースホルダー 2"/>
          <p:cNvSpPr txBox="1">
            <a:spLocks/>
          </p:cNvSpPr>
          <p:nvPr/>
        </p:nvSpPr>
        <p:spPr>
          <a:xfrm>
            <a:off x="277714" y="1594558"/>
            <a:ext cx="8648521" cy="372153"/>
          </a:xfrm>
          <a:prstGeom prst="rect">
            <a:avLst/>
          </a:prstGeom>
        </p:spPr>
        <p:txBody>
          <a:bodyPr vert="horz" wrap="none" lIns="91440" tIns="45720" rIns="91440" bIns="4572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ja-JP" altLang="en-US" sz="2000" dirty="0">
                <a:latin typeface="+mn-ea"/>
              </a:rPr>
              <a:t>・</a:t>
            </a:r>
            <a:r>
              <a:rPr lang="ja-JP" altLang="en-US" sz="2000" dirty="0">
                <a:solidFill>
                  <a:schemeClr val="accent1">
                    <a:lumMod val="75000"/>
                  </a:schemeClr>
                </a:solidFill>
                <a:latin typeface="+mn-ea"/>
              </a:rPr>
              <a:t>（例示）</a:t>
            </a:r>
            <a:r>
              <a:rPr lang="ja-JP" altLang="en-US" sz="2000" dirty="0">
                <a:latin typeface="+mn-ea"/>
              </a:rPr>
              <a:t>この度、我が社では</a:t>
            </a:r>
            <a:r>
              <a:rPr lang="ja-JP" altLang="en-US" sz="2000" b="1" u="sng" dirty="0">
                <a:latin typeface="+mn-ea"/>
              </a:rPr>
              <a:t>介護と仕事の両立支援制度</a:t>
            </a:r>
            <a:r>
              <a:rPr lang="ja-JP" altLang="en-US" sz="2000" dirty="0">
                <a:latin typeface="+mn-ea"/>
              </a:rPr>
              <a:t>を整備しました</a:t>
            </a:r>
          </a:p>
        </p:txBody>
      </p:sp>
      <p:sp>
        <p:nvSpPr>
          <p:cNvPr id="9" name="タイトル 1"/>
          <p:cNvSpPr txBox="1">
            <a:spLocks/>
          </p:cNvSpPr>
          <p:nvPr/>
        </p:nvSpPr>
        <p:spPr>
          <a:xfrm>
            <a:off x="330614" y="321452"/>
            <a:ext cx="5673348" cy="483209"/>
          </a:xfrm>
          <a:prstGeom prst="rect">
            <a:avLst/>
          </a:prstGeom>
        </p:spPr>
        <p:txBody>
          <a:bodyPr vert="horz" wrap="none" lIns="91440" tIns="45720" rIns="91440" bIns="45720" rtlCol="0" anchor="ctr">
            <a:sp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n-ea"/>
                <a:ea typeface="+mn-ea"/>
              </a:rPr>
              <a:t>１．</a:t>
            </a:r>
            <a:r>
              <a:rPr lang="en-US" altLang="ja-JP" sz="2800" b="1" dirty="0">
                <a:latin typeface="+mn-ea"/>
                <a:ea typeface="+mn-ea"/>
              </a:rPr>
              <a:t> </a:t>
            </a:r>
            <a:r>
              <a:rPr lang="ja-JP" altLang="en-US" sz="2800" b="1" dirty="0">
                <a:latin typeface="+mn-ea"/>
                <a:ea typeface="+mn-ea"/>
              </a:rPr>
              <a:t>整備した社内制度の内容説明</a:t>
            </a:r>
          </a:p>
        </p:txBody>
      </p:sp>
    </p:spTree>
    <p:extLst>
      <p:ext uri="{BB962C8B-B14F-4D97-AF65-F5344CB8AC3E}">
        <p14:creationId xmlns:p14="http://schemas.microsoft.com/office/powerpoint/2010/main" val="1767982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1C00C-C23D-99F4-CCB3-EB367A672151}"/>
            </a:ext>
          </a:extLst>
        </p:cNvPr>
        <p:cNvGrpSpPr/>
        <p:nvPr/>
      </p:nvGrpSpPr>
      <p:grpSpPr>
        <a:xfrm>
          <a:off x="0" y="0"/>
          <a:ext cx="0" cy="0"/>
          <a:chOff x="0" y="0"/>
          <a:chExt cx="0" cy="0"/>
        </a:xfrm>
      </p:grpSpPr>
      <p:sp>
        <p:nvSpPr>
          <p:cNvPr id="7" name="タイトル 1">
            <a:extLst>
              <a:ext uri="{FF2B5EF4-FFF2-40B4-BE49-F238E27FC236}">
                <a16:creationId xmlns:a16="http://schemas.microsoft.com/office/drawing/2014/main" id="{9BC75D1D-CA06-1246-A866-FB3BDC28CB2A}"/>
              </a:ext>
            </a:extLst>
          </p:cNvPr>
          <p:cNvSpPr txBox="1">
            <a:spLocks/>
          </p:cNvSpPr>
          <p:nvPr/>
        </p:nvSpPr>
        <p:spPr>
          <a:xfrm>
            <a:off x="1233695" y="235924"/>
            <a:ext cx="7007046" cy="483209"/>
          </a:xfrm>
          <a:prstGeom prst="rect">
            <a:avLst/>
          </a:prstGeom>
        </p:spPr>
        <p:txBody>
          <a:bodyPr vert="horz" wrap="none" lIns="91440" tIns="45720" rIns="91440" bIns="45720" rtlCol="0" anchor="ctr">
            <a:sp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n-ea"/>
                <a:ea typeface="+mn-ea"/>
              </a:rPr>
              <a:t>２．都の研修会で収集した知識の情報提供</a:t>
            </a:r>
            <a:endParaRPr lang="ja-JP" altLang="en-US" sz="2800" b="1" dirty="0">
              <a:solidFill>
                <a:srgbClr val="FF0000"/>
              </a:solidFill>
              <a:latin typeface="+mn-ea"/>
              <a:ea typeface="+mn-ea"/>
            </a:endParaRPr>
          </a:p>
        </p:txBody>
      </p:sp>
      <p:sp>
        <p:nvSpPr>
          <p:cNvPr id="10" name="正方形/長方形 9">
            <a:extLst>
              <a:ext uri="{FF2B5EF4-FFF2-40B4-BE49-F238E27FC236}">
                <a16:creationId xmlns:a16="http://schemas.microsoft.com/office/drawing/2014/main" id="{F4BDD5B0-A203-8D3B-29AA-0372D2AED44D}"/>
              </a:ext>
            </a:extLst>
          </p:cNvPr>
          <p:cNvSpPr/>
          <p:nvPr/>
        </p:nvSpPr>
        <p:spPr>
          <a:xfrm>
            <a:off x="825289" y="1701812"/>
            <a:ext cx="8755570" cy="377419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rgbClr val="0046D2"/>
                </a:solidFill>
              </a:rPr>
              <a:t>内容を記載してください。</a:t>
            </a:r>
          </a:p>
          <a:p>
            <a:pPr algn="ctr"/>
            <a:endParaRPr kumimoji="1" lang="ja-JP" altLang="en-US" dirty="0">
              <a:solidFill>
                <a:sysClr val="windowText" lastClr="000000"/>
              </a:solidFill>
            </a:endParaRPr>
          </a:p>
        </p:txBody>
      </p:sp>
    </p:spTree>
    <p:extLst>
      <p:ext uri="{BB962C8B-B14F-4D97-AF65-F5344CB8AC3E}">
        <p14:creationId xmlns:p14="http://schemas.microsoft.com/office/powerpoint/2010/main" val="40111120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1"/>
          <p:cNvSpPr txBox="1">
            <a:spLocks/>
          </p:cNvSpPr>
          <p:nvPr/>
        </p:nvSpPr>
        <p:spPr>
          <a:xfrm>
            <a:off x="640850" y="305517"/>
            <a:ext cx="2339102" cy="480131"/>
          </a:xfrm>
          <a:prstGeom prst="rect">
            <a:avLst/>
          </a:prstGeom>
        </p:spPr>
        <p:txBody>
          <a:bodyPr vert="horz" wrap="none" lIns="91440" tIns="45720" rIns="91440" bIns="45720" rtlCol="0" anchor="ctr">
            <a:sp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n-ea"/>
                <a:ea typeface="+mn-ea"/>
              </a:rPr>
              <a:t>３．質疑応答</a:t>
            </a:r>
          </a:p>
        </p:txBody>
      </p:sp>
      <p:sp>
        <p:nvSpPr>
          <p:cNvPr id="6" name="コンテンツ プレースホルダー 2"/>
          <p:cNvSpPr>
            <a:spLocks noGrp="1"/>
          </p:cNvSpPr>
          <p:nvPr>
            <p:ph idx="1"/>
          </p:nvPr>
        </p:nvSpPr>
        <p:spPr>
          <a:xfrm>
            <a:off x="681038" y="1785433"/>
            <a:ext cx="8543925" cy="4351338"/>
          </a:xfrm>
        </p:spPr>
        <p:txBody>
          <a:bodyPr/>
          <a:lstStyle/>
          <a:p>
            <a:endParaRPr kumimoji="1" lang="ja-JP" altLang="en-US" dirty="0"/>
          </a:p>
        </p:txBody>
      </p:sp>
    </p:spTree>
    <p:extLst>
      <p:ext uri="{BB962C8B-B14F-4D97-AF65-F5344CB8AC3E}">
        <p14:creationId xmlns:p14="http://schemas.microsoft.com/office/powerpoint/2010/main" val="304281195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968</TotalTime>
  <Words>535</Words>
  <Application>Microsoft Office PowerPoint</Application>
  <PresentationFormat>A4 210 x 297 mm</PresentationFormat>
  <Paragraphs>49</Paragraphs>
  <Slides>6</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6</vt:i4>
      </vt:variant>
    </vt:vector>
  </HeadingPairs>
  <TitlesOfParts>
    <vt:vector size="11" baseType="lpstr">
      <vt:lpstr>游ゴシック</vt:lpstr>
      <vt:lpstr>Arial</vt:lpstr>
      <vt:lpstr>Calibri</vt:lpstr>
      <vt:lpstr>Calibri Light</vt:lpstr>
      <vt:lpstr>Office テーマ</vt:lpstr>
      <vt:lpstr>PowerPoint プレゼンテーション</vt:lpstr>
      <vt:lpstr>本日の研修内容</vt:lpstr>
      <vt:lpstr>PowerPoint プレゼンテーション</vt:lpstr>
      <vt:lpstr>PowerPoint プレゼンテーション</vt:lpstr>
      <vt:lpstr>PowerPoint プレゼンテーション</vt:lpstr>
      <vt:lpstr>PowerPoint プレゼンテーション</vt:lpstr>
    </vt:vector>
  </TitlesOfParts>
  <Company>TAIMS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森田　彩由実</dc:creator>
  <cp:lastModifiedBy>藤澤　真代</cp:lastModifiedBy>
  <cp:revision>92</cp:revision>
  <cp:lastPrinted>2025-08-05T08:46:46Z</cp:lastPrinted>
  <dcterms:created xsi:type="dcterms:W3CDTF">2023-07-31T01:49:10Z</dcterms:created>
  <dcterms:modified xsi:type="dcterms:W3CDTF">2026-07-31T02:07:50Z</dcterms:modified>
</cp:coreProperties>
</file>