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88" r:id="rId2"/>
    <p:sldId id="257" r:id="rId3"/>
    <p:sldId id="274" r:id="rId4"/>
    <p:sldId id="259" r:id="rId5"/>
    <p:sldId id="284" r:id="rId6"/>
    <p:sldId id="285" r:id="rId7"/>
    <p:sldId id="286" r:id="rId8"/>
    <p:sldId id="263" r:id="rId9"/>
  </p:sldIdLst>
  <p:sldSz cx="9906000" cy="6858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D2"/>
    <a:srgbClr val="4C8AE4"/>
    <a:srgbClr val="6699FF"/>
    <a:srgbClr val="9502D0"/>
    <a:srgbClr val="AF02F4"/>
    <a:srgbClr val="E56987"/>
    <a:srgbClr val="DA4468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581" y="58"/>
      </p:cViewPr>
      <p:guideLst>
        <p:guide orient="horz" pos="2183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870DB-8916-4A37-8BD9-31CB797D41DC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5C034-DB5B-4466-BA5B-44092993B8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217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B7E14-B77A-427B-9D05-EEF2DE121E0A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EE0A2-C8E4-42F5-8306-CD6DFBF4D7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3154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AEE0A2-C8E4-42F5-8306-CD6DFBF4D7F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554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AEE0A2-C8E4-42F5-8306-CD6DFBF4D7FE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609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989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013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48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58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0435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78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42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45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1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527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2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28FDD-28A2-4125-AA3C-6CDCB6C4678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42883-6A3F-4E2E-9E06-F488F0248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7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629013" y="2782669"/>
            <a:ext cx="664797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kumimoji="1" lang="ja-JP" altLang="en-US" sz="3600" b="1" dirty="0">
                <a:solidFill>
                  <a:schemeClr val="tx1"/>
                </a:solidFill>
              </a:rPr>
              <a:t>介護と仕事の両立推進について</a:t>
            </a:r>
            <a:endParaRPr kumimoji="1" lang="en-US" altLang="ja-JP" sz="3600" b="1" dirty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969567" y="4222907"/>
            <a:ext cx="341632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　年　　月　　日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　　　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　　時　　分　～　　時　　分</a:t>
            </a:r>
          </a:p>
        </p:txBody>
      </p:sp>
      <p:cxnSp>
        <p:nvCxnSpPr>
          <p:cNvPr id="9" name="直線コネクタ 8"/>
          <p:cNvCxnSpPr/>
          <p:nvPr/>
        </p:nvCxnSpPr>
        <p:spPr>
          <a:xfrm>
            <a:off x="535033" y="460403"/>
            <a:ext cx="87354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168895" y="103032"/>
            <a:ext cx="3570208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令和８年度働きやすい職場環境づくり推進奨励金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1049165" y="1219322"/>
            <a:ext cx="664797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　</a:t>
            </a:r>
            <a:r>
              <a:rPr kumimoji="1" lang="ja-JP" altLang="en-US" sz="1400" b="1" dirty="0">
                <a:solidFill>
                  <a:srgbClr val="00B050"/>
                </a:solidFill>
              </a:rPr>
              <a:t>この社内研修資料（例）はあくまでも参考例です。</a:t>
            </a:r>
            <a:endParaRPr kumimoji="1" lang="en-US" altLang="ja-JP" sz="1400" b="1" dirty="0">
              <a:solidFill>
                <a:srgbClr val="00B050"/>
              </a:solidFill>
            </a:endParaRPr>
          </a:p>
          <a:p>
            <a:r>
              <a:rPr kumimoji="1" lang="ja-JP" altLang="en-US" sz="1400" dirty="0">
                <a:solidFill>
                  <a:srgbClr val="00B050"/>
                </a:solidFill>
              </a:rPr>
              <a:t>　</a:t>
            </a:r>
            <a:r>
              <a:rPr lang="ja-JP" altLang="en-US" sz="1400" dirty="0">
                <a:solidFill>
                  <a:srgbClr val="00B050"/>
                </a:solidFill>
              </a:rPr>
              <a:t>必ず「申請の手引き」「よくある質問」で</a:t>
            </a:r>
            <a:r>
              <a:rPr kumimoji="1" lang="ja-JP" altLang="en-US" sz="1400" dirty="0">
                <a:solidFill>
                  <a:srgbClr val="00B050"/>
                </a:solidFill>
              </a:rPr>
              <a:t>詳細を確認して、各申請企業ごとの</a:t>
            </a:r>
            <a:endParaRPr kumimoji="1" lang="en-US" altLang="ja-JP" sz="1400" dirty="0">
              <a:solidFill>
                <a:srgbClr val="00B050"/>
              </a:solidFill>
            </a:endParaRPr>
          </a:p>
          <a:p>
            <a:r>
              <a:rPr kumimoji="1" lang="ja-JP" altLang="en-US" sz="1400" dirty="0">
                <a:solidFill>
                  <a:srgbClr val="00B050"/>
                </a:solidFill>
              </a:rPr>
              <a:t>　社内研修資料を作成してください。</a:t>
            </a:r>
            <a:endParaRPr kumimoji="1" lang="en-US" altLang="ja-JP" sz="1400" dirty="0">
              <a:solidFill>
                <a:srgbClr val="00B050"/>
              </a:solidFill>
            </a:endParaRPr>
          </a:p>
          <a:p>
            <a:r>
              <a:rPr kumimoji="1" lang="ja-JP" altLang="en-US" sz="1400" dirty="0">
                <a:solidFill>
                  <a:srgbClr val="00B050"/>
                </a:solidFill>
              </a:rPr>
              <a:t>　</a:t>
            </a:r>
            <a:r>
              <a:rPr kumimoji="1" lang="en-US" altLang="ja-JP" sz="1400" dirty="0">
                <a:solidFill>
                  <a:srgbClr val="00B050"/>
                </a:solidFill>
              </a:rPr>
              <a:t>https://www.hataraku.metro.tokyo.lg.jp/kaizen/koyoukankyo/R8tebiki_2.pdf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409174" y="577172"/>
            <a:ext cx="172354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</a:rPr>
              <a:t>Ｂコース①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969567" y="74769"/>
            <a:ext cx="387798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ja-JP" altLang="en-US" b="1" dirty="0">
                <a:solidFill>
                  <a:schemeClr val="tx1"/>
                </a:solidFill>
              </a:rPr>
              <a:t>株式会社〇〇　社内研修資料（例）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9055D4A-7B50-C6C0-0666-1032940E471D}"/>
              </a:ext>
            </a:extLst>
          </p:cNvPr>
          <p:cNvSpPr/>
          <p:nvPr/>
        </p:nvSpPr>
        <p:spPr>
          <a:xfrm>
            <a:off x="733907" y="5365756"/>
            <a:ext cx="918713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r>
              <a:rPr kumimoji="1" lang="en-US" altLang="ja-JP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【</a:t>
            </a:r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ポイント</a:t>
            </a:r>
            <a:r>
              <a:rPr kumimoji="1" lang="en-US" altLang="ja-JP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】</a:t>
            </a:r>
          </a:p>
          <a:p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①</a:t>
            </a:r>
            <a:r>
              <a:rPr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社内調査結果等の説明、社内制度等の周知</a:t>
            </a:r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は経営者や人事労務担当者等が行ってく</a:t>
            </a:r>
            <a:endParaRPr kumimoji="1" lang="en-US" altLang="ja-JP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　ださい（</a:t>
            </a:r>
            <a:r>
              <a: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社内制度等の周知は</a:t>
            </a:r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介護と仕事に関する相談窓口の社内担当者を推奨）</a:t>
            </a:r>
            <a:endParaRPr kumimoji="1" lang="en-US" altLang="ja-JP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r>
              <a:rPr kumimoji="1" lang="ja-JP" altLang="en-US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②都の研修会で収集した知識の情報提供は必須ではありませんが、周知を推奨します　</a:t>
            </a:r>
          </a:p>
        </p:txBody>
      </p:sp>
    </p:spTree>
    <p:extLst>
      <p:ext uri="{BB962C8B-B14F-4D97-AF65-F5344CB8AC3E}">
        <p14:creationId xmlns:p14="http://schemas.microsoft.com/office/powerpoint/2010/main" val="145423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82DCA0F-D017-C032-CBC1-0A62F2A8ABB5}"/>
              </a:ext>
            </a:extLst>
          </p:cNvPr>
          <p:cNvSpPr/>
          <p:nvPr/>
        </p:nvSpPr>
        <p:spPr>
          <a:xfrm>
            <a:off x="681037" y="4781006"/>
            <a:ext cx="8691562" cy="1172985"/>
          </a:xfrm>
          <a:prstGeom prst="rect">
            <a:avLst/>
          </a:prstGeom>
          <a:solidFill>
            <a:srgbClr val="4C8AE4">
              <a:alpha val="10196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dirty="0">
                <a:latin typeface="+mn-ea"/>
                <a:ea typeface="+mn-ea"/>
              </a:rPr>
              <a:t>本日の研修内容</a:t>
            </a:r>
            <a:endParaRPr kumimoji="1" lang="ja-JP" altLang="en-US" b="1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dirty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ja-JP" altLang="en-US" dirty="0">
                <a:latin typeface="+mn-ea"/>
              </a:rPr>
              <a:t>社内調査結果等の説明</a:t>
            </a:r>
            <a:endParaRPr lang="en-US" altLang="ja-JP" dirty="0">
              <a:latin typeface="+mn-ea"/>
            </a:endParaRPr>
          </a:p>
          <a:p>
            <a:pPr marL="514350" indent="-514350">
              <a:buFont typeface="Arial" panose="020B0604020202020204" pitchFamily="34" charset="0"/>
              <a:buAutoNum type="arabicPeriod" startAt="2"/>
            </a:pPr>
            <a:r>
              <a:rPr lang="ja-JP" altLang="en-US" dirty="0">
                <a:latin typeface="+mn-ea"/>
              </a:rPr>
              <a:t>都の</a:t>
            </a:r>
            <a:r>
              <a:rPr kumimoji="1" lang="ja-JP" altLang="en-US" dirty="0">
                <a:latin typeface="+mn-ea"/>
              </a:rPr>
              <a:t>研修会で収集した知識の情報提供</a:t>
            </a:r>
            <a:endParaRPr lang="en-US" altLang="ja-JP" dirty="0">
              <a:latin typeface="+mn-ea"/>
            </a:endParaRPr>
          </a:p>
          <a:p>
            <a:pPr marL="514350" indent="-514350">
              <a:buAutoNum type="arabicPeriod" startAt="2"/>
            </a:pPr>
            <a:r>
              <a:rPr lang="ja-JP" altLang="en-US" dirty="0">
                <a:latin typeface="+mn-ea"/>
              </a:rPr>
              <a:t>社内制度等の周知</a:t>
            </a:r>
            <a:endParaRPr lang="en-US" altLang="ja-JP" dirty="0">
              <a:latin typeface="+mn-ea"/>
            </a:endParaRPr>
          </a:p>
          <a:p>
            <a:pPr marL="514350" indent="-514350">
              <a:buAutoNum type="arabicPeriod" startAt="2"/>
            </a:pPr>
            <a:r>
              <a:rPr kumimoji="1" lang="ja-JP" altLang="en-US" dirty="0">
                <a:latin typeface="+mn-ea"/>
              </a:rPr>
              <a:t>質疑応答</a:t>
            </a:r>
            <a:endParaRPr kumimoji="1" lang="en-US" altLang="ja-JP" dirty="0">
              <a:latin typeface="+mn-ea"/>
            </a:endParaRPr>
          </a:p>
          <a:p>
            <a:pPr marL="0" indent="0">
              <a:buNone/>
            </a:pPr>
            <a:endParaRPr lang="en-US" altLang="ja-JP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sz="1800" dirty="0">
                <a:solidFill>
                  <a:srgbClr val="0046D2"/>
                </a:solidFill>
                <a:latin typeface="+mn-ea"/>
              </a:rPr>
              <a:t>（</a:t>
            </a:r>
            <a:r>
              <a:rPr kumimoji="1" lang="en-US" altLang="ja-JP" sz="1800" dirty="0">
                <a:solidFill>
                  <a:srgbClr val="0046D2"/>
                </a:solidFill>
                <a:latin typeface="+mn-ea"/>
              </a:rPr>
              <a:t>※</a:t>
            </a:r>
            <a:r>
              <a:rPr kumimoji="1" lang="ja-JP" altLang="en-US" sz="1800" dirty="0">
                <a:solidFill>
                  <a:srgbClr val="0046D2"/>
                </a:solidFill>
                <a:latin typeface="+mn-ea"/>
              </a:rPr>
              <a:t>　奨励金の取組順とは異なります）</a:t>
            </a:r>
            <a:endParaRPr kumimoji="1" lang="en-US" altLang="ja-JP" sz="1800" dirty="0">
              <a:solidFill>
                <a:srgbClr val="0046D2"/>
              </a:solidFill>
              <a:latin typeface="+mn-ea"/>
            </a:endParaRPr>
          </a:p>
          <a:p>
            <a:pPr marL="0" indent="0">
              <a:buNone/>
            </a:pPr>
            <a:r>
              <a:rPr lang="ja-JP" altLang="en-US" sz="1800" dirty="0">
                <a:solidFill>
                  <a:srgbClr val="0046D2"/>
                </a:solidFill>
                <a:latin typeface="+mn-ea"/>
              </a:rPr>
              <a:t>（</a:t>
            </a:r>
            <a:r>
              <a:rPr lang="en-US" altLang="ja-JP" sz="1800" dirty="0">
                <a:solidFill>
                  <a:srgbClr val="0046D2"/>
                </a:solidFill>
                <a:latin typeface="+mn-ea"/>
              </a:rPr>
              <a:t>※</a:t>
            </a:r>
            <a:r>
              <a:rPr lang="ja-JP" altLang="en-US" sz="1800" dirty="0">
                <a:solidFill>
                  <a:srgbClr val="0046D2"/>
                </a:solidFill>
                <a:latin typeface="+mn-ea"/>
              </a:rPr>
              <a:t>　１と３は必ず社内研修でご説明ください）</a:t>
            </a:r>
            <a:endParaRPr lang="en-US" altLang="ja-JP" sz="1800" dirty="0">
              <a:solidFill>
                <a:srgbClr val="0046D2"/>
              </a:solidFill>
              <a:latin typeface="+mn-ea"/>
            </a:endParaRPr>
          </a:p>
          <a:p>
            <a:pPr marL="0" indent="0">
              <a:buNone/>
            </a:pPr>
            <a:endParaRPr kumimoji="1" lang="ja-JP" altLang="en-US" sz="2000" dirty="0">
              <a:solidFill>
                <a:srgbClr val="0046D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530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BDFCD-B91C-C8C3-26F6-7B4636094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A55415-D278-4E86-14E6-0EAB48D80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45" y="2588796"/>
            <a:ext cx="4544834" cy="372346"/>
          </a:xfr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ja-JP" altLang="en-US" sz="2000" dirty="0"/>
              <a:t>ア　ニーズ調査の集計結果・概要説明</a:t>
            </a:r>
            <a:endParaRPr kumimoji="1" lang="ja-JP" altLang="en-US" sz="2000" dirty="0">
              <a:latin typeface="+mn-ea"/>
            </a:endParaRP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C3319553-1DDF-4045-C4B2-F08A5917F0E9}"/>
              </a:ext>
            </a:extLst>
          </p:cNvPr>
          <p:cNvSpPr txBox="1">
            <a:spLocks/>
          </p:cNvSpPr>
          <p:nvPr/>
        </p:nvSpPr>
        <p:spPr>
          <a:xfrm>
            <a:off x="670645" y="3965208"/>
            <a:ext cx="5057795" cy="372346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000" dirty="0">
                <a:latin typeface="+mn-ea"/>
              </a:rPr>
              <a:t>イ　</a:t>
            </a:r>
            <a:r>
              <a:rPr lang="ja-JP" altLang="en-US" sz="2000" dirty="0"/>
              <a:t>プロジェクトチームの設置と検討内容</a:t>
            </a:r>
            <a:endParaRPr lang="ja-JP" altLang="en-US" sz="2000" dirty="0">
              <a:latin typeface="+mn-ea"/>
            </a:endParaRP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6A321284-CB60-9936-C2FA-B3F9174BE823}"/>
              </a:ext>
            </a:extLst>
          </p:cNvPr>
          <p:cNvSpPr txBox="1">
            <a:spLocks/>
          </p:cNvSpPr>
          <p:nvPr/>
        </p:nvSpPr>
        <p:spPr>
          <a:xfrm>
            <a:off x="670645" y="5285130"/>
            <a:ext cx="3518912" cy="372346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2000" dirty="0">
                <a:latin typeface="+mn-ea"/>
              </a:rPr>
              <a:t>ウ　</a:t>
            </a:r>
            <a:r>
              <a:rPr lang="ja-JP" altLang="en-US" sz="2000" dirty="0"/>
              <a:t>今後の取組計画について</a:t>
            </a:r>
            <a:endParaRPr lang="en-US" altLang="ja-JP" sz="2000" dirty="0"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CA8CB59-82EE-6021-647D-7AB6DD429A20}"/>
              </a:ext>
            </a:extLst>
          </p:cNvPr>
          <p:cNvSpPr/>
          <p:nvPr/>
        </p:nvSpPr>
        <p:spPr>
          <a:xfrm>
            <a:off x="670645" y="2985138"/>
            <a:ext cx="8755570" cy="8679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</a:rPr>
              <a:t>（様式）社内周知用「１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</a:rPr>
              <a:t>ニーズ調査」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、</a:t>
            </a:r>
            <a:endParaRPr kumimoji="1" lang="en-US" altLang="ja-JP" sz="1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 algn="ctr"/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「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様式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)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介護アンケート集計結果」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</a:rPr>
              <a:t>の内容を説明してください。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8B7E4E8-1E72-230C-8491-FAE0D9C3B480}"/>
              </a:ext>
            </a:extLst>
          </p:cNvPr>
          <p:cNvSpPr/>
          <p:nvPr/>
        </p:nvSpPr>
        <p:spPr>
          <a:xfrm>
            <a:off x="670645" y="4329933"/>
            <a:ext cx="8755570" cy="8679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「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(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様式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)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社内周知用」を添付・使用し、「２</a:t>
            </a:r>
            <a:r>
              <a:rPr kumimoji="1"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.</a:t>
            </a:r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運営状況」に基づき</a:t>
            </a:r>
            <a:endParaRPr kumimoji="1" lang="en-US" altLang="ja-JP" sz="1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pPr algn="ctr"/>
            <a:r>
              <a:rPr kumimoji="1"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現状や課題、対応策などアンケート結果から検討した内容を説明してください。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60C2971-CA62-24E9-34E9-FBAB7544B49B}"/>
              </a:ext>
            </a:extLst>
          </p:cNvPr>
          <p:cNvSpPr/>
          <p:nvPr/>
        </p:nvSpPr>
        <p:spPr>
          <a:xfrm>
            <a:off x="670645" y="5674729"/>
            <a:ext cx="8755570" cy="8679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（様式）社内周知用「３</a:t>
            </a:r>
            <a:r>
              <a:rPr lang="en-US" altLang="ja-JP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.</a:t>
            </a:r>
            <a:r>
              <a:rPr lang="ja-JP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策定した取組計画」を説明してください。</a:t>
            </a: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82B9C5FD-70A9-5625-CDFD-F8DFA8DCD4D4}"/>
              </a:ext>
            </a:extLst>
          </p:cNvPr>
          <p:cNvSpPr txBox="1">
            <a:spLocks/>
          </p:cNvSpPr>
          <p:nvPr/>
        </p:nvSpPr>
        <p:spPr>
          <a:xfrm>
            <a:off x="2712068" y="212463"/>
            <a:ext cx="4493538" cy="48013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１．社内調査結果等の説明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AC56F0-3013-456B-F14F-EA48382BC291}"/>
              </a:ext>
            </a:extLst>
          </p:cNvPr>
          <p:cNvSpPr/>
          <p:nvPr/>
        </p:nvSpPr>
        <p:spPr>
          <a:xfrm>
            <a:off x="935078" y="1050839"/>
            <a:ext cx="8143576" cy="116211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600" b="1" dirty="0">
                <a:solidFill>
                  <a:srgbClr val="FF0000"/>
                </a:solidFill>
              </a:rPr>
              <a:t>（様式）社内周知用 </a:t>
            </a:r>
            <a:r>
              <a:rPr kumimoji="1" lang="en-US" altLang="ja-JP" sz="1600" b="1" dirty="0">
                <a:solidFill>
                  <a:srgbClr val="FF0000"/>
                </a:solidFill>
              </a:rPr>
              <a:t>B</a:t>
            </a:r>
            <a:r>
              <a:rPr kumimoji="1" lang="ja-JP" altLang="en-US" sz="1600" b="1" dirty="0">
                <a:solidFill>
                  <a:srgbClr val="FF0000"/>
                </a:solidFill>
              </a:rPr>
              <a:t>コース①</a:t>
            </a:r>
            <a:r>
              <a:rPr kumimoji="1" lang="en-US" altLang="ja-JP" sz="1600" b="1" dirty="0">
                <a:solidFill>
                  <a:srgbClr val="FF0000"/>
                </a:solidFill>
              </a:rPr>
              <a:t>【</a:t>
            </a:r>
            <a:r>
              <a:rPr kumimoji="1" lang="ja-JP" altLang="en-US" sz="1600" b="1" dirty="0">
                <a:solidFill>
                  <a:srgbClr val="FF0000"/>
                </a:solidFill>
              </a:rPr>
              <a:t>介護と仕事の両立推進事業</a:t>
            </a:r>
            <a:r>
              <a:rPr kumimoji="1" lang="en-US" altLang="ja-JP" sz="1600" b="1" dirty="0">
                <a:solidFill>
                  <a:srgbClr val="FF0000"/>
                </a:solidFill>
              </a:rPr>
              <a:t>】</a:t>
            </a:r>
            <a:r>
              <a:rPr kumimoji="1" lang="ja-JP" altLang="en-US" sz="1600" b="1" dirty="0">
                <a:solidFill>
                  <a:srgbClr val="FF0000"/>
                </a:solidFill>
              </a:rPr>
              <a:t>を添付し説明すること</a:t>
            </a:r>
            <a:endParaRPr kumimoji="1" lang="en-US" altLang="ja-JP" sz="1600" b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</a:rPr>
              <a:t>様式の記入例は、</a:t>
            </a:r>
            <a:r>
              <a:rPr lang="en-US" altLang="ja-JP" sz="1600" dirty="0">
                <a:solidFill>
                  <a:schemeClr val="tx1"/>
                </a:solidFill>
              </a:rPr>
              <a:t>『</a:t>
            </a:r>
            <a:r>
              <a:rPr lang="ja-JP" altLang="en-US" sz="1600" dirty="0">
                <a:solidFill>
                  <a:schemeClr val="tx1"/>
                </a:solidFill>
              </a:rPr>
              <a:t>申請の手引き</a:t>
            </a:r>
            <a:r>
              <a:rPr lang="en-US" altLang="ja-JP" sz="1600" dirty="0">
                <a:solidFill>
                  <a:schemeClr val="tx1"/>
                </a:solidFill>
              </a:rPr>
              <a:t>』P94</a:t>
            </a:r>
            <a:r>
              <a:rPr lang="ja-JP" altLang="en-US" sz="1600" dirty="0">
                <a:solidFill>
                  <a:schemeClr val="tx1"/>
                </a:solidFill>
              </a:rPr>
              <a:t>をご確認ください。</a:t>
            </a:r>
          </a:p>
          <a:p>
            <a:pPr algn="ctr">
              <a:lnSpc>
                <a:spcPct val="150000"/>
              </a:lnSpc>
            </a:pPr>
            <a:r>
              <a:rPr lang="en-US" altLang="ja-JP" sz="1600" dirty="0">
                <a:solidFill>
                  <a:schemeClr val="tx1"/>
                </a:solidFill>
              </a:rPr>
              <a:t>https://www.hataraku.metro.tokyo.lg.jp/kaizen/koyoukankyo/R8shanaishutib1kinyurei.pdf</a:t>
            </a:r>
          </a:p>
        </p:txBody>
      </p:sp>
    </p:spTree>
    <p:extLst>
      <p:ext uri="{BB962C8B-B14F-4D97-AF65-F5344CB8AC3E}">
        <p14:creationId xmlns:p14="http://schemas.microsoft.com/office/powerpoint/2010/main" val="3344185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"/>
          <p:cNvSpPr txBox="1">
            <a:spLocks/>
          </p:cNvSpPr>
          <p:nvPr/>
        </p:nvSpPr>
        <p:spPr>
          <a:xfrm>
            <a:off x="1233695" y="245972"/>
            <a:ext cx="7007046" cy="48320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２．都の研修会で収集した知識の情報提供</a:t>
            </a:r>
            <a:endParaRPr lang="ja-JP" altLang="en-US" sz="28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8EA76AC-BA76-0B44-AA1F-AF6251B63FC0}"/>
              </a:ext>
            </a:extLst>
          </p:cNvPr>
          <p:cNvSpPr/>
          <p:nvPr/>
        </p:nvSpPr>
        <p:spPr>
          <a:xfrm>
            <a:off x="617469" y="1701812"/>
            <a:ext cx="8755570" cy="37741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0046D2"/>
                </a:solidFill>
              </a:rPr>
              <a:t>内容を記載してください。</a:t>
            </a:r>
          </a:p>
          <a:p>
            <a:pPr algn="ctr"/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061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1038" y="1191777"/>
            <a:ext cx="8543925" cy="4351338"/>
          </a:xfrm>
        </p:spPr>
        <p:txBody>
          <a:bodyPr/>
          <a:lstStyle/>
          <a:p>
            <a:pPr marL="0" indent="0">
              <a:buNone/>
            </a:pPr>
            <a:r>
              <a:rPr lang="ja-JP" altLang="en-US" dirty="0"/>
              <a:t>ア　</a:t>
            </a:r>
            <a:r>
              <a:rPr kumimoji="1" lang="ja-JP" altLang="en-US" dirty="0"/>
              <a:t>介護に関する社内制度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681038" y="1753761"/>
            <a:ext cx="8755570" cy="253144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700" b="1" dirty="0">
                <a:solidFill>
                  <a:srgbClr val="0046D2"/>
                </a:solidFill>
              </a:rPr>
              <a:t>「別紙のとおり」とせず、自社の社内制度について</a:t>
            </a:r>
            <a:endParaRPr kumimoji="1" lang="en-US" altLang="ja-JP" sz="1700" b="1" dirty="0">
              <a:solidFill>
                <a:srgbClr val="0046D2"/>
              </a:solidFill>
            </a:endParaRPr>
          </a:p>
          <a:p>
            <a:pPr algn="ctr"/>
            <a:r>
              <a:rPr kumimoji="1" lang="ja-JP" altLang="en-US" sz="1700" b="1" dirty="0">
                <a:solidFill>
                  <a:srgbClr val="0046D2"/>
                </a:solidFill>
              </a:rPr>
              <a:t>自社の内容（制度、対象者、申請方法等）を記載してください。</a:t>
            </a: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3072533" y="296210"/>
            <a:ext cx="3775393" cy="48320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３．社内制度等の周知</a:t>
            </a:r>
            <a:endParaRPr lang="ja-JP" altLang="en-US" sz="28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23206AC3-EBD8-3C05-B43B-36D5A06C56C3}"/>
              </a:ext>
            </a:extLst>
          </p:cNvPr>
          <p:cNvSpPr txBox="1">
            <a:spLocks/>
          </p:cNvSpPr>
          <p:nvPr/>
        </p:nvSpPr>
        <p:spPr>
          <a:xfrm>
            <a:off x="667182" y="4409492"/>
            <a:ext cx="8543925" cy="889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000" dirty="0"/>
              <a:t>（参考）社内の介護と仕事の両立に関する相談窓口について</a:t>
            </a:r>
            <a:endParaRPr lang="en-US" altLang="ja-JP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/>
          </a:p>
          <a:p>
            <a:pPr marL="0" indent="0">
              <a:buFont typeface="Arial" panose="020B0604020202020204" pitchFamily="34" charset="0"/>
              <a:buNone/>
            </a:pP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FE1DCD4-B789-607B-2BD6-88A325DC9218}"/>
              </a:ext>
            </a:extLst>
          </p:cNvPr>
          <p:cNvSpPr/>
          <p:nvPr/>
        </p:nvSpPr>
        <p:spPr>
          <a:xfrm>
            <a:off x="687964" y="4826406"/>
            <a:ext cx="8755570" cy="14652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700" b="1" dirty="0">
                <a:solidFill>
                  <a:srgbClr val="0046D2"/>
                </a:solidFill>
              </a:rPr>
              <a:t>「別紙のとおり」とせず、設置済みの自社の相談窓口の設置について</a:t>
            </a:r>
            <a:endParaRPr kumimoji="1" lang="en-US" altLang="ja-JP" sz="1700" b="1" dirty="0">
              <a:solidFill>
                <a:srgbClr val="0046D2"/>
              </a:solidFill>
            </a:endParaRPr>
          </a:p>
          <a:p>
            <a:pPr algn="ctr"/>
            <a:r>
              <a:rPr kumimoji="1" lang="ja-JP" altLang="en-US" sz="1700" b="1" dirty="0">
                <a:solidFill>
                  <a:srgbClr val="0046D2"/>
                </a:solidFill>
              </a:rPr>
              <a:t>連絡先や相談方法、担当者等を記載してください。</a:t>
            </a:r>
            <a:endParaRPr kumimoji="1" lang="en-US" altLang="ja-JP" sz="1700" b="1" dirty="0">
              <a:solidFill>
                <a:srgbClr val="0046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19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>
          <a:xfrm>
            <a:off x="681037" y="1798193"/>
            <a:ext cx="8543925" cy="482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2800" dirty="0"/>
              <a:t>イ　公的介護保険制度の内容</a:t>
            </a:r>
            <a:endParaRPr lang="en-US" altLang="ja-JP" sz="2800" dirty="0"/>
          </a:p>
        </p:txBody>
      </p:sp>
      <p:sp>
        <p:nvSpPr>
          <p:cNvPr id="7" name="正方形/長方形 6"/>
          <p:cNvSpPr/>
          <p:nvPr/>
        </p:nvSpPr>
        <p:spPr>
          <a:xfrm>
            <a:off x="681038" y="2772076"/>
            <a:ext cx="8755570" cy="253144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0046D2"/>
                </a:solidFill>
              </a:rPr>
              <a:t>内容を記載してください。</a:t>
            </a:r>
          </a:p>
          <a:p>
            <a:pPr algn="ctr"/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3072533" y="296210"/>
            <a:ext cx="3775393" cy="48320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３．社内制度等の周知</a:t>
            </a:r>
            <a:endParaRPr lang="ja-JP" altLang="en-US" sz="28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84818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/>
              <a:t>ウ　地域の介護サービス関連の相談先等の情報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681037" y="2772076"/>
            <a:ext cx="8755570" cy="253144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700" b="1" dirty="0">
                <a:solidFill>
                  <a:srgbClr val="0046D2"/>
                </a:solidFill>
              </a:rPr>
              <a:t>調べた</a:t>
            </a:r>
            <a:r>
              <a:rPr kumimoji="1" lang="ja-JP" altLang="en-US" sz="1700" b="1">
                <a:solidFill>
                  <a:srgbClr val="0046D2"/>
                </a:solidFill>
              </a:rPr>
              <a:t>内容等を</a:t>
            </a:r>
            <a:r>
              <a:rPr kumimoji="1" lang="ja-JP" altLang="en-US" sz="1700" b="1" dirty="0">
                <a:solidFill>
                  <a:srgbClr val="0046D2"/>
                </a:solidFill>
              </a:rPr>
              <a:t>記載してください。</a:t>
            </a: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3072533" y="296210"/>
            <a:ext cx="3775393" cy="48320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３．社内制度等の周知</a:t>
            </a:r>
            <a:endParaRPr lang="ja-JP" altLang="en-US" sz="28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50679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640850" y="253738"/>
            <a:ext cx="2339102" cy="48320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+mn-ea"/>
                <a:ea typeface="+mn-ea"/>
              </a:rPr>
              <a:t>４．質疑応答</a:t>
            </a:r>
          </a:p>
        </p:txBody>
      </p:sp>
      <p:sp>
        <p:nvSpPr>
          <p:cNvPr id="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0647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563</Words>
  <Application>Microsoft Office PowerPoint</Application>
  <PresentationFormat>A4 210 x 297 mm</PresentationFormat>
  <Paragraphs>62</Paragraphs>
  <Slides>8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本日の研修内容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2025-08-12T04:55:18Z</dcterms:created>
  <dcterms:modified xsi:type="dcterms:W3CDTF">2026-07-31T02:09:47Z</dcterms:modified>
</cp:coreProperties>
</file>