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7"/>
  </p:handoutMasterIdLst>
  <p:sldIdLst>
    <p:sldId id="256" r:id="rId2"/>
    <p:sldId id="257" r:id="rId3"/>
    <p:sldId id="276" r:id="rId4"/>
    <p:sldId id="259" r:id="rId5"/>
    <p:sldId id="263" r:id="rId6"/>
  </p:sldIdLst>
  <p:sldSz cx="9906000" cy="6858000" type="A4"/>
  <p:notesSz cx="9926638" cy="67976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作成者" initials="A" userId="Author" providerId="AD"/>
  <p188:author id="{5FD7547B-7981-1BF2-F874-AE71C0B1D067}" name="西野　美優奈" initials="美西" userId="S::T0544530@taims.metro.tokyo.jp::e42e078a-4cec-458a-b46a-e612859494a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67" d="100"/>
          <a:sy n="67" d="100"/>
        </p:scale>
        <p:origin x="451" y="62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microsoft.com/office/2018/10/relationships/authors" Target="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5622799" y="0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47673C-1DA0-4676-80CE-9BE86AD4526E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1" y="6456612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5622799" y="6456612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789D18-1A2A-40A9-A8FA-0E5C532A0C5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640663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28FDD-28A2-4125-AA3C-6CDCB6C4678F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42883-6A3F-4E2E-9E06-F488F02489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729896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28FDD-28A2-4125-AA3C-6CDCB6C4678F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42883-6A3F-4E2E-9E06-F488F02489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01363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28FDD-28A2-4125-AA3C-6CDCB6C4678F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42883-6A3F-4E2E-9E06-F488F02489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04886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28FDD-28A2-4125-AA3C-6CDCB6C4678F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42883-6A3F-4E2E-9E06-F488F02489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75829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28FDD-28A2-4125-AA3C-6CDCB6C4678F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42883-6A3F-4E2E-9E06-F488F02489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904356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28FDD-28A2-4125-AA3C-6CDCB6C4678F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42883-6A3F-4E2E-9E06-F488F02489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327870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28FDD-28A2-4125-AA3C-6CDCB6C4678F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42883-6A3F-4E2E-9E06-F488F02489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45428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28FDD-28A2-4125-AA3C-6CDCB6C4678F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42883-6A3F-4E2E-9E06-F488F02489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2458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28FDD-28A2-4125-AA3C-6CDCB6C4678F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42883-6A3F-4E2E-9E06-F488F02489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7107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28FDD-28A2-4125-AA3C-6CDCB6C4678F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42883-6A3F-4E2E-9E06-F488F02489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95278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28FDD-28A2-4125-AA3C-6CDCB6C4678F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42883-6A3F-4E2E-9E06-F488F02489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249288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228FDD-28A2-4125-AA3C-6CDCB6C4678F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542883-6A3F-4E2E-9E06-F488F02489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2574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/>
          <p:cNvSpPr/>
          <p:nvPr/>
        </p:nvSpPr>
        <p:spPr>
          <a:xfrm>
            <a:off x="1850913" y="2832235"/>
            <a:ext cx="6186309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kumimoji="1" lang="ja-JP" altLang="en-US" sz="3600" b="1" dirty="0">
                <a:solidFill>
                  <a:schemeClr val="tx1"/>
                </a:solidFill>
              </a:rPr>
              <a:t>男性の育児参加推進について</a:t>
            </a:r>
            <a:endParaRPr kumimoji="1" lang="en-US" altLang="ja-JP" sz="3600" b="1" dirty="0">
              <a:solidFill>
                <a:schemeClr val="tx1"/>
              </a:solidFill>
            </a:endParaRPr>
          </a:p>
        </p:txBody>
      </p:sp>
      <p:sp>
        <p:nvSpPr>
          <p:cNvPr id="12" name="正方形/長方形 11"/>
          <p:cNvSpPr/>
          <p:nvPr/>
        </p:nvSpPr>
        <p:spPr>
          <a:xfrm>
            <a:off x="5969567" y="4314932"/>
            <a:ext cx="3416320" cy="9233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</a:rPr>
              <a:t>　年　　月　　日</a:t>
            </a:r>
            <a:endParaRPr kumimoji="1" lang="en-US" altLang="ja-JP" dirty="0">
              <a:solidFill>
                <a:schemeClr val="tx1"/>
              </a:solidFill>
            </a:endParaRPr>
          </a:p>
          <a:p>
            <a:pPr algn="ctr"/>
            <a:r>
              <a:rPr kumimoji="1" lang="ja-JP" altLang="en-US" dirty="0">
                <a:solidFill>
                  <a:schemeClr val="tx1"/>
                </a:solidFill>
              </a:rPr>
              <a:t>　　　</a:t>
            </a:r>
            <a:endParaRPr kumimoji="1" lang="en-US" altLang="ja-JP" dirty="0">
              <a:solidFill>
                <a:schemeClr val="tx1"/>
              </a:solidFill>
            </a:endParaRPr>
          </a:p>
          <a:p>
            <a:pPr algn="ctr"/>
            <a:r>
              <a:rPr kumimoji="1" lang="ja-JP" altLang="en-US" dirty="0">
                <a:solidFill>
                  <a:schemeClr val="tx1"/>
                </a:solidFill>
              </a:rPr>
              <a:t>　　時　　分　～　　時　　分</a:t>
            </a:r>
          </a:p>
        </p:txBody>
      </p:sp>
      <p:cxnSp>
        <p:nvCxnSpPr>
          <p:cNvPr id="16" name="直線コネクタ 15"/>
          <p:cNvCxnSpPr/>
          <p:nvPr/>
        </p:nvCxnSpPr>
        <p:spPr>
          <a:xfrm>
            <a:off x="535033" y="460403"/>
            <a:ext cx="873543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正方形/長方形 16"/>
          <p:cNvSpPr/>
          <p:nvPr/>
        </p:nvSpPr>
        <p:spPr>
          <a:xfrm>
            <a:off x="168895" y="103032"/>
            <a:ext cx="3570208" cy="276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r>
              <a:rPr kumimoji="1" lang="ja-JP" altLang="en-US" sz="1200" dirty="0">
                <a:solidFill>
                  <a:schemeClr val="tx1"/>
                </a:solidFill>
              </a:rPr>
              <a:t>令和８年度働きやすい職場環境づくり推進奨励金</a:t>
            </a:r>
          </a:p>
        </p:txBody>
      </p:sp>
      <p:sp>
        <p:nvSpPr>
          <p:cNvPr id="18" name="正方形/長方形 17"/>
          <p:cNvSpPr/>
          <p:nvPr/>
        </p:nvSpPr>
        <p:spPr>
          <a:xfrm>
            <a:off x="409174" y="577172"/>
            <a:ext cx="1723549" cy="46166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r>
              <a:rPr kumimoji="1" lang="ja-JP" altLang="en-US" sz="2400" b="1" dirty="0">
                <a:solidFill>
                  <a:schemeClr val="bg1"/>
                </a:solidFill>
              </a:rPr>
              <a:t>Ａコース②</a:t>
            </a:r>
          </a:p>
        </p:txBody>
      </p:sp>
      <p:sp>
        <p:nvSpPr>
          <p:cNvPr id="19" name="正方形/長方形 18"/>
          <p:cNvSpPr/>
          <p:nvPr/>
        </p:nvSpPr>
        <p:spPr>
          <a:xfrm>
            <a:off x="5969567" y="74769"/>
            <a:ext cx="3877985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r>
              <a:rPr kumimoji="1" lang="ja-JP" altLang="en-US" b="1" dirty="0">
                <a:solidFill>
                  <a:schemeClr val="tx1"/>
                </a:solidFill>
              </a:rPr>
              <a:t>株式会社〇〇　社内研修資料（例）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5515283-F0EB-E85F-7C51-01B400E0FAFA}"/>
              </a:ext>
            </a:extLst>
          </p:cNvPr>
          <p:cNvSpPr/>
          <p:nvPr/>
        </p:nvSpPr>
        <p:spPr>
          <a:xfrm>
            <a:off x="1049165" y="1219322"/>
            <a:ext cx="6647974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ja-JP" altLang="en-US" sz="1400" dirty="0">
                <a:solidFill>
                  <a:srgbClr val="FF0000"/>
                </a:solidFill>
              </a:rPr>
              <a:t>　</a:t>
            </a:r>
            <a:r>
              <a:rPr kumimoji="1" lang="ja-JP" altLang="en-US" sz="1400" b="1" dirty="0">
                <a:solidFill>
                  <a:srgbClr val="00B050"/>
                </a:solidFill>
              </a:rPr>
              <a:t>この社内研修資料（例）はあくまでも参考例です。</a:t>
            </a:r>
            <a:endParaRPr kumimoji="1" lang="en-US" altLang="ja-JP" sz="1400" b="1" dirty="0">
              <a:solidFill>
                <a:srgbClr val="00B050"/>
              </a:solidFill>
            </a:endParaRPr>
          </a:p>
          <a:p>
            <a:r>
              <a:rPr kumimoji="1" lang="ja-JP" altLang="en-US" sz="1400" dirty="0">
                <a:solidFill>
                  <a:srgbClr val="00B050"/>
                </a:solidFill>
              </a:rPr>
              <a:t>　</a:t>
            </a:r>
            <a:r>
              <a:rPr lang="ja-JP" altLang="en-US" sz="1400" dirty="0">
                <a:solidFill>
                  <a:srgbClr val="00B050"/>
                </a:solidFill>
              </a:rPr>
              <a:t>必ず「申請の手引き」「よくある質問」で</a:t>
            </a:r>
            <a:r>
              <a:rPr kumimoji="1" lang="ja-JP" altLang="en-US" sz="1400" dirty="0">
                <a:solidFill>
                  <a:srgbClr val="00B050"/>
                </a:solidFill>
              </a:rPr>
              <a:t>詳細を確認して、各申請企業ごとの</a:t>
            </a:r>
            <a:endParaRPr kumimoji="1" lang="en-US" altLang="ja-JP" sz="1400" dirty="0">
              <a:solidFill>
                <a:srgbClr val="00B050"/>
              </a:solidFill>
            </a:endParaRPr>
          </a:p>
          <a:p>
            <a:r>
              <a:rPr kumimoji="1" lang="ja-JP" altLang="en-US" sz="1400" dirty="0">
                <a:solidFill>
                  <a:srgbClr val="00B050"/>
                </a:solidFill>
              </a:rPr>
              <a:t>　社内研修資料を作成してください。</a:t>
            </a:r>
            <a:endParaRPr kumimoji="1" lang="en-US" altLang="ja-JP" sz="1400" dirty="0">
              <a:solidFill>
                <a:srgbClr val="00B050"/>
              </a:solidFill>
            </a:endParaRPr>
          </a:p>
          <a:p>
            <a:r>
              <a:rPr kumimoji="1" lang="ja-JP" altLang="en-US" sz="1400" dirty="0">
                <a:solidFill>
                  <a:srgbClr val="00B050"/>
                </a:solidFill>
              </a:rPr>
              <a:t>　</a:t>
            </a:r>
            <a:r>
              <a:rPr kumimoji="1" lang="en-US" altLang="ja-JP" sz="1400" dirty="0">
                <a:solidFill>
                  <a:srgbClr val="00B050"/>
                </a:solidFill>
              </a:rPr>
              <a:t>https://www.hataraku.metro.tokyo.lg.jp/kaizen/koyoukankyo/R8tebiki_2.pdf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8EADCAF5-5BC6-99BB-8A85-3108F863A273}"/>
              </a:ext>
            </a:extLst>
          </p:cNvPr>
          <p:cNvSpPr/>
          <p:nvPr/>
        </p:nvSpPr>
        <p:spPr>
          <a:xfrm>
            <a:off x="773236" y="5474267"/>
            <a:ext cx="9187130" cy="9233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r>
              <a:rPr kumimoji="1" lang="en-US" altLang="ja-JP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【</a:t>
            </a:r>
            <a:r>
              <a:rPr kumimoji="1" lang="ja-JP" altLang="en-US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ポイント</a:t>
            </a:r>
            <a:r>
              <a:rPr kumimoji="1" lang="en-US" altLang="ja-JP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】</a:t>
            </a:r>
          </a:p>
          <a:p>
            <a:r>
              <a:rPr kumimoji="1" lang="ja-JP" altLang="en-US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①</a:t>
            </a:r>
            <a:r>
              <a:rPr lang="ja-JP" altLang="en-US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社内調査結果等</a:t>
            </a:r>
            <a:r>
              <a:rPr kumimoji="1" lang="ja-JP" altLang="en-US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の内容説明は経営者や人事労務担当者等が行ってください</a:t>
            </a:r>
            <a:endParaRPr kumimoji="1" lang="en-US" altLang="ja-JP" dirty="0">
              <a:solidFill>
                <a:schemeClr val="accent1">
                  <a:lumMod val="75000"/>
                </a:schemeClr>
              </a:solidFill>
              <a:latin typeface="+mn-ea"/>
            </a:endParaRPr>
          </a:p>
          <a:p>
            <a:r>
              <a:rPr kumimoji="1" lang="ja-JP" altLang="en-US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②都の研修会で収集した知識の情報提供は必須ではありませんが、周知を推奨します　</a:t>
            </a:r>
          </a:p>
        </p:txBody>
      </p:sp>
    </p:spTree>
    <p:extLst>
      <p:ext uri="{BB962C8B-B14F-4D97-AF65-F5344CB8AC3E}">
        <p14:creationId xmlns:p14="http://schemas.microsoft.com/office/powerpoint/2010/main" val="1686302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b="1" dirty="0">
                <a:latin typeface="+mn-ea"/>
                <a:ea typeface="+mn-ea"/>
              </a:rPr>
              <a:t>本日の研修内容</a:t>
            </a:r>
            <a:endParaRPr kumimoji="1" lang="ja-JP" altLang="en-US" b="1" dirty="0">
              <a:latin typeface="+mn-ea"/>
              <a:ea typeface="+mn-ea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kumimoji="1" lang="en-US" altLang="ja-JP" strike="sngStrike" dirty="0">
              <a:latin typeface="+mn-ea"/>
            </a:endParaRPr>
          </a:p>
          <a:p>
            <a:pPr marL="0" indent="0">
              <a:buNone/>
            </a:pPr>
            <a:r>
              <a:rPr lang="en-US" altLang="ja-JP" dirty="0">
                <a:latin typeface="+mn-ea"/>
              </a:rPr>
              <a:t>1.</a:t>
            </a:r>
            <a:r>
              <a:rPr lang="ja-JP" altLang="en-US" dirty="0">
                <a:latin typeface="+mn-ea"/>
              </a:rPr>
              <a:t>社内調査結果等の説明</a:t>
            </a:r>
            <a:endParaRPr lang="en-US" altLang="ja-JP" dirty="0">
              <a:latin typeface="+mn-ea"/>
            </a:endParaRPr>
          </a:p>
          <a:p>
            <a:pPr marL="0" indent="0">
              <a:buNone/>
            </a:pPr>
            <a:r>
              <a:rPr lang="en-US" altLang="ja-JP" dirty="0">
                <a:latin typeface="+mn-ea"/>
              </a:rPr>
              <a:t>2.</a:t>
            </a:r>
            <a:r>
              <a:rPr lang="ja-JP" altLang="en-US" dirty="0">
                <a:latin typeface="+mn-ea"/>
              </a:rPr>
              <a:t>都の</a:t>
            </a:r>
            <a:r>
              <a:rPr kumimoji="1" lang="ja-JP" altLang="en-US" dirty="0">
                <a:latin typeface="+mn-ea"/>
              </a:rPr>
              <a:t>研修会で収集した知識の情報提供</a:t>
            </a:r>
            <a:endParaRPr kumimoji="1" lang="en-US" altLang="ja-JP" dirty="0">
              <a:latin typeface="+mn-ea"/>
            </a:endParaRPr>
          </a:p>
          <a:p>
            <a:pPr marL="0" indent="0">
              <a:buNone/>
            </a:pPr>
            <a:r>
              <a:rPr kumimoji="1" lang="en-US" altLang="ja-JP" dirty="0">
                <a:latin typeface="+mn-ea"/>
              </a:rPr>
              <a:t>3.</a:t>
            </a:r>
            <a:r>
              <a:rPr kumimoji="1" lang="ja-JP" altLang="en-US" dirty="0">
                <a:latin typeface="+mn-ea"/>
              </a:rPr>
              <a:t>質疑応答</a:t>
            </a: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10CB508-7CAA-3D4E-6EDC-3F1D1FA42E63}"/>
              </a:ext>
            </a:extLst>
          </p:cNvPr>
          <p:cNvSpPr/>
          <p:nvPr/>
        </p:nvSpPr>
        <p:spPr>
          <a:xfrm>
            <a:off x="681037" y="4781007"/>
            <a:ext cx="8691562" cy="1203234"/>
          </a:xfrm>
          <a:prstGeom prst="rect">
            <a:avLst/>
          </a:prstGeom>
          <a:solidFill>
            <a:srgbClr val="4C8AE4">
              <a:alpha val="10196"/>
            </a:srgb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dirty="0">
                <a:solidFill>
                  <a:srgbClr val="0046D2"/>
                </a:solidFill>
                <a:latin typeface="+mn-ea"/>
              </a:rPr>
              <a:t>（</a:t>
            </a:r>
            <a:r>
              <a:rPr kumimoji="1" lang="en-US" altLang="ja-JP" dirty="0">
                <a:solidFill>
                  <a:srgbClr val="0046D2"/>
                </a:solidFill>
                <a:latin typeface="+mn-ea"/>
              </a:rPr>
              <a:t>※</a:t>
            </a:r>
            <a:r>
              <a:rPr kumimoji="1" lang="ja-JP" altLang="en-US" dirty="0">
                <a:solidFill>
                  <a:srgbClr val="0046D2"/>
                </a:solidFill>
                <a:latin typeface="+mn-ea"/>
              </a:rPr>
              <a:t>　奨励金の取組順とは異なります）</a:t>
            </a:r>
            <a:endParaRPr kumimoji="1" lang="en-US" altLang="ja-JP" dirty="0">
              <a:solidFill>
                <a:srgbClr val="0046D2"/>
              </a:solidFill>
              <a:latin typeface="+mn-ea"/>
            </a:endParaRPr>
          </a:p>
          <a:p>
            <a:r>
              <a:rPr lang="ja-JP" altLang="en-US" dirty="0">
                <a:solidFill>
                  <a:srgbClr val="0046D2"/>
                </a:solidFill>
                <a:latin typeface="+mn-ea"/>
              </a:rPr>
              <a:t>（</a:t>
            </a:r>
            <a:r>
              <a:rPr lang="en-US" altLang="ja-JP" dirty="0">
                <a:solidFill>
                  <a:srgbClr val="0046D2"/>
                </a:solidFill>
                <a:latin typeface="+mn-ea"/>
              </a:rPr>
              <a:t>※</a:t>
            </a:r>
            <a:r>
              <a:rPr lang="ja-JP" altLang="en-US" dirty="0">
                <a:solidFill>
                  <a:srgbClr val="0046D2"/>
                </a:solidFill>
                <a:latin typeface="+mn-ea"/>
              </a:rPr>
              <a:t>　</a:t>
            </a:r>
            <a:r>
              <a:rPr lang="en-US" altLang="ja-JP" dirty="0">
                <a:solidFill>
                  <a:srgbClr val="0046D2"/>
                </a:solidFill>
                <a:latin typeface="+mn-ea"/>
              </a:rPr>
              <a:t>1 </a:t>
            </a:r>
            <a:r>
              <a:rPr lang="ja-JP" altLang="en-US" dirty="0">
                <a:solidFill>
                  <a:srgbClr val="0046D2"/>
                </a:solidFill>
                <a:latin typeface="+mn-ea"/>
              </a:rPr>
              <a:t>は必ず社内研修でご説明ください）</a:t>
            </a:r>
            <a:endParaRPr lang="en-US" altLang="ja-JP" dirty="0">
              <a:solidFill>
                <a:srgbClr val="0046D2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05300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1BDFCD-B91C-C8C3-26F6-7B46360943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9A55415-D278-4E86-14E6-0EAB48D805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0645" y="2588796"/>
            <a:ext cx="3775393" cy="777585"/>
          </a:xfrm>
        </p:spPr>
        <p:txBody>
          <a:bodyPr wrap="none">
            <a:spAutoFit/>
          </a:bodyPr>
          <a:lstStyle/>
          <a:p>
            <a:pPr marL="0" indent="0">
              <a:buNone/>
            </a:pPr>
            <a:r>
              <a:rPr lang="ja-JP" altLang="en-US" sz="2000" dirty="0"/>
              <a:t>①　</a:t>
            </a:r>
            <a:r>
              <a:rPr lang="ja-JP" altLang="en-US" sz="2000" dirty="0">
                <a:latin typeface="+mn-ea"/>
              </a:rPr>
              <a:t>状況調査の集計結果・概要</a:t>
            </a:r>
          </a:p>
          <a:p>
            <a:pPr marL="0" indent="0">
              <a:buNone/>
            </a:pPr>
            <a:endParaRPr kumimoji="1" lang="ja-JP" altLang="en-US" sz="2000" dirty="0">
              <a:latin typeface="+mn-ea"/>
            </a:endParaRPr>
          </a:p>
        </p:txBody>
      </p:sp>
      <p:sp>
        <p:nvSpPr>
          <p:cNvPr id="4" name="コンテンツ プレースホルダー 2">
            <a:extLst>
              <a:ext uri="{FF2B5EF4-FFF2-40B4-BE49-F238E27FC236}">
                <a16:creationId xmlns:a16="http://schemas.microsoft.com/office/drawing/2014/main" id="{C3319553-1DDF-4045-C4B2-F08A5917F0E9}"/>
              </a:ext>
            </a:extLst>
          </p:cNvPr>
          <p:cNvSpPr txBox="1">
            <a:spLocks/>
          </p:cNvSpPr>
          <p:nvPr/>
        </p:nvSpPr>
        <p:spPr>
          <a:xfrm>
            <a:off x="670645" y="3965208"/>
            <a:ext cx="5314275" cy="372346"/>
          </a:xfrm>
          <a:prstGeom prst="rect">
            <a:avLst/>
          </a:prstGeom>
        </p:spPr>
        <p:txBody>
          <a:bodyPr vert="horz" wrap="non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ja-JP" altLang="en-US" sz="2000" dirty="0">
                <a:latin typeface="+mn-ea"/>
              </a:rPr>
              <a:t>②　プロジェクトチームにおける検討内容　</a:t>
            </a:r>
          </a:p>
        </p:txBody>
      </p:sp>
      <p:sp>
        <p:nvSpPr>
          <p:cNvPr id="5" name="コンテンツ プレースホルダー 2">
            <a:extLst>
              <a:ext uri="{FF2B5EF4-FFF2-40B4-BE49-F238E27FC236}">
                <a16:creationId xmlns:a16="http://schemas.microsoft.com/office/drawing/2014/main" id="{6A321284-CB60-9936-C2FA-B3F9174BE823}"/>
              </a:ext>
            </a:extLst>
          </p:cNvPr>
          <p:cNvSpPr txBox="1">
            <a:spLocks/>
          </p:cNvSpPr>
          <p:nvPr/>
        </p:nvSpPr>
        <p:spPr>
          <a:xfrm>
            <a:off x="670645" y="5285130"/>
            <a:ext cx="2749471" cy="372346"/>
          </a:xfrm>
          <a:prstGeom prst="rect">
            <a:avLst/>
          </a:prstGeom>
        </p:spPr>
        <p:txBody>
          <a:bodyPr vert="horz" wrap="non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ja-JP" altLang="en-US" sz="2000" dirty="0">
                <a:latin typeface="+mn-ea"/>
              </a:rPr>
              <a:t>③　設定した社内目標</a:t>
            </a:r>
            <a:endParaRPr lang="en-US" altLang="ja-JP" sz="2000" dirty="0">
              <a:latin typeface="+mn-ea"/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CA8CB59-82EE-6021-647D-7AB6DD429A20}"/>
              </a:ext>
            </a:extLst>
          </p:cNvPr>
          <p:cNvSpPr/>
          <p:nvPr/>
        </p:nvSpPr>
        <p:spPr>
          <a:xfrm>
            <a:off x="670645" y="2985138"/>
            <a:ext cx="8755570" cy="86797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600" b="1" dirty="0">
                <a:solidFill>
                  <a:schemeClr val="accent1">
                    <a:lumMod val="75000"/>
                  </a:schemeClr>
                </a:solidFill>
              </a:rPr>
              <a:t>（様式）社内周知用「１</a:t>
            </a:r>
            <a:r>
              <a:rPr kumimoji="1" lang="en-US" altLang="ja-JP" sz="1600" b="1" dirty="0">
                <a:solidFill>
                  <a:schemeClr val="accent1">
                    <a:lumMod val="75000"/>
                  </a:schemeClr>
                </a:solidFill>
              </a:rPr>
              <a:t>.</a:t>
            </a:r>
            <a:r>
              <a:rPr kumimoji="1" lang="ja-JP" altLang="en-US" sz="1600" b="1" dirty="0">
                <a:solidFill>
                  <a:schemeClr val="accent1">
                    <a:lumMod val="75000"/>
                  </a:schemeClr>
                </a:solidFill>
              </a:rPr>
              <a:t>アンケート調査」</a:t>
            </a:r>
            <a:r>
              <a:rPr kumimoji="1" lang="ja-JP" altLang="en-US" sz="1600" b="1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、</a:t>
            </a:r>
            <a:endParaRPr kumimoji="1" lang="en-US" altLang="ja-JP" sz="1600" b="1" dirty="0">
              <a:solidFill>
                <a:schemeClr val="accent1">
                  <a:lumMod val="75000"/>
                </a:schemeClr>
              </a:solidFill>
              <a:latin typeface="+mn-ea"/>
            </a:endParaRPr>
          </a:p>
          <a:p>
            <a:pPr algn="ctr"/>
            <a:r>
              <a:rPr kumimoji="1" lang="ja-JP" altLang="en-US" sz="1600" b="1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「</a:t>
            </a:r>
            <a:r>
              <a:rPr kumimoji="1" lang="en-US" altLang="ja-JP" sz="1600" b="1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(</a:t>
            </a:r>
            <a:r>
              <a:rPr kumimoji="1" lang="ja-JP" altLang="en-US" sz="1600" b="1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様式</a:t>
            </a:r>
            <a:r>
              <a:rPr kumimoji="1" lang="en-US" altLang="ja-JP" sz="1600" b="1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)</a:t>
            </a:r>
            <a:r>
              <a:rPr kumimoji="1" lang="ja-JP" altLang="en-US" sz="1600" b="1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育児アンケート集計結果」</a:t>
            </a:r>
            <a:r>
              <a:rPr kumimoji="1" lang="ja-JP" altLang="en-US" sz="1600" b="1" dirty="0">
                <a:solidFill>
                  <a:schemeClr val="accent1">
                    <a:lumMod val="75000"/>
                  </a:schemeClr>
                </a:solidFill>
              </a:rPr>
              <a:t>の内容を説明してください。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F8B7E4E8-1E72-230C-8491-FAE0D9C3B480}"/>
              </a:ext>
            </a:extLst>
          </p:cNvPr>
          <p:cNvSpPr/>
          <p:nvPr/>
        </p:nvSpPr>
        <p:spPr>
          <a:xfrm>
            <a:off x="670645" y="4329933"/>
            <a:ext cx="8755570" cy="86797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600" b="1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「</a:t>
            </a:r>
            <a:r>
              <a:rPr kumimoji="1" lang="en-US" altLang="ja-JP" sz="1600" b="1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(</a:t>
            </a:r>
            <a:r>
              <a:rPr kumimoji="1" lang="ja-JP" altLang="en-US" sz="1600" b="1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様式</a:t>
            </a:r>
            <a:r>
              <a:rPr kumimoji="1" lang="en-US" altLang="ja-JP" sz="1600" b="1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)</a:t>
            </a:r>
            <a:r>
              <a:rPr kumimoji="1" lang="ja-JP" altLang="en-US" sz="1600" b="1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社内周知用」を添付・使用し、「２</a:t>
            </a:r>
            <a:r>
              <a:rPr kumimoji="1" lang="en-US" altLang="ja-JP" sz="1600" b="1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.</a:t>
            </a:r>
            <a:r>
              <a:rPr kumimoji="1" lang="ja-JP" altLang="en-US" sz="1600" b="1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運営状況」に基づき</a:t>
            </a:r>
            <a:endParaRPr kumimoji="1" lang="en-US" altLang="ja-JP" sz="1600" b="1" dirty="0">
              <a:solidFill>
                <a:schemeClr val="accent1">
                  <a:lumMod val="75000"/>
                </a:schemeClr>
              </a:solidFill>
              <a:latin typeface="+mn-ea"/>
            </a:endParaRPr>
          </a:p>
          <a:p>
            <a:pPr algn="ctr"/>
            <a:r>
              <a:rPr kumimoji="1" lang="ja-JP" altLang="en-US" sz="1600" b="1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現状や課題、対応策などアンケート結果から検討した内容を説明してください。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260C2971-CA62-24E9-34E9-FBAB7544B49B}"/>
              </a:ext>
            </a:extLst>
          </p:cNvPr>
          <p:cNvSpPr/>
          <p:nvPr/>
        </p:nvSpPr>
        <p:spPr>
          <a:xfrm>
            <a:off x="670645" y="5674729"/>
            <a:ext cx="8755570" cy="86797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600" b="1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（様式）社内周知用「３</a:t>
            </a:r>
            <a:r>
              <a:rPr lang="en-US" altLang="ja-JP" sz="1600" b="1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.</a:t>
            </a:r>
            <a:r>
              <a:rPr lang="ja-JP" altLang="en-US" sz="1600" b="1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設定した目標及び取組内容」を説明してください。</a:t>
            </a:r>
          </a:p>
        </p:txBody>
      </p:sp>
      <p:sp>
        <p:nvSpPr>
          <p:cNvPr id="10" name="タイトル 1">
            <a:extLst>
              <a:ext uri="{FF2B5EF4-FFF2-40B4-BE49-F238E27FC236}">
                <a16:creationId xmlns:a16="http://schemas.microsoft.com/office/drawing/2014/main" id="{82B9C5FD-70A9-5625-CDFD-F8DFA8DCD4D4}"/>
              </a:ext>
            </a:extLst>
          </p:cNvPr>
          <p:cNvSpPr txBox="1">
            <a:spLocks/>
          </p:cNvSpPr>
          <p:nvPr/>
        </p:nvSpPr>
        <p:spPr>
          <a:xfrm>
            <a:off x="2712068" y="212463"/>
            <a:ext cx="4493538" cy="480131"/>
          </a:xfrm>
          <a:prstGeom prst="rect">
            <a:avLst/>
          </a:prstGeom>
        </p:spPr>
        <p:txBody>
          <a:bodyPr vert="horz" wrap="non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2800" b="1" dirty="0">
                <a:latin typeface="+mn-ea"/>
                <a:ea typeface="+mn-ea"/>
              </a:rPr>
              <a:t>１．社内調査結果等の説明</a:t>
            </a: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4AC56F0-3013-456B-F14F-EA48382BC291}"/>
              </a:ext>
            </a:extLst>
          </p:cNvPr>
          <p:cNvSpPr/>
          <p:nvPr/>
        </p:nvSpPr>
        <p:spPr>
          <a:xfrm>
            <a:off x="1094161" y="1049396"/>
            <a:ext cx="7825412" cy="1164999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ja-JP" altLang="en-US" sz="1600" b="1" dirty="0">
                <a:solidFill>
                  <a:srgbClr val="FF0000"/>
                </a:solidFill>
              </a:rPr>
              <a:t>（様式）社内周知用 </a:t>
            </a:r>
            <a:r>
              <a:rPr kumimoji="1" lang="en-US" altLang="ja-JP" sz="1600" b="1" dirty="0">
                <a:solidFill>
                  <a:srgbClr val="FF0000"/>
                </a:solidFill>
              </a:rPr>
              <a:t>A</a:t>
            </a:r>
            <a:r>
              <a:rPr kumimoji="1" lang="ja-JP" altLang="en-US" sz="1600" b="1" dirty="0">
                <a:solidFill>
                  <a:srgbClr val="FF0000"/>
                </a:solidFill>
              </a:rPr>
              <a:t>コース②</a:t>
            </a:r>
            <a:r>
              <a:rPr kumimoji="1" lang="en-US" altLang="ja-JP" sz="1600" b="1" dirty="0">
                <a:solidFill>
                  <a:srgbClr val="FF0000"/>
                </a:solidFill>
              </a:rPr>
              <a:t>【</a:t>
            </a:r>
            <a:r>
              <a:rPr kumimoji="1" lang="ja-JP" altLang="en-US" sz="1600" b="1" dirty="0">
                <a:solidFill>
                  <a:srgbClr val="FF0000"/>
                </a:solidFill>
              </a:rPr>
              <a:t>男性の育児参加推進事業</a:t>
            </a:r>
            <a:r>
              <a:rPr kumimoji="1" lang="en-US" altLang="ja-JP" sz="1600" b="1" dirty="0">
                <a:solidFill>
                  <a:srgbClr val="FF0000"/>
                </a:solidFill>
              </a:rPr>
              <a:t>】</a:t>
            </a:r>
            <a:r>
              <a:rPr kumimoji="1" lang="ja-JP" altLang="en-US" sz="1600" b="1" dirty="0">
                <a:solidFill>
                  <a:srgbClr val="FF0000"/>
                </a:solidFill>
              </a:rPr>
              <a:t>を添付し説明すること</a:t>
            </a:r>
            <a:endParaRPr kumimoji="1" lang="en-US" altLang="ja-JP" sz="1600" b="1" dirty="0">
              <a:solidFill>
                <a:srgbClr val="FF000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ja-JP" altLang="en-US" sz="1600" dirty="0">
                <a:solidFill>
                  <a:schemeClr val="tx1"/>
                </a:solidFill>
              </a:rPr>
              <a:t>様式の記入例は、</a:t>
            </a:r>
            <a:r>
              <a:rPr lang="en-US" altLang="ja-JP" sz="1600" dirty="0">
                <a:solidFill>
                  <a:schemeClr val="tx1"/>
                </a:solidFill>
              </a:rPr>
              <a:t>『</a:t>
            </a:r>
            <a:r>
              <a:rPr lang="ja-JP" altLang="en-US" sz="1600" dirty="0">
                <a:solidFill>
                  <a:schemeClr val="tx1"/>
                </a:solidFill>
              </a:rPr>
              <a:t>申請の手引き</a:t>
            </a:r>
            <a:r>
              <a:rPr lang="en-US" altLang="ja-JP" sz="1600" dirty="0">
                <a:solidFill>
                  <a:schemeClr val="tx1"/>
                </a:solidFill>
              </a:rPr>
              <a:t>』P93</a:t>
            </a:r>
            <a:r>
              <a:rPr lang="ja-JP" altLang="en-US" sz="1600" dirty="0">
                <a:solidFill>
                  <a:schemeClr val="tx1"/>
                </a:solidFill>
              </a:rPr>
              <a:t>をご確認ください。</a:t>
            </a:r>
          </a:p>
          <a:p>
            <a:pPr algn="ctr">
              <a:lnSpc>
                <a:spcPct val="150000"/>
              </a:lnSpc>
            </a:pPr>
            <a:r>
              <a:rPr lang="en-US" altLang="ja-JP" sz="1600" dirty="0">
                <a:solidFill>
                  <a:schemeClr val="tx1"/>
                </a:solidFill>
              </a:rPr>
              <a:t>https://www.hataraku.metro.tokyo.lg.jp/kaizen/koyoukankyo/R8shanaishutia2kinyurei.pdf</a:t>
            </a:r>
          </a:p>
        </p:txBody>
      </p:sp>
    </p:spTree>
    <p:extLst>
      <p:ext uri="{BB962C8B-B14F-4D97-AF65-F5344CB8AC3E}">
        <p14:creationId xmlns:p14="http://schemas.microsoft.com/office/powerpoint/2010/main" val="33441855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タイトル 1"/>
          <p:cNvSpPr txBox="1">
            <a:spLocks/>
          </p:cNvSpPr>
          <p:nvPr/>
        </p:nvSpPr>
        <p:spPr>
          <a:xfrm>
            <a:off x="1233695" y="289594"/>
            <a:ext cx="7007046" cy="48320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2800" b="1" dirty="0">
                <a:latin typeface="+mn-ea"/>
                <a:ea typeface="+mn-ea"/>
              </a:rPr>
              <a:t>２．都の研修会で収集した知識の情報提供</a:t>
            </a:r>
            <a:endParaRPr lang="ja-JP" altLang="en-US" sz="2800" b="1" dirty="0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47EF047D-2818-46FA-44AD-AE428DDB9418}"/>
              </a:ext>
            </a:extLst>
          </p:cNvPr>
          <p:cNvSpPr/>
          <p:nvPr/>
        </p:nvSpPr>
        <p:spPr>
          <a:xfrm>
            <a:off x="825289" y="1701812"/>
            <a:ext cx="8755570" cy="3774197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solidFill>
                  <a:srgbClr val="0046D2"/>
                </a:solidFill>
              </a:rPr>
              <a:t>内容を記載してください。</a:t>
            </a:r>
          </a:p>
          <a:p>
            <a:pPr algn="ctr"/>
            <a:endParaRPr kumimoji="1" lang="ja-JP" altLang="en-US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0613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40844" y="173354"/>
            <a:ext cx="2339102" cy="483209"/>
          </a:xfrm>
        </p:spPr>
        <p:txBody>
          <a:bodyPr wrap="none">
            <a:spAutoFit/>
          </a:bodyPr>
          <a:lstStyle/>
          <a:p>
            <a:r>
              <a:rPr lang="ja-JP" altLang="en-US" sz="2800" b="1" dirty="0">
                <a:latin typeface="+mn-ea"/>
                <a:ea typeface="+mn-ea"/>
              </a:rPr>
              <a:t>３</a:t>
            </a:r>
            <a:r>
              <a:rPr kumimoji="1" lang="ja-JP" altLang="en-US" sz="2800" b="1" dirty="0">
                <a:latin typeface="+mn-ea"/>
                <a:ea typeface="+mn-ea"/>
              </a:rPr>
              <a:t>．質疑応答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706479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</TotalTime>
  <Words>394</Words>
  <Application>Microsoft Office PowerPoint</Application>
  <PresentationFormat>A4 210 x 297 mm</PresentationFormat>
  <Paragraphs>36</Paragraphs>
  <Slides>5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10" baseType="lpstr"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本日の研修内容</vt:lpstr>
      <vt:lpstr>PowerPoint プレゼンテーション</vt:lpstr>
      <vt:lpstr>PowerPoint プレゼンテーション</vt:lpstr>
      <vt:lpstr>３．質疑応答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原田　紗衣</dc:creator>
  <cp:lastModifiedBy>藤澤　真代</cp:lastModifiedBy>
  <cp:revision>6</cp:revision>
  <cp:lastPrinted>2026-07-29T07:39:09Z</cp:lastPrinted>
  <dcterms:created xsi:type="dcterms:W3CDTF">2025-08-07T21:10:09Z</dcterms:created>
  <dcterms:modified xsi:type="dcterms:W3CDTF">2026-07-31T01:58:27Z</dcterms:modified>
</cp:coreProperties>
</file>