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76" r:id="rId4"/>
    <p:sldId id="259" r:id="rId5"/>
    <p:sldId id="263" r:id="rId6"/>
  </p:sldIdLst>
  <p:sldSz cx="9906000" cy="6858000" type="A4"/>
  <p:notesSz cx="10234613" cy="71040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D1E487-BCE0-0C63-E069-AECAB223EDB8}" name="秋山　拓海" initials="拓秋" userId="S::T0547060@taims.metro.tokyo.jp::0ff6870a-d235-4d50-a29e-c0b93500a7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54" autoAdjust="0"/>
  </p:normalViewPr>
  <p:slideViewPr>
    <p:cSldViewPr snapToGrid="0" showGuides="1">
      <p:cViewPr varScale="1">
        <p:scale>
          <a:sx n="75" d="100"/>
          <a:sy n="75" d="100"/>
        </p:scale>
        <p:origin x="1488" y="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000" cy="356437"/>
          </a:xfrm>
          <a:prstGeom prst="rect">
            <a:avLst/>
          </a:prstGeom>
        </p:spPr>
        <p:txBody>
          <a:bodyPr vert="horz" lIns="95488" tIns="47744" rIns="95488" bIns="4774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797245" y="0"/>
            <a:ext cx="4435000" cy="356437"/>
          </a:xfrm>
          <a:prstGeom prst="rect">
            <a:avLst/>
          </a:prstGeom>
        </p:spPr>
        <p:txBody>
          <a:bodyPr vert="horz" lIns="95488" tIns="47744" rIns="95488" bIns="47744" rtlCol="0"/>
          <a:lstStyle>
            <a:lvl1pPr algn="r">
              <a:defRPr sz="1200"/>
            </a:lvl1pPr>
          </a:lstStyle>
          <a:p>
            <a:fld id="{2C416C63-1F34-4507-B1C1-977A9382B9F7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747627"/>
            <a:ext cx="4435000" cy="356437"/>
          </a:xfrm>
          <a:prstGeom prst="rect">
            <a:avLst/>
          </a:prstGeom>
        </p:spPr>
        <p:txBody>
          <a:bodyPr vert="horz" lIns="95488" tIns="47744" rIns="95488" bIns="4774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797245" y="6747627"/>
            <a:ext cx="4435000" cy="356437"/>
          </a:xfrm>
          <a:prstGeom prst="rect">
            <a:avLst/>
          </a:prstGeom>
        </p:spPr>
        <p:txBody>
          <a:bodyPr vert="horz" lIns="95488" tIns="47744" rIns="95488" bIns="47744" rtlCol="0" anchor="b"/>
          <a:lstStyle>
            <a:lvl1pPr algn="r">
              <a:defRPr sz="1200"/>
            </a:lvl1pPr>
          </a:lstStyle>
          <a:p>
            <a:fld id="{C8960E5B-C18E-45D2-8EEC-43735FB7B0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07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5884" cy="356632"/>
          </a:xfrm>
          <a:prstGeom prst="rect">
            <a:avLst/>
          </a:prstGeom>
        </p:spPr>
        <p:txBody>
          <a:bodyPr vert="horz" lIns="95488" tIns="47744" rIns="95488" bIns="4774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796317" y="1"/>
            <a:ext cx="4435882" cy="356632"/>
          </a:xfrm>
          <a:prstGeom prst="rect">
            <a:avLst/>
          </a:prstGeom>
        </p:spPr>
        <p:txBody>
          <a:bodyPr vert="horz" lIns="95488" tIns="47744" rIns="95488" bIns="47744" rtlCol="0"/>
          <a:lstStyle>
            <a:lvl1pPr algn="r">
              <a:defRPr sz="1200"/>
            </a:lvl1pPr>
          </a:lstStyle>
          <a:p>
            <a:fld id="{9D57D36B-126B-4DE9-AE71-3AFD122FA96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87725" y="889000"/>
            <a:ext cx="3459163" cy="239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88" tIns="47744" rIns="95488" bIns="4774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22740" y="3418867"/>
            <a:ext cx="8189138" cy="2797046"/>
          </a:xfrm>
          <a:prstGeom prst="rect">
            <a:avLst/>
          </a:prstGeom>
        </p:spPr>
        <p:txBody>
          <a:bodyPr vert="horz" lIns="95488" tIns="47744" rIns="95488" bIns="4774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747432"/>
            <a:ext cx="4435884" cy="356632"/>
          </a:xfrm>
          <a:prstGeom prst="rect">
            <a:avLst/>
          </a:prstGeom>
        </p:spPr>
        <p:txBody>
          <a:bodyPr vert="horz" lIns="95488" tIns="47744" rIns="95488" bIns="4774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796317" y="6747432"/>
            <a:ext cx="4435882" cy="356632"/>
          </a:xfrm>
          <a:prstGeom prst="rect">
            <a:avLst/>
          </a:prstGeom>
        </p:spPr>
        <p:txBody>
          <a:bodyPr vert="horz" lIns="95488" tIns="47744" rIns="95488" bIns="47744" rtlCol="0" anchor="b"/>
          <a:lstStyle>
            <a:lvl1pPr algn="r">
              <a:defRPr sz="1200"/>
            </a:lvl1pPr>
          </a:lstStyle>
          <a:p>
            <a:fld id="{92ED337F-1EA3-4080-A523-8D6A9368BF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8611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ED337F-1EA3-4080-A523-8D6A9368BFC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417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F436-78F2-4D74-AEAF-3F3F4681655D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989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98BE-D8C2-48DE-B0B1-5A766B69C318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13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3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9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08F8-31FA-432F-A9EC-F39B3666EA8B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48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2800C-67D3-4520-B5DF-50F750B431BD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58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42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67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3FAC4-5188-4659-8474-51D4F519FCCF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043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A38A-91A0-4907-836E-70B176D9D373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78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E08F-A17F-4EE6-92EF-BFC0EE73710B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42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1C45-BB72-4766-9E0F-0598D24160BE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45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FAAC-35E4-4B00-AB7E-00C47CCEEDD7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1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9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634F-4C55-4B30-B5E5-94C2599A8189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52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9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A6A44-0D34-4469-AACE-68F9746E3CE4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2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F4CA9-A2F6-40FA-84B7-1F6336EA8C35}" type="datetime1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7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158418" y="2832237"/>
            <a:ext cx="757130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chemeClr val="tx1"/>
                </a:solidFill>
              </a:rPr>
              <a:t>育児と仕事の両立推進制度について</a:t>
            </a:r>
            <a:endParaRPr kumimoji="1" lang="en-US" altLang="ja-JP" sz="3600" b="1" dirty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969567" y="4314932"/>
            <a:ext cx="341632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年　　月　　日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　　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　時　　分　～　　時　　分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733907" y="5504255"/>
            <a:ext cx="918713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en-US" altLang="ja-JP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【</a:t>
            </a:r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ポイント</a:t>
            </a:r>
            <a:r>
              <a:rPr kumimoji="1" lang="en-US" altLang="ja-JP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】</a:t>
            </a:r>
          </a:p>
          <a:p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①整備した社内制度の内容説明は、経営者や人事労務担当者等が行ってください</a:t>
            </a:r>
            <a:endParaRPr kumimoji="1" lang="en-US" altLang="ja-JP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②都の研修会で収集した知識の情報提供は必須ではありませんが、周知を推奨します　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1137770" y="1118812"/>
            <a:ext cx="664797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　</a:t>
            </a:r>
            <a:r>
              <a:rPr kumimoji="1" lang="ja-JP" altLang="en-US" sz="1400" b="1" dirty="0">
                <a:solidFill>
                  <a:srgbClr val="00B050"/>
                </a:solidFill>
              </a:rPr>
              <a:t>この社内研修資料（例）はあくまでも参考例です。</a:t>
            </a:r>
            <a:endParaRPr kumimoji="1" lang="en-US" altLang="ja-JP" sz="1400" b="1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</a:t>
            </a:r>
            <a:r>
              <a:rPr lang="ja-JP" altLang="en-US" sz="1400" dirty="0">
                <a:solidFill>
                  <a:srgbClr val="00B050"/>
                </a:solidFill>
              </a:rPr>
              <a:t>必ず「申請の手引き」「よくある質問」で</a:t>
            </a:r>
            <a:r>
              <a:rPr kumimoji="1" lang="ja-JP" altLang="en-US" sz="1400" dirty="0">
                <a:solidFill>
                  <a:srgbClr val="00B050"/>
                </a:solidFill>
              </a:rPr>
              <a:t>詳細を確認して、各申請企業ごとの</a:t>
            </a:r>
            <a:endParaRPr kumimoji="1" lang="en-US" altLang="ja-JP" sz="1400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社内研修資料を作成してください。</a:t>
            </a:r>
            <a:endParaRPr kumimoji="1" lang="en-US" altLang="ja-JP" sz="1400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</a:t>
            </a:r>
            <a:r>
              <a:rPr kumimoji="1" lang="en-US" altLang="ja-JP" sz="1400" dirty="0">
                <a:solidFill>
                  <a:srgbClr val="00B050"/>
                </a:solidFill>
              </a:rPr>
              <a:t>https://www.hataraku.metro.tokyo.lg.jp/kaizen/koyoukankyo/R8tebiki_2.pdf</a:t>
            </a:r>
          </a:p>
        </p:txBody>
      </p:sp>
      <p:cxnSp>
        <p:nvCxnSpPr>
          <p:cNvPr id="16" name="直線コネクタ 15"/>
          <p:cNvCxnSpPr/>
          <p:nvPr/>
        </p:nvCxnSpPr>
        <p:spPr>
          <a:xfrm>
            <a:off x="535033" y="460403"/>
            <a:ext cx="87354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168895" y="103032"/>
            <a:ext cx="3570208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令和８年度働きやすい職場環境づくり推進奨励金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409176" y="577174"/>
            <a:ext cx="172354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</a:rPr>
              <a:t>Ａコース①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5969569" y="74769"/>
            <a:ext cx="387798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b="1" dirty="0">
                <a:solidFill>
                  <a:schemeClr val="tx1"/>
                </a:solidFill>
              </a:rPr>
              <a:t>株式会社〇〇　社内研修資料（例）</a:t>
            </a:r>
          </a:p>
        </p:txBody>
      </p:sp>
    </p:spTree>
    <p:extLst>
      <p:ext uri="{BB962C8B-B14F-4D97-AF65-F5344CB8AC3E}">
        <p14:creationId xmlns:p14="http://schemas.microsoft.com/office/powerpoint/2010/main" val="16863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1040" y="667420"/>
            <a:ext cx="4134465" cy="701731"/>
          </a:xfrm>
        </p:spPr>
        <p:txBody>
          <a:bodyPr wrap="none">
            <a:spAutoFit/>
          </a:bodyPr>
          <a:lstStyle/>
          <a:p>
            <a:r>
              <a:rPr lang="ja-JP" altLang="en-US" b="1" dirty="0">
                <a:latin typeface="+mn-ea"/>
                <a:ea typeface="+mn-ea"/>
              </a:rPr>
              <a:t>本日の研修内容</a:t>
            </a:r>
            <a:endParaRPr kumimoji="1" lang="ja-JP" altLang="en-US" b="1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1039" y="1806375"/>
            <a:ext cx="8543925" cy="4351338"/>
          </a:xfrm>
        </p:spPr>
        <p:txBody>
          <a:bodyPr/>
          <a:lstStyle/>
          <a:p>
            <a:pPr marL="0" indent="0">
              <a:buNone/>
            </a:pPr>
            <a:endParaRPr lang="en-US" altLang="ja-JP" strike="sngStrike" dirty="0">
              <a:latin typeface="+mn-ea"/>
            </a:endParaRPr>
          </a:p>
          <a:p>
            <a:pPr marL="514350" indent="-514350">
              <a:buAutoNum type="arabicPeriod"/>
            </a:pPr>
            <a:r>
              <a:rPr lang="ja-JP" altLang="en-US" dirty="0">
                <a:latin typeface="+mn-ea"/>
              </a:rPr>
              <a:t>整備した社内制度の内容説明</a:t>
            </a:r>
            <a:endParaRPr lang="en-US" altLang="ja-JP" dirty="0">
              <a:latin typeface="+mn-ea"/>
            </a:endParaRPr>
          </a:p>
          <a:p>
            <a:pPr marL="514350" indent="-514350">
              <a:buAutoNum type="arabicPeriod"/>
            </a:pPr>
            <a:r>
              <a:rPr lang="ja-JP" altLang="en-US" dirty="0">
                <a:latin typeface="+mn-ea"/>
              </a:rPr>
              <a:t>都の</a:t>
            </a:r>
            <a:r>
              <a:rPr kumimoji="1" lang="ja-JP" altLang="en-US" dirty="0">
                <a:latin typeface="+mn-ea"/>
              </a:rPr>
              <a:t>研修会で収集した知識の情報提供</a:t>
            </a:r>
            <a:endParaRPr kumimoji="1" lang="en-US" altLang="ja-JP" dirty="0">
              <a:latin typeface="+mn-ea"/>
            </a:endParaRPr>
          </a:p>
          <a:p>
            <a:pPr marL="0" indent="0">
              <a:buNone/>
            </a:pPr>
            <a:r>
              <a:rPr kumimoji="1" lang="en-US" altLang="ja-JP" dirty="0">
                <a:latin typeface="+mn-ea"/>
              </a:rPr>
              <a:t>3.  </a:t>
            </a:r>
            <a:r>
              <a:rPr kumimoji="1" lang="ja-JP" altLang="en-US" dirty="0">
                <a:latin typeface="+mn-ea"/>
              </a:rPr>
              <a:t>質疑応答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73AAEA-8BDB-7B33-757F-A3911F1E0D82}"/>
              </a:ext>
            </a:extLst>
          </p:cNvPr>
          <p:cNvSpPr/>
          <p:nvPr/>
        </p:nvSpPr>
        <p:spPr>
          <a:xfrm>
            <a:off x="681037" y="4781007"/>
            <a:ext cx="8691562" cy="1203234"/>
          </a:xfrm>
          <a:prstGeom prst="rect">
            <a:avLst/>
          </a:prstGeom>
          <a:solidFill>
            <a:srgbClr val="4C8AE4">
              <a:alpha val="10196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rgbClr val="0046D2"/>
                </a:solidFill>
                <a:latin typeface="+mn-ea"/>
              </a:rPr>
              <a:t>（</a:t>
            </a:r>
            <a:r>
              <a:rPr kumimoji="1" lang="en-US" altLang="ja-JP" dirty="0">
                <a:solidFill>
                  <a:srgbClr val="0046D2"/>
                </a:solidFill>
                <a:latin typeface="+mn-ea"/>
              </a:rPr>
              <a:t>※</a:t>
            </a:r>
            <a:r>
              <a:rPr kumimoji="1" lang="ja-JP" altLang="en-US" dirty="0">
                <a:solidFill>
                  <a:srgbClr val="0046D2"/>
                </a:solidFill>
                <a:latin typeface="+mn-ea"/>
              </a:rPr>
              <a:t>　奨励金の取組順とは異なります）</a:t>
            </a:r>
            <a:endParaRPr kumimoji="1" lang="en-US" altLang="ja-JP" dirty="0">
              <a:solidFill>
                <a:srgbClr val="0046D2"/>
              </a:solidFill>
              <a:latin typeface="+mn-ea"/>
            </a:endParaRPr>
          </a:p>
          <a:p>
            <a:r>
              <a:rPr lang="ja-JP" altLang="en-US" dirty="0">
                <a:solidFill>
                  <a:srgbClr val="0046D2"/>
                </a:solidFill>
                <a:latin typeface="+mn-ea"/>
              </a:rPr>
              <a:t>（</a:t>
            </a:r>
            <a:r>
              <a:rPr lang="en-US" altLang="ja-JP" dirty="0">
                <a:solidFill>
                  <a:srgbClr val="0046D2"/>
                </a:solidFill>
                <a:latin typeface="+mn-ea"/>
              </a:rPr>
              <a:t>※</a:t>
            </a:r>
            <a:r>
              <a:rPr lang="ja-JP" altLang="en-US" dirty="0">
                <a:solidFill>
                  <a:srgbClr val="0046D2"/>
                </a:solidFill>
                <a:latin typeface="+mn-ea"/>
              </a:rPr>
              <a:t>　</a:t>
            </a:r>
            <a:r>
              <a:rPr lang="en-US" altLang="ja-JP" dirty="0">
                <a:solidFill>
                  <a:srgbClr val="0046D2"/>
                </a:solidFill>
                <a:latin typeface="+mn-ea"/>
              </a:rPr>
              <a:t>1</a:t>
            </a:r>
            <a:r>
              <a:rPr lang="ja-JP" altLang="en-US" dirty="0">
                <a:solidFill>
                  <a:srgbClr val="0046D2"/>
                </a:solidFill>
                <a:latin typeface="+mn-ea"/>
              </a:rPr>
              <a:t> は必ず社内研修でご説明ください）</a:t>
            </a:r>
            <a:endParaRPr lang="en-US" altLang="ja-JP" dirty="0">
              <a:solidFill>
                <a:srgbClr val="0046D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53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82129" y="210926"/>
            <a:ext cx="5570756" cy="483209"/>
          </a:xfrm>
        </p:spPr>
        <p:txBody>
          <a:bodyPr wrap="none">
            <a:spAutoFit/>
          </a:bodyPr>
          <a:lstStyle/>
          <a:p>
            <a:r>
              <a:rPr lang="ja-JP" altLang="en-US" sz="2800" b="1" dirty="0">
                <a:latin typeface="+mn-ea"/>
                <a:ea typeface="+mn-ea"/>
              </a:rPr>
              <a:t>１．整備した社内制度の内容説明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7018" y="4165117"/>
            <a:ext cx="7571303" cy="885371"/>
          </a:xfr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ja-JP" altLang="en-US" sz="2400" dirty="0">
                <a:solidFill>
                  <a:schemeClr val="accent1">
                    <a:lumMod val="75000"/>
                  </a:schemeClr>
                </a:solidFill>
              </a:rPr>
              <a:t>（追加取組）ジョブリターン制度を整備した場合は、</a:t>
            </a:r>
            <a:endParaRPr lang="en-US" altLang="ja-JP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chemeClr val="accent1">
                    <a:lumMod val="75000"/>
                  </a:schemeClr>
                </a:solidFill>
              </a:rPr>
              <a:t>　　　　　　</a:t>
            </a:r>
            <a:r>
              <a:rPr lang="ja-JP" altLang="en-US" sz="2400" b="1" u="sng" dirty="0">
                <a:solidFill>
                  <a:schemeClr val="accent1">
                    <a:lumMod val="75000"/>
                  </a:schemeClr>
                </a:solidFill>
              </a:rPr>
              <a:t>ジョブリターン制度</a:t>
            </a:r>
            <a:r>
              <a:rPr lang="ja-JP" altLang="en-US" sz="2400" dirty="0">
                <a:solidFill>
                  <a:schemeClr val="accent1">
                    <a:lumMod val="75000"/>
                  </a:schemeClr>
                </a:solidFill>
              </a:rPr>
              <a:t>の内容も周知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681038" y="2329723"/>
            <a:ext cx="8755570" cy="13219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ja-JP" dirty="0">
                <a:solidFill>
                  <a:schemeClr val="accent1">
                    <a:lumMod val="75000"/>
                  </a:schemeClr>
                </a:solidFill>
              </a:rPr>
              <a:t>「別紙のとおり」とせず、</a:t>
            </a:r>
            <a:endParaRPr lang="en-US" altLang="ja-JP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ja-JP" altLang="ja-JP" dirty="0">
                <a:solidFill>
                  <a:schemeClr val="accent1">
                    <a:lumMod val="75000"/>
                  </a:schemeClr>
                </a:solidFill>
              </a:rPr>
              <a:t>自社の内容（制度、対象者、申請方法等）を記載してください。</a:t>
            </a:r>
            <a:endParaRPr kumimoji="1" lang="ja-JP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75215" y="5260450"/>
            <a:ext cx="8755570" cy="132194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ja-JP" dirty="0">
                <a:solidFill>
                  <a:schemeClr val="accent1">
                    <a:lumMod val="75000"/>
                  </a:schemeClr>
                </a:solidFill>
              </a:rPr>
              <a:t>「別紙のとおり」とせず、</a:t>
            </a:r>
            <a:endParaRPr lang="en-US" altLang="ja-JP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ja-JP" altLang="ja-JP" dirty="0">
                <a:solidFill>
                  <a:schemeClr val="accent1">
                    <a:lumMod val="75000"/>
                  </a:schemeClr>
                </a:solidFill>
              </a:rPr>
              <a:t>自社の内容（制度、対象者、申請方法等）を記載してください。</a:t>
            </a:r>
            <a:endParaRPr kumimoji="1" lang="ja-JP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627018" y="1301419"/>
            <a:ext cx="7571303" cy="887744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400" dirty="0"/>
              <a:t>・</a:t>
            </a:r>
            <a:r>
              <a:rPr lang="ja-JP" altLang="en-US" sz="2400" dirty="0">
                <a:solidFill>
                  <a:schemeClr val="accent1">
                    <a:lumMod val="75000"/>
                  </a:schemeClr>
                </a:solidFill>
              </a:rPr>
              <a:t>（例示）</a:t>
            </a:r>
            <a:r>
              <a:rPr lang="ja-JP" altLang="en-US" sz="2400" dirty="0"/>
              <a:t>このたび、我が社では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　　</a:t>
            </a:r>
            <a:r>
              <a:rPr lang="ja-JP" altLang="en-US" sz="2400" b="1" u="sng" dirty="0"/>
              <a:t>育児と仕事の両立推進制度</a:t>
            </a:r>
            <a:r>
              <a:rPr lang="ja-JP" altLang="en-US" sz="2400" dirty="0"/>
              <a:t>を整備しました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69122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"/>
          <p:cNvSpPr txBox="1">
            <a:spLocks/>
          </p:cNvSpPr>
          <p:nvPr/>
        </p:nvSpPr>
        <p:spPr>
          <a:xfrm>
            <a:off x="1233697" y="185686"/>
            <a:ext cx="7007046" cy="48320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２．都の研修会で収集した知識の情報提供</a:t>
            </a:r>
            <a:endParaRPr lang="ja-JP" altLang="en-US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C5AF2CF-B897-3BD0-AC97-C7E80C0E28F5}"/>
              </a:ext>
            </a:extLst>
          </p:cNvPr>
          <p:cNvSpPr/>
          <p:nvPr/>
        </p:nvSpPr>
        <p:spPr>
          <a:xfrm>
            <a:off x="825289" y="1701812"/>
            <a:ext cx="8755570" cy="37741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46D2"/>
                </a:solidFill>
              </a:rPr>
              <a:t>内容を記載してください。</a:t>
            </a:r>
          </a:p>
          <a:p>
            <a:pPr algn="ctr"/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06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5912" y="2069434"/>
            <a:ext cx="8543925" cy="4254365"/>
          </a:xfrm>
        </p:spPr>
        <p:txBody>
          <a:bodyPr/>
          <a:lstStyle/>
          <a:p>
            <a:pPr marL="0" indent="0">
              <a:buNone/>
            </a:pPr>
            <a:endParaRPr kumimoji="1" lang="en-US" altLang="ja-JP" dirty="0"/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620752" y="173356"/>
            <a:ext cx="2339102" cy="483209"/>
          </a:xfrm>
        </p:spPr>
        <p:txBody>
          <a:bodyPr wrap="none">
            <a:spAutoFit/>
          </a:bodyPr>
          <a:lstStyle/>
          <a:p>
            <a:r>
              <a:rPr lang="ja-JP" altLang="en-US" sz="2800" b="1" dirty="0">
                <a:latin typeface="+mn-ea"/>
                <a:ea typeface="+mn-ea"/>
              </a:rPr>
              <a:t>３．質疑応答</a:t>
            </a:r>
          </a:p>
        </p:txBody>
      </p:sp>
    </p:spTree>
    <p:extLst>
      <p:ext uri="{BB962C8B-B14F-4D97-AF65-F5344CB8AC3E}">
        <p14:creationId xmlns:p14="http://schemas.microsoft.com/office/powerpoint/2010/main" val="3170647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1867</TotalTime>
  <Words>321</Words>
  <Application>Microsoft Office PowerPoint</Application>
  <PresentationFormat>A4 210 x 297 mm</PresentationFormat>
  <Paragraphs>34</Paragraphs>
  <Slides>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本日の研修内容</vt:lpstr>
      <vt:lpstr>１．整備した社内制度の内容説明</vt:lpstr>
      <vt:lpstr>PowerPoint プレゼンテーション</vt:lpstr>
      <vt:lpstr>３．質疑応答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森田　彩由実</dc:creator>
  <cp:lastModifiedBy>藤澤　真代</cp:lastModifiedBy>
  <cp:revision>102</cp:revision>
  <cp:lastPrinted>2025-07-29T01:05:13Z</cp:lastPrinted>
  <dcterms:created xsi:type="dcterms:W3CDTF">2023-07-31T01:49:10Z</dcterms:created>
  <dcterms:modified xsi:type="dcterms:W3CDTF">2026-07-31T01:56:30Z</dcterms:modified>
</cp:coreProperties>
</file>