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0"/>
  </p:notesMasterIdLst>
  <p:handoutMasterIdLst>
    <p:handoutMasterId r:id="rId11"/>
  </p:handoutMasterIdLst>
  <p:sldIdLst>
    <p:sldId id="288" r:id="rId2"/>
    <p:sldId id="257" r:id="rId3"/>
    <p:sldId id="273" r:id="rId4"/>
    <p:sldId id="285" r:id="rId5"/>
    <p:sldId id="1560" r:id="rId6"/>
    <p:sldId id="1561" r:id="rId7"/>
    <p:sldId id="1559" r:id="rId8"/>
    <p:sldId id="263" r:id="rId9"/>
  </p:sldIdLst>
  <p:sldSz cx="9906000" cy="6858000" type="A4"/>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12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B2F3"/>
    <a:srgbClr val="0000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66" d="100"/>
          <a:sy n="66" d="100"/>
        </p:scale>
        <p:origin x="1771" y="278"/>
      </p:cViewPr>
      <p:guideLst>
        <p:guide orient="horz" pos="2183"/>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2625" cy="34026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1696" y="0"/>
            <a:ext cx="4302625" cy="340265"/>
          </a:xfrm>
          <a:prstGeom prst="rect">
            <a:avLst/>
          </a:prstGeom>
        </p:spPr>
        <p:txBody>
          <a:bodyPr vert="horz" lIns="91440" tIns="45720" rIns="91440" bIns="45720" rtlCol="0"/>
          <a:lstStyle>
            <a:lvl1pPr algn="r">
              <a:defRPr sz="1200"/>
            </a:lvl1pPr>
          </a:lstStyle>
          <a:p>
            <a:fld id="{29B0BF33-B813-405E-B4F5-7DEA9E0FD197}" type="datetimeFigureOut">
              <a:rPr kumimoji="1" lang="ja-JP" altLang="en-US" smtClean="0"/>
              <a:t>2025/8/13</a:t>
            </a:fld>
            <a:endParaRPr kumimoji="1" lang="ja-JP" altLang="en-US"/>
          </a:p>
        </p:txBody>
      </p:sp>
      <p:sp>
        <p:nvSpPr>
          <p:cNvPr id="4" name="フッター プレースホルダー 3"/>
          <p:cNvSpPr>
            <a:spLocks noGrp="1"/>
          </p:cNvSpPr>
          <p:nvPr>
            <p:ph type="ftr" sz="quarter" idx="2"/>
          </p:nvPr>
        </p:nvSpPr>
        <p:spPr>
          <a:xfrm>
            <a:off x="0" y="6457410"/>
            <a:ext cx="4302625" cy="34026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1696" y="6457410"/>
            <a:ext cx="4302625" cy="340265"/>
          </a:xfrm>
          <a:prstGeom prst="rect">
            <a:avLst/>
          </a:prstGeom>
        </p:spPr>
        <p:txBody>
          <a:bodyPr vert="horz" lIns="91440" tIns="45720" rIns="91440" bIns="45720" rtlCol="0" anchor="b"/>
          <a:lstStyle>
            <a:lvl1pPr algn="r">
              <a:defRPr sz="1200"/>
            </a:lvl1pPr>
          </a:lstStyle>
          <a:p>
            <a:fld id="{DF9B84FE-A28D-408B-B117-D008AED3BBE0}" type="slidenum">
              <a:rPr kumimoji="1" lang="ja-JP" altLang="en-US" smtClean="0"/>
              <a:t>‹#›</a:t>
            </a:fld>
            <a:endParaRPr kumimoji="1" lang="ja-JP" altLang="en-US"/>
          </a:p>
        </p:txBody>
      </p:sp>
    </p:spTree>
    <p:extLst>
      <p:ext uri="{BB962C8B-B14F-4D97-AF65-F5344CB8AC3E}">
        <p14:creationId xmlns:p14="http://schemas.microsoft.com/office/powerpoint/2010/main" val="9175987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2125" cy="3413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925" y="0"/>
            <a:ext cx="4302125" cy="341313"/>
          </a:xfrm>
          <a:prstGeom prst="rect">
            <a:avLst/>
          </a:prstGeom>
        </p:spPr>
        <p:txBody>
          <a:bodyPr vert="horz" lIns="91440" tIns="45720" rIns="91440" bIns="45720" rtlCol="0"/>
          <a:lstStyle>
            <a:lvl1pPr algn="r">
              <a:defRPr sz="1200"/>
            </a:lvl1pPr>
          </a:lstStyle>
          <a:p>
            <a:fld id="{DAB3CD03-AC8F-4ECA-A710-306AE4895A09}" type="datetimeFigureOut">
              <a:rPr kumimoji="1" lang="ja-JP" altLang="en-US" smtClean="0"/>
              <a:t>2025/8/13</a:t>
            </a:fld>
            <a:endParaRPr kumimoji="1" lang="ja-JP" altLang="en-US"/>
          </a:p>
        </p:txBody>
      </p:sp>
      <p:sp>
        <p:nvSpPr>
          <p:cNvPr id="4" name="スライド イメージ プレースホルダー 3"/>
          <p:cNvSpPr>
            <a:spLocks noGrp="1" noRot="1" noChangeAspect="1"/>
          </p:cNvSpPr>
          <p:nvPr>
            <p:ph type="sldImg" idx="2"/>
          </p:nvPr>
        </p:nvSpPr>
        <p:spPr>
          <a:xfrm>
            <a:off x="3306763" y="849313"/>
            <a:ext cx="3313112" cy="229393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2188" y="3271838"/>
            <a:ext cx="7942262" cy="267652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56363"/>
            <a:ext cx="4302125" cy="3413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925" y="6456363"/>
            <a:ext cx="4302125" cy="341312"/>
          </a:xfrm>
          <a:prstGeom prst="rect">
            <a:avLst/>
          </a:prstGeom>
        </p:spPr>
        <p:txBody>
          <a:bodyPr vert="horz" lIns="91440" tIns="45720" rIns="91440" bIns="45720" rtlCol="0" anchor="b"/>
          <a:lstStyle>
            <a:lvl1pPr algn="r">
              <a:defRPr sz="1200"/>
            </a:lvl1pPr>
          </a:lstStyle>
          <a:p>
            <a:fld id="{1EA280FB-89F7-45F0-A988-943A4B1620B6}" type="slidenum">
              <a:rPr kumimoji="1" lang="ja-JP" altLang="en-US" smtClean="0"/>
              <a:t>‹#›</a:t>
            </a:fld>
            <a:endParaRPr kumimoji="1" lang="ja-JP" altLang="en-US"/>
          </a:p>
        </p:txBody>
      </p:sp>
    </p:spTree>
    <p:extLst>
      <p:ext uri="{BB962C8B-B14F-4D97-AF65-F5344CB8AC3E}">
        <p14:creationId xmlns:p14="http://schemas.microsoft.com/office/powerpoint/2010/main" val="23315487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AAEE0A2-C8E4-42F5-8306-CD6DFBF4D7FE}" type="slidenum">
              <a:rPr kumimoji="1" lang="ja-JP" altLang="en-US" smtClean="0"/>
              <a:t>1</a:t>
            </a:fld>
            <a:endParaRPr kumimoji="1" lang="ja-JP" altLang="en-US"/>
          </a:p>
        </p:txBody>
      </p:sp>
    </p:spTree>
    <p:extLst>
      <p:ext uri="{BB962C8B-B14F-4D97-AF65-F5344CB8AC3E}">
        <p14:creationId xmlns:p14="http://schemas.microsoft.com/office/powerpoint/2010/main" val="1941554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2025/8/13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3572989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2025/8/13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1590136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2025/8/13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910488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2025/8/13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837582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2025/8/13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2190435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4228FDD-28A2-4125-AA3C-6CDCB6C4678F}" type="datetimeFigureOut">
              <a:rPr kumimoji="1" lang="ja-JP" altLang="en-US" smtClean="0"/>
              <a:t>2025/8/13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932787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4228FDD-28A2-4125-AA3C-6CDCB6C4678F}" type="datetimeFigureOut">
              <a:rPr kumimoji="1" lang="ja-JP" altLang="en-US" smtClean="0"/>
              <a:t>2025/8/13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945428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4228FDD-28A2-4125-AA3C-6CDCB6C4678F}" type="datetimeFigureOut">
              <a:rPr kumimoji="1" lang="ja-JP" altLang="en-US" smtClean="0"/>
              <a:t>2025/8/13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1992458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228FDD-28A2-4125-AA3C-6CDCB6C4678F}" type="datetimeFigureOut">
              <a:rPr kumimoji="1" lang="ja-JP" altLang="en-US" smtClean="0"/>
              <a:t>2025/8/13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78710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228FDD-28A2-4125-AA3C-6CDCB6C4678F}" type="datetimeFigureOut">
              <a:rPr kumimoji="1" lang="ja-JP" altLang="en-US" smtClean="0"/>
              <a:t>2025/8/13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3729527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228FDD-28A2-4125-AA3C-6CDCB6C4678F}" type="datetimeFigureOut">
              <a:rPr kumimoji="1" lang="ja-JP" altLang="en-US" smtClean="0"/>
              <a:t>2025/8/13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2924928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228FDD-28A2-4125-AA3C-6CDCB6C4678F}" type="datetimeFigureOut">
              <a:rPr kumimoji="1" lang="ja-JP" altLang="en-US" smtClean="0"/>
              <a:t>2025/8/13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3525744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mhlw.go.jp/stf/newpage_07449.html" TargetMode="External"/><Relationship Id="rId2" Type="http://schemas.openxmlformats.org/officeDocument/2006/relationships/image" Target="../media/image1.emf"/><Relationship Id="rId1" Type="http://schemas.openxmlformats.org/officeDocument/2006/relationships/slideLayout" Target="../slideLayouts/slideLayout2.xml"/><Relationship Id="rId5" Type="http://schemas.openxmlformats.org/officeDocument/2006/relationships/hyperlink" Target="https://www.gan-portal.metro.tokyo.lg.jp/support/hatarakusedai/ryouritsu/handbook.html" TargetMode="External"/><Relationship Id="rId4" Type="http://schemas.openxmlformats.org/officeDocument/2006/relationships/image" Target="../media/image2.tmp"/></Relationships>
</file>

<file path=ppt/slides/_rels/slide6.xml.rels><?xml version="1.0" encoding="UTF-8" standalone="yes"?>
<Relationships xmlns="http://schemas.openxmlformats.org/package/2006/relationships"><Relationship Id="rId3" Type="http://schemas.openxmlformats.org/officeDocument/2006/relationships/hyperlink" Target="https://www.gan-portal.metro.tokyo.lg.jp/support/hatarakusedai/ryouritsu/handbook.html" TargetMode="External"/><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167347" y="2782669"/>
            <a:ext cx="7571303" cy="6463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r>
              <a:rPr kumimoji="1" lang="ja-JP" altLang="en-US" sz="3600" b="1" dirty="0">
                <a:solidFill>
                  <a:schemeClr val="tx1"/>
                </a:solidFill>
              </a:rPr>
              <a:t>病気治療と仕事の両立推進について</a:t>
            </a:r>
            <a:endParaRPr kumimoji="1" lang="en-US" altLang="ja-JP" sz="3600" b="1" dirty="0">
              <a:solidFill>
                <a:schemeClr val="tx1"/>
              </a:solidFill>
            </a:endParaRPr>
          </a:p>
        </p:txBody>
      </p:sp>
      <p:sp>
        <p:nvSpPr>
          <p:cNvPr id="5" name="正方形/長方形 4"/>
          <p:cNvSpPr/>
          <p:nvPr/>
        </p:nvSpPr>
        <p:spPr>
          <a:xfrm>
            <a:off x="5969567" y="4222907"/>
            <a:ext cx="3416320" cy="923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ja-JP" altLang="en-US" dirty="0">
                <a:solidFill>
                  <a:schemeClr val="tx1"/>
                </a:solidFill>
              </a:rPr>
              <a:t>　　年　　月　　日</a:t>
            </a:r>
            <a:endParaRPr kumimoji="1" lang="en-US" altLang="ja-JP" dirty="0">
              <a:solidFill>
                <a:schemeClr val="tx1"/>
              </a:solidFill>
            </a:endParaRPr>
          </a:p>
          <a:p>
            <a:r>
              <a:rPr kumimoji="1" lang="ja-JP" altLang="en-US" dirty="0">
                <a:solidFill>
                  <a:schemeClr val="tx1"/>
                </a:solidFill>
              </a:rPr>
              <a:t>　　　</a:t>
            </a:r>
            <a:endParaRPr kumimoji="1" lang="en-US" altLang="ja-JP" dirty="0">
              <a:solidFill>
                <a:schemeClr val="tx1"/>
              </a:solidFill>
            </a:endParaRPr>
          </a:p>
          <a:p>
            <a:r>
              <a:rPr kumimoji="1" lang="ja-JP" altLang="en-US" dirty="0">
                <a:solidFill>
                  <a:schemeClr val="tx1"/>
                </a:solidFill>
              </a:rPr>
              <a:t>　　時　　分　～　　時　　分</a:t>
            </a:r>
          </a:p>
        </p:txBody>
      </p:sp>
      <p:sp>
        <p:nvSpPr>
          <p:cNvPr id="6" name="正方形/長方形 5"/>
          <p:cNvSpPr/>
          <p:nvPr/>
        </p:nvSpPr>
        <p:spPr>
          <a:xfrm>
            <a:off x="731331" y="5357498"/>
            <a:ext cx="8032968" cy="923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en-US" altLang="ja-JP" dirty="0">
                <a:solidFill>
                  <a:srgbClr val="0046D2"/>
                </a:solidFill>
                <a:latin typeface="+mn-ea"/>
              </a:rPr>
              <a:t>【</a:t>
            </a:r>
            <a:r>
              <a:rPr kumimoji="1" lang="ja-JP" altLang="en-US" dirty="0">
                <a:solidFill>
                  <a:srgbClr val="0046D2"/>
                </a:solidFill>
                <a:latin typeface="+mn-ea"/>
              </a:rPr>
              <a:t>ポイント</a:t>
            </a:r>
            <a:r>
              <a:rPr kumimoji="1" lang="en-US" altLang="ja-JP" dirty="0">
                <a:solidFill>
                  <a:srgbClr val="0046D2"/>
                </a:solidFill>
                <a:latin typeface="+mn-ea"/>
              </a:rPr>
              <a:t>】</a:t>
            </a:r>
          </a:p>
          <a:p>
            <a:r>
              <a:rPr kumimoji="1" lang="ja-JP" altLang="en-US" dirty="0">
                <a:solidFill>
                  <a:srgbClr val="0046D2"/>
                </a:solidFill>
                <a:latin typeface="+mn-ea"/>
              </a:rPr>
              <a:t>①社内制度の内容説明は、経営者や人事労務担当者等が周知する</a:t>
            </a:r>
            <a:endParaRPr kumimoji="1" lang="en-US" altLang="ja-JP" dirty="0">
              <a:solidFill>
                <a:srgbClr val="0046D2"/>
              </a:solidFill>
              <a:latin typeface="+mn-ea"/>
            </a:endParaRPr>
          </a:p>
          <a:p>
            <a:r>
              <a:rPr kumimoji="1" lang="ja-JP" altLang="en-US" dirty="0">
                <a:solidFill>
                  <a:srgbClr val="0046D2"/>
                </a:solidFill>
                <a:latin typeface="+mn-ea"/>
              </a:rPr>
              <a:t>②研修会への参加者</a:t>
            </a:r>
            <a:r>
              <a:rPr kumimoji="1" lang="en-US" altLang="ja-JP" dirty="0">
                <a:solidFill>
                  <a:srgbClr val="0046D2"/>
                </a:solidFill>
                <a:latin typeface="+mn-ea"/>
              </a:rPr>
              <a:t>(</a:t>
            </a:r>
            <a:r>
              <a:rPr kumimoji="1" lang="ja-JP" altLang="en-US" dirty="0">
                <a:solidFill>
                  <a:srgbClr val="0046D2"/>
                </a:solidFill>
                <a:latin typeface="+mn-ea"/>
              </a:rPr>
              <a:t>両立支援相談員</a:t>
            </a:r>
            <a:r>
              <a:rPr kumimoji="1" lang="en-US" altLang="ja-JP" dirty="0">
                <a:solidFill>
                  <a:srgbClr val="0046D2"/>
                </a:solidFill>
                <a:latin typeface="+mn-ea"/>
              </a:rPr>
              <a:t>)</a:t>
            </a:r>
            <a:r>
              <a:rPr kumimoji="1" lang="ja-JP" altLang="en-US" dirty="0">
                <a:solidFill>
                  <a:srgbClr val="0046D2"/>
                </a:solidFill>
                <a:latin typeface="+mn-ea"/>
              </a:rPr>
              <a:t>が、研修で収集した知識を説明する　</a:t>
            </a:r>
          </a:p>
        </p:txBody>
      </p:sp>
      <p:cxnSp>
        <p:nvCxnSpPr>
          <p:cNvPr id="9" name="直線コネクタ 8"/>
          <p:cNvCxnSpPr/>
          <p:nvPr/>
        </p:nvCxnSpPr>
        <p:spPr>
          <a:xfrm>
            <a:off x="535033" y="460403"/>
            <a:ext cx="873543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正方形/長方形 10"/>
          <p:cNvSpPr/>
          <p:nvPr/>
        </p:nvSpPr>
        <p:spPr>
          <a:xfrm>
            <a:off x="168895" y="103032"/>
            <a:ext cx="3570208"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ja-JP" altLang="en-US" sz="1200" dirty="0">
                <a:solidFill>
                  <a:schemeClr val="tx1"/>
                </a:solidFill>
              </a:rPr>
              <a:t>令和７年度働きやすい職場環境づくり推進奨励金</a:t>
            </a:r>
          </a:p>
        </p:txBody>
      </p:sp>
      <p:sp>
        <p:nvSpPr>
          <p:cNvPr id="13" name="正方形/長方形 12"/>
          <p:cNvSpPr/>
          <p:nvPr/>
        </p:nvSpPr>
        <p:spPr>
          <a:xfrm>
            <a:off x="535033" y="1233826"/>
            <a:ext cx="8432758" cy="954107"/>
          </a:xfrm>
          <a:prstGeom prst="rect">
            <a:avLst/>
          </a:prstGeom>
        </p:spPr>
        <p:txBody>
          <a:bodyPr wrap="none">
            <a:spAutoFit/>
          </a:bodyPr>
          <a:lstStyle/>
          <a:p>
            <a:r>
              <a:rPr kumimoji="1" lang="ja-JP" altLang="en-US" sz="1400" dirty="0">
                <a:solidFill>
                  <a:srgbClr val="FF0000"/>
                </a:solidFill>
              </a:rPr>
              <a:t>　</a:t>
            </a:r>
            <a:r>
              <a:rPr kumimoji="1" lang="ja-JP" altLang="en-US" sz="1400" b="1" dirty="0">
                <a:solidFill>
                  <a:srgbClr val="00B050"/>
                </a:solidFill>
              </a:rPr>
              <a:t>この社内研修資料（例）はあくまでも参考例です。</a:t>
            </a:r>
            <a:endParaRPr kumimoji="1" lang="en-US" altLang="ja-JP" sz="1400" b="1" dirty="0">
              <a:solidFill>
                <a:srgbClr val="00B050"/>
              </a:solidFill>
            </a:endParaRPr>
          </a:p>
          <a:p>
            <a:r>
              <a:rPr kumimoji="1" lang="ja-JP" altLang="en-US" sz="1400" dirty="0">
                <a:solidFill>
                  <a:srgbClr val="00B050"/>
                </a:solidFill>
              </a:rPr>
              <a:t>　</a:t>
            </a:r>
            <a:r>
              <a:rPr lang="ja-JP" altLang="en-US" sz="1400" dirty="0">
                <a:solidFill>
                  <a:srgbClr val="00B050"/>
                </a:solidFill>
              </a:rPr>
              <a:t>必ず「申請の手引き」「よくある質問」で</a:t>
            </a:r>
            <a:r>
              <a:rPr kumimoji="1" lang="ja-JP" altLang="en-US" sz="1400" dirty="0">
                <a:solidFill>
                  <a:srgbClr val="00B050"/>
                </a:solidFill>
              </a:rPr>
              <a:t>詳細を確認して、各申請企業ごとの</a:t>
            </a:r>
            <a:endParaRPr kumimoji="1" lang="en-US" altLang="ja-JP" sz="1400" dirty="0">
              <a:solidFill>
                <a:srgbClr val="00B050"/>
              </a:solidFill>
            </a:endParaRPr>
          </a:p>
          <a:p>
            <a:r>
              <a:rPr kumimoji="1" lang="ja-JP" altLang="en-US" sz="1400" dirty="0">
                <a:solidFill>
                  <a:srgbClr val="00B050"/>
                </a:solidFill>
              </a:rPr>
              <a:t>　社内研修資料を作成してください。</a:t>
            </a:r>
            <a:endParaRPr kumimoji="1" lang="en-US" altLang="ja-JP" sz="1400" dirty="0">
              <a:solidFill>
                <a:srgbClr val="00B050"/>
              </a:solidFill>
            </a:endParaRPr>
          </a:p>
          <a:p>
            <a:r>
              <a:rPr kumimoji="1" lang="ja-JP" altLang="en-US" sz="1400" dirty="0">
                <a:solidFill>
                  <a:srgbClr val="00B050"/>
                </a:solidFill>
              </a:rPr>
              <a:t>　</a:t>
            </a:r>
            <a:r>
              <a:rPr kumimoji="1" lang="en-US" altLang="ja-JP" sz="1400" dirty="0">
                <a:solidFill>
                  <a:srgbClr val="00B050"/>
                </a:solidFill>
              </a:rPr>
              <a:t> https://www.hataraku.metro.tokyo.lg.jp/kaizen/koyoukankyo/files/86b29255579ed0cbbe4458607ac4c62f.pdf</a:t>
            </a:r>
          </a:p>
        </p:txBody>
      </p:sp>
      <p:sp>
        <p:nvSpPr>
          <p:cNvPr id="10" name="正方形/長方形 9"/>
          <p:cNvSpPr/>
          <p:nvPr/>
        </p:nvSpPr>
        <p:spPr>
          <a:xfrm>
            <a:off x="409174" y="577172"/>
            <a:ext cx="1271502" cy="46166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en-US" altLang="ja-JP" sz="2400" b="1" dirty="0">
                <a:solidFill>
                  <a:schemeClr val="bg1"/>
                </a:solidFill>
              </a:rPr>
              <a:t>C</a:t>
            </a:r>
            <a:r>
              <a:rPr kumimoji="1" lang="ja-JP" altLang="en-US" sz="2400" b="1" dirty="0">
                <a:solidFill>
                  <a:schemeClr val="bg1"/>
                </a:solidFill>
              </a:rPr>
              <a:t>コース</a:t>
            </a:r>
          </a:p>
        </p:txBody>
      </p:sp>
      <p:sp>
        <p:nvSpPr>
          <p:cNvPr id="12" name="正方形/長方形 11"/>
          <p:cNvSpPr/>
          <p:nvPr/>
        </p:nvSpPr>
        <p:spPr>
          <a:xfrm>
            <a:off x="5969567" y="74769"/>
            <a:ext cx="3877985"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ja-JP" altLang="en-US" b="1" dirty="0">
                <a:solidFill>
                  <a:schemeClr val="tx1"/>
                </a:solidFill>
              </a:rPr>
              <a:t>株式会社〇〇　社内研修資料（例）</a:t>
            </a:r>
          </a:p>
        </p:txBody>
      </p:sp>
    </p:spTree>
    <p:extLst>
      <p:ext uri="{BB962C8B-B14F-4D97-AF65-F5344CB8AC3E}">
        <p14:creationId xmlns:p14="http://schemas.microsoft.com/office/powerpoint/2010/main" val="1454235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a:latin typeface="+mn-ea"/>
                <a:ea typeface="+mn-ea"/>
              </a:rPr>
              <a:t>本日の研修内容</a:t>
            </a:r>
            <a:endParaRPr kumimoji="1" lang="ja-JP" altLang="en-US" b="1" dirty="0">
              <a:latin typeface="+mn-ea"/>
              <a:ea typeface="+mn-ea"/>
            </a:endParaRPr>
          </a:p>
        </p:txBody>
      </p:sp>
      <p:sp>
        <p:nvSpPr>
          <p:cNvPr id="3" name="コンテンツ プレースホルダー 2"/>
          <p:cNvSpPr>
            <a:spLocks noGrp="1"/>
          </p:cNvSpPr>
          <p:nvPr>
            <p:ph idx="1"/>
          </p:nvPr>
        </p:nvSpPr>
        <p:spPr/>
        <p:txBody>
          <a:bodyPr>
            <a:normAutofit/>
          </a:bodyPr>
          <a:lstStyle/>
          <a:p>
            <a:pPr marL="0" indent="0">
              <a:buNone/>
            </a:pPr>
            <a:endParaRPr kumimoji="1" lang="en-US" altLang="ja-JP" dirty="0">
              <a:latin typeface="+mn-ea"/>
            </a:endParaRPr>
          </a:p>
          <a:p>
            <a:pPr marL="514350" indent="-514350">
              <a:buFont typeface="+mj-lt"/>
              <a:buAutoNum type="arabicPeriod"/>
            </a:pPr>
            <a:r>
              <a:rPr lang="ja-JP" altLang="en-US" dirty="0">
                <a:latin typeface="+mn-ea"/>
              </a:rPr>
              <a:t>相談窓口の設置と両立相談員の配置状況</a:t>
            </a:r>
            <a:endParaRPr lang="en-US" altLang="ja-JP" dirty="0">
              <a:latin typeface="+mn-ea"/>
            </a:endParaRPr>
          </a:p>
          <a:p>
            <a:pPr marL="514350" indent="-514350">
              <a:buAutoNum type="arabicPeriod" startAt="2"/>
            </a:pPr>
            <a:r>
              <a:rPr lang="ja-JP" altLang="en-US" dirty="0">
                <a:latin typeface="+mn-ea"/>
              </a:rPr>
              <a:t>整備した社内制度の内容説明</a:t>
            </a:r>
            <a:endParaRPr lang="en-US" altLang="ja-JP" dirty="0">
              <a:latin typeface="+mn-ea"/>
            </a:endParaRPr>
          </a:p>
          <a:p>
            <a:pPr marL="514350" indent="-514350">
              <a:buAutoNum type="arabicPeriod" startAt="2"/>
            </a:pPr>
            <a:r>
              <a:rPr lang="ja-JP" altLang="en-US" dirty="0">
                <a:latin typeface="+mn-ea"/>
              </a:rPr>
              <a:t>都の研修会で収集した知識の情報提供</a:t>
            </a:r>
            <a:endParaRPr lang="en-US" altLang="ja-JP" dirty="0">
              <a:latin typeface="+mn-ea"/>
            </a:endParaRPr>
          </a:p>
          <a:p>
            <a:pPr marL="514350" indent="-514350">
              <a:buAutoNum type="arabicPeriod" startAt="2"/>
            </a:pPr>
            <a:r>
              <a:rPr kumimoji="1" lang="ja-JP" altLang="en-US" dirty="0">
                <a:latin typeface="+mn-ea"/>
              </a:rPr>
              <a:t>質疑応答</a:t>
            </a:r>
            <a:endParaRPr kumimoji="1" lang="en-US" altLang="ja-JP" dirty="0">
              <a:latin typeface="+mn-ea"/>
            </a:endParaRPr>
          </a:p>
          <a:p>
            <a:pPr marL="0" indent="0">
              <a:buNone/>
            </a:pPr>
            <a:endParaRPr lang="en-US" altLang="ja-JP" dirty="0">
              <a:latin typeface="+mn-ea"/>
            </a:endParaRPr>
          </a:p>
          <a:p>
            <a:pPr marL="0" indent="0">
              <a:buNone/>
            </a:pPr>
            <a:r>
              <a:rPr kumimoji="1" lang="ja-JP" altLang="en-US" sz="1800" dirty="0">
                <a:solidFill>
                  <a:srgbClr val="0046D2"/>
                </a:solidFill>
                <a:latin typeface="+mn-ea"/>
              </a:rPr>
              <a:t>（</a:t>
            </a:r>
            <a:r>
              <a:rPr kumimoji="1" lang="en-US" altLang="ja-JP" sz="1800" dirty="0">
                <a:solidFill>
                  <a:srgbClr val="0046D2"/>
                </a:solidFill>
                <a:latin typeface="+mn-ea"/>
              </a:rPr>
              <a:t>※</a:t>
            </a:r>
            <a:r>
              <a:rPr kumimoji="1" lang="ja-JP" altLang="en-US" sz="1800" dirty="0">
                <a:solidFill>
                  <a:srgbClr val="0046D2"/>
                </a:solidFill>
                <a:latin typeface="+mn-ea"/>
              </a:rPr>
              <a:t>　奨励金の取組順とは異なります）</a:t>
            </a:r>
            <a:endParaRPr kumimoji="1" lang="en-US" altLang="ja-JP" sz="1800" dirty="0">
              <a:solidFill>
                <a:srgbClr val="0046D2"/>
              </a:solidFill>
              <a:latin typeface="+mn-ea"/>
            </a:endParaRPr>
          </a:p>
          <a:p>
            <a:pPr marL="0" indent="0">
              <a:buNone/>
            </a:pPr>
            <a:r>
              <a:rPr lang="ja-JP" altLang="en-US" sz="1800" dirty="0">
                <a:solidFill>
                  <a:srgbClr val="0046D2"/>
                </a:solidFill>
                <a:latin typeface="+mn-ea"/>
              </a:rPr>
              <a:t>（</a:t>
            </a:r>
            <a:r>
              <a:rPr lang="en-US" altLang="ja-JP" sz="1800" dirty="0">
                <a:solidFill>
                  <a:srgbClr val="0046D2"/>
                </a:solidFill>
                <a:latin typeface="+mn-ea"/>
              </a:rPr>
              <a:t>※</a:t>
            </a:r>
            <a:r>
              <a:rPr lang="ja-JP" altLang="en-US" sz="1800" dirty="0">
                <a:solidFill>
                  <a:srgbClr val="0046D2"/>
                </a:solidFill>
                <a:latin typeface="+mn-ea"/>
              </a:rPr>
              <a:t>　</a:t>
            </a:r>
            <a:r>
              <a:rPr lang="en-US" altLang="ja-JP" sz="1800" dirty="0">
                <a:solidFill>
                  <a:srgbClr val="0046D2"/>
                </a:solidFill>
                <a:latin typeface="+mn-ea"/>
              </a:rPr>
              <a:t>1</a:t>
            </a:r>
            <a:r>
              <a:rPr lang="ja-JP" altLang="en-US" sz="1800" dirty="0">
                <a:solidFill>
                  <a:srgbClr val="0046D2"/>
                </a:solidFill>
                <a:latin typeface="+mn-ea"/>
              </a:rPr>
              <a:t>．相談窓口の設置と両立相談員の配置状況、</a:t>
            </a:r>
            <a:r>
              <a:rPr lang="en-US" altLang="ja-JP" sz="1800" dirty="0">
                <a:solidFill>
                  <a:srgbClr val="0046D2"/>
                </a:solidFill>
                <a:latin typeface="+mn-ea"/>
              </a:rPr>
              <a:t>2</a:t>
            </a:r>
            <a:r>
              <a:rPr lang="ja-JP" altLang="en-US" sz="1800" dirty="0">
                <a:solidFill>
                  <a:srgbClr val="0046D2"/>
                </a:solidFill>
                <a:latin typeface="+mn-ea"/>
              </a:rPr>
              <a:t>．整備した社内制度の内容説明、</a:t>
            </a:r>
            <a:r>
              <a:rPr lang="en-US" altLang="ja-JP" sz="1800" dirty="0">
                <a:solidFill>
                  <a:srgbClr val="0046D2"/>
                </a:solidFill>
                <a:latin typeface="+mn-ea"/>
              </a:rPr>
              <a:t>3</a:t>
            </a:r>
            <a:r>
              <a:rPr lang="ja-JP" altLang="en-US" sz="1800" dirty="0">
                <a:solidFill>
                  <a:srgbClr val="0046D2"/>
                </a:solidFill>
                <a:latin typeface="+mn-ea"/>
              </a:rPr>
              <a:t>．都の研修会で収集した知識の情報提供は必ず社内研修でご説明ください）</a:t>
            </a:r>
            <a:endParaRPr lang="en-US" altLang="ja-JP" sz="1800" dirty="0">
              <a:solidFill>
                <a:srgbClr val="0046D2"/>
              </a:solidFill>
              <a:latin typeface="+mn-ea"/>
            </a:endParaRPr>
          </a:p>
          <a:p>
            <a:pPr marL="0" indent="0">
              <a:buNone/>
            </a:pPr>
            <a:endParaRPr kumimoji="1" lang="ja-JP" altLang="en-US" sz="2000" dirty="0">
              <a:solidFill>
                <a:srgbClr val="0046D2"/>
              </a:solidFill>
              <a:latin typeface="+mn-ea"/>
            </a:endParaRPr>
          </a:p>
        </p:txBody>
      </p:sp>
      <p:sp>
        <p:nvSpPr>
          <p:cNvPr id="4" name="正方形/長方形 3">
            <a:extLst>
              <a:ext uri="{FF2B5EF4-FFF2-40B4-BE49-F238E27FC236}">
                <a16:creationId xmlns:a16="http://schemas.microsoft.com/office/drawing/2014/main" id="{7A968392-1430-B436-2A77-C6871A15DD53}"/>
              </a:ext>
            </a:extLst>
          </p:cNvPr>
          <p:cNvSpPr/>
          <p:nvPr/>
        </p:nvSpPr>
        <p:spPr>
          <a:xfrm>
            <a:off x="681038" y="4781006"/>
            <a:ext cx="8737282" cy="1395957"/>
          </a:xfrm>
          <a:prstGeom prst="rect">
            <a:avLst/>
          </a:prstGeom>
          <a:solidFill>
            <a:srgbClr val="4C8AE4">
              <a:alpha val="10196"/>
            </a:srgbClr>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0530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1285199" y="292847"/>
            <a:ext cx="7366119" cy="480131"/>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１．相談窓口の設置と両立相談員の配置状況</a:t>
            </a:r>
          </a:p>
        </p:txBody>
      </p:sp>
      <p:sp>
        <p:nvSpPr>
          <p:cNvPr id="2" name="正方形/長方形 1">
            <a:extLst>
              <a:ext uri="{FF2B5EF4-FFF2-40B4-BE49-F238E27FC236}">
                <a16:creationId xmlns:a16="http://schemas.microsoft.com/office/drawing/2014/main" id="{7443CAFE-B176-E32E-E1DA-867A62161189}"/>
              </a:ext>
            </a:extLst>
          </p:cNvPr>
          <p:cNvSpPr/>
          <p:nvPr/>
        </p:nvSpPr>
        <p:spPr>
          <a:xfrm>
            <a:off x="300120" y="1420829"/>
            <a:ext cx="9336275" cy="1162113"/>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lnSpc>
                <a:spcPct val="150000"/>
              </a:lnSpc>
            </a:pPr>
            <a:r>
              <a:rPr kumimoji="1" lang="ja-JP" altLang="en-US" sz="1600" b="1" dirty="0">
                <a:solidFill>
                  <a:srgbClr val="FF0000"/>
                </a:solidFill>
              </a:rPr>
              <a:t>「</a:t>
            </a:r>
            <a:r>
              <a:rPr kumimoji="1" lang="en-US" altLang="ja-JP" sz="1600" b="1" dirty="0">
                <a:solidFill>
                  <a:srgbClr val="FF0000"/>
                </a:solidFill>
              </a:rPr>
              <a:t>(</a:t>
            </a:r>
            <a:r>
              <a:rPr kumimoji="1" lang="ja-JP" altLang="en-US" sz="1600" b="1" dirty="0">
                <a:solidFill>
                  <a:srgbClr val="FF0000"/>
                </a:solidFill>
              </a:rPr>
              <a:t>様式</a:t>
            </a:r>
            <a:r>
              <a:rPr kumimoji="1" lang="en-US" altLang="ja-JP" sz="1600" b="1" dirty="0">
                <a:solidFill>
                  <a:srgbClr val="FF0000"/>
                </a:solidFill>
              </a:rPr>
              <a:t>)</a:t>
            </a:r>
            <a:r>
              <a:rPr kumimoji="1" lang="ja-JP" altLang="en-US" sz="1600" b="1" dirty="0">
                <a:solidFill>
                  <a:srgbClr val="FF0000"/>
                </a:solidFill>
              </a:rPr>
              <a:t>社内周知用」を用いて説明すること</a:t>
            </a:r>
            <a:endParaRPr kumimoji="1" lang="en-US" altLang="ja-JP" sz="1600" b="1" dirty="0">
              <a:solidFill>
                <a:srgbClr val="FF0000"/>
              </a:solidFill>
            </a:endParaRPr>
          </a:p>
          <a:p>
            <a:pPr algn="ctr">
              <a:lnSpc>
                <a:spcPct val="150000"/>
              </a:lnSpc>
            </a:pPr>
            <a:r>
              <a:rPr lang="ja-JP" altLang="en-US" sz="1600" dirty="0">
                <a:solidFill>
                  <a:schemeClr val="tx1"/>
                </a:solidFill>
              </a:rPr>
              <a:t>様式の記入例は、</a:t>
            </a:r>
            <a:r>
              <a:rPr lang="en-US" altLang="ja-JP" sz="1600" dirty="0">
                <a:solidFill>
                  <a:schemeClr val="tx1"/>
                </a:solidFill>
              </a:rPr>
              <a:t>『</a:t>
            </a:r>
            <a:r>
              <a:rPr lang="ja-JP" altLang="en-US" sz="1600" dirty="0">
                <a:solidFill>
                  <a:schemeClr val="tx1"/>
                </a:solidFill>
              </a:rPr>
              <a:t>申請の手引き</a:t>
            </a:r>
            <a:r>
              <a:rPr lang="en-US" altLang="ja-JP" sz="1600" dirty="0">
                <a:solidFill>
                  <a:schemeClr val="tx1"/>
                </a:solidFill>
              </a:rPr>
              <a:t>』P102</a:t>
            </a:r>
            <a:r>
              <a:rPr lang="ja-JP" altLang="en-US" sz="1600" dirty="0">
                <a:solidFill>
                  <a:schemeClr val="tx1"/>
                </a:solidFill>
              </a:rPr>
              <a:t>をご確認ください。</a:t>
            </a:r>
            <a:endParaRPr lang="en-US" altLang="ja-JP" sz="1600" dirty="0">
              <a:solidFill>
                <a:schemeClr val="tx1"/>
              </a:solidFill>
            </a:endParaRPr>
          </a:p>
          <a:p>
            <a:pPr algn="ctr">
              <a:lnSpc>
                <a:spcPct val="150000"/>
              </a:lnSpc>
            </a:pPr>
            <a:r>
              <a:rPr kumimoji="1" lang="en-US" altLang="ja-JP" sz="1600">
                <a:solidFill>
                  <a:schemeClr val="tx1"/>
                </a:solidFill>
              </a:rPr>
              <a:t>https://www.hataraku.metro.tokyo.lg.jp/kaizen/koyoukankyo/files/86b29255579ed0cbbe4458607ac4c62f.pdf</a:t>
            </a:r>
            <a:endParaRPr kumimoji="1" lang="ja-JP" altLang="en-US" sz="1600" b="1" dirty="0">
              <a:solidFill>
                <a:schemeClr val="tx1"/>
              </a:solidFill>
            </a:endParaRPr>
          </a:p>
        </p:txBody>
      </p:sp>
    </p:spTree>
    <p:extLst>
      <p:ext uri="{BB962C8B-B14F-4D97-AF65-F5344CB8AC3E}">
        <p14:creationId xmlns:p14="http://schemas.microsoft.com/office/powerpoint/2010/main" val="541979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782901" y="4204469"/>
            <a:ext cx="6340197" cy="776559"/>
          </a:xfrm>
        </p:spPr>
        <p:txBody>
          <a:bodyPr wrap="none">
            <a:spAutoFit/>
          </a:bodyPr>
          <a:lstStyle/>
          <a:p>
            <a:pPr marL="0" indent="0">
              <a:buNone/>
            </a:pPr>
            <a:r>
              <a:rPr lang="ja-JP" altLang="en-US" sz="2000" dirty="0">
                <a:solidFill>
                  <a:schemeClr val="accent1">
                    <a:lumMod val="75000"/>
                  </a:schemeClr>
                </a:solidFill>
              </a:rPr>
              <a:t>（</a:t>
            </a:r>
            <a:r>
              <a:rPr kumimoji="1" lang="ja-JP" altLang="en-US" sz="2000" dirty="0">
                <a:solidFill>
                  <a:schemeClr val="accent1">
                    <a:lumMod val="75000"/>
                  </a:schemeClr>
                </a:solidFill>
              </a:rPr>
              <a:t>追加取組）ジョブリターン制度を整備した</a:t>
            </a:r>
            <a:r>
              <a:rPr lang="ja-JP" altLang="en-US" sz="2000" dirty="0">
                <a:solidFill>
                  <a:schemeClr val="accent1">
                    <a:lumMod val="75000"/>
                  </a:schemeClr>
                </a:solidFill>
              </a:rPr>
              <a:t>場合は、</a:t>
            </a:r>
            <a:endParaRPr lang="en-US" altLang="ja-JP" sz="2000" dirty="0">
              <a:solidFill>
                <a:schemeClr val="accent1">
                  <a:lumMod val="75000"/>
                </a:schemeClr>
              </a:solidFill>
            </a:endParaRPr>
          </a:p>
          <a:p>
            <a:pPr marL="0" indent="0">
              <a:buNone/>
            </a:pPr>
            <a:r>
              <a:rPr lang="ja-JP" altLang="en-US" sz="2000" b="1" dirty="0">
                <a:solidFill>
                  <a:schemeClr val="accent1">
                    <a:lumMod val="75000"/>
                  </a:schemeClr>
                </a:solidFill>
              </a:rPr>
              <a:t>　　　　　　</a:t>
            </a:r>
            <a:r>
              <a:rPr lang="ja-JP" altLang="en-US" sz="2000" b="1" u="sng" dirty="0">
                <a:solidFill>
                  <a:schemeClr val="accent1">
                    <a:lumMod val="75000"/>
                  </a:schemeClr>
                </a:solidFill>
              </a:rPr>
              <a:t>ジョブリターン制度</a:t>
            </a:r>
            <a:r>
              <a:rPr lang="ja-JP" altLang="en-US" sz="2000" dirty="0">
                <a:solidFill>
                  <a:schemeClr val="accent1">
                    <a:lumMod val="75000"/>
                  </a:schemeClr>
                </a:solidFill>
              </a:rPr>
              <a:t>の内容も周知</a:t>
            </a:r>
            <a:endParaRPr kumimoji="1" lang="ja-JP" altLang="en-US" sz="2000" dirty="0">
              <a:solidFill>
                <a:schemeClr val="accent1">
                  <a:lumMod val="75000"/>
                </a:schemeClr>
              </a:solidFill>
            </a:endParaRPr>
          </a:p>
        </p:txBody>
      </p:sp>
      <p:sp>
        <p:nvSpPr>
          <p:cNvPr id="5" name="正方形/長方形 4"/>
          <p:cNvSpPr/>
          <p:nvPr/>
        </p:nvSpPr>
        <p:spPr>
          <a:xfrm>
            <a:off x="494831" y="5058778"/>
            <a:ext cx="8755570" cy="1321944"/>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b="1" dirty="0">
              <a:solidFill>
                <a:srgbClr val="0070C0"/>
              </a:solidFill>
            </a:endParaRPr>
          </a:p>
          <a:p>
            <a:pPr algn="ctr"/>
            <a:r>
              <a:rPr kumimoji="1" lang="ja-JP" altLang="en-US" sz="1700" b="1" dirty="0">
                <a:solidFill>
                  <a:srgbClr val="0070C0"/>
                </a:solidFill>
              </a:rPr>
              <a:t>整備した制度の概要（制度、対象者、申請方法など）を</a:t>
            </a:r>
            <a:endParaRPr kumimoji="1" lang="en-US" altLang="ja-JP" sz="1700" b="1" dirty="0">
              <a:solidFill>
                <a:srgbClr val="0070C0"/>
              </a:solidFill>
            </a:endParaRPr>
          </a:p>
          <a:p>
            <a:pPr algn="ctr"/>
            <a:r>
              <a:rPr kumimoji="1" lang="ja-JP" altLang="en-US" sz="1700" b="1" dirty="0">
                <a:solidFill>
                  <a:srgbClr val="0070C0"/>
                </a:solidFill>
              </a:rPr>
              <a:t>「別紙のとおり」とせず、記載してください。</a:t>
            </a:r>
          </a:p>
          <a:p>
            <a:pPr algn="ctr"/>
            <a:endParaRPr kumimoji="1" lang="ja-JP" altLang="en-US" dirty="0">
              <a:solidFill>
                <a:sysClr val="windowText" lastClr="000000"/>
              </a:solidFill>
            </a:endParaRPr>
          </a:p>
        </p:txBody>
      </p:sp>
      <p:sp>
        <p:nvSpPr>
          <p:cNvPr id="7" name="正方形/長方形 6"/>
          <p:cNvSpPr/>
          <p:nvPr/>
        </p:nvSpPr>
        <p:spPr>
          <a:xfrm>
            <a:off x="494831" y="1843959"/>
            <a:ext cx="8649748" cy="2282759"/>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700" b="1" dirty="0">
                <a:solidFill>
                  <a:srgbClr val="0070C0"/>
                </a:solidFill>
              </a:rPr>
              <a:t>取組事項３で整備した制度の概要（制度、対象者、申請方法等）を記載してください</a:t>
            </a:r>
            <a:endParaRPr kumimoji="1" lang="en-US" altLang="ja-JP" sz="1700" b="1" dirty="0">
              <a:solidFill>
                <a:srgbClr val="0070C0"/>
              </a:solidFill>
            </a:endParaRPr>
          </a:p>
          <a:p>
            <a:endParaRPr kumimoji="1" lang="en-US" altLang="ja-JP" sz="1600" b="1" dirty="0">
              <a:solidFill>
                <a:srgbClr val="0070C0"/>
              </a:solidFill>
            </a:endParaRPr>
          </a:p>
          <a:p>
            <a:r>
              <a:rPr kumimoji="1" lang="en-US" altLang="ja-JP" sz="1600" b="1" dirty="0">
                <a:solidFill>
                  <a:srgbClr val="0070C0"/>
                </a:solidFill>
              </a:rPr>
              <a:t>※</a:t>
            </a:r>
            <a:r>
              <a:rPr kumimoji="1" lang="ja-JP" altLang="en-US" sz="1600" b="1" dirty="0">
                <a:solidFill>
                  <a:srgbClr val="0070C0"/>
                </a:solidFill>
              </a:rPr>
              <a:t>以下の</a:t>
            </a:r>
            <a:r>
              <a:rPr kumimoji="1" lang="ja-JP" altLang="en-US" sz="1600" b="1" dirty="0">
                <a:solidFill>
                  <a:srgbClr val="0070C0"/>
                </a:solidFill>
                <a:latin typeface="+mn-ea"/>
              </a:rPr>
              <a:t>➀～⑤</a:t>
            </a:r>
            <a:r>
              <a:rPr kumimoji="1" lang="ja-JP" altLang="en-US" sz="1600" b="1" dirty="0">
                <a:solidFill>
                  <a:srgbClr val="0070C0"/>
                </a:solidFill>
              </a:rPr>
              <a:t>のいずれかを新たに整備する。</a:t>
            </a:r>
            <a:endParaRPr kumimoji="1" lang="en-US" altLang="ja-JP" sz="1600" b="1" dirty="0">
              <a:solidFill>
                <a:srgbClr val="0070C0"/>
              </a:solidFill>
            </a:endParaRPr>
          </a:p>
          <a:p>
            <a:r>
              <a:rPr kumimoji="1" lang="ja-JP" altLang="en-US" sz="1600" b="1" dirty="0">
                <a:solidFill>
                  <a:srgbClr val="0070C0"/>
                </a:solidFill>
                <a:latin typeface="+mn-ea"/>
              </a:rPr>
              <a:t>①　病気治療休暇制度</a:t>
            </a:r>
            <a:endParaRPr kumimoji="1" lang="en-US" altLang="ja-JP" sz="1600" b="1" dirty="0">
              <a:solidFill>
                <a:srgbClr val="0070C0"/>
              </a:solidFill>
              <a:latin typeface="+mn-ea"/>
            </a:endParaRPr>
          </a:p>
          <a:p>
            <a:r>
              <a:rPr kumimoji="1" lang="ja-JP" altLang="en-US" sz="1600" b="1" dirty="0">
                <a:solidFill>
                  <a:srgbClr val="0070C0"/>
                </a:solidFill>
                <a:latin typeface="+mn-ea"/>
              </a:rPr>
              <a:t>②　短時間勤務制度</a:t>
            </a:r>
            <a:endParaRPr kumimoji="1" lang="en-US" altLang="ja-JP" sz="1600" b="1" dirty="0">
              <a:solidFill>
                <a:srgbClr val="0070C0"/>
              </a:solidFill>
              <a:latin typeface="+mn-ea"/>
            </a:endParaRPr>
          </a:p>
          <a:p>
            <a:r>
              <a:rPr kumimoji="1" lang="ja-JP" altLang="en-US" sz="1600" b="1" dirty="0">
                <a:solidFill>
                  <a:srgbClr val="0070C0"/>
                </a:solidFill>
                <a:latin typeface="+mn-ea"/>
              </a:rPr>
              <a:t>③　フレックスタイム制</a:t>
            </a:r>
            <a:endParaRPr kumimoji="1" lang="en-US" altLang="ja-JP" sz="1600" b="1" dirty="0">
              <a:solidFill>
                <a:srgbClr val="0070C0"/>
              </a:solidFill>
              <a:latin typeface="+mn-ea"/>
            </a:endParaRPr>
          </a:p>
          <a:p>
            <a:r>
              <a:rPr kumimoji="1" lang="ja-JP" altLang="en-US" sz="1600" b="1" dirty="0">
                <a:solidFill>
                  <a:srgbClr val="0070C0"/>
                </a:solidFill>
                <a:latin typeface="+mn-ea"/>
              </a:rPr>
              <a:t>④　時差出勤制度</a:t>
            </a:r>
            <a:endParaRPr kumimoji="1" lang="en-US" altLang="ja-JP" sz="1600" b="1" dirty="0">
              <a:solidFill>
                <a:srgbClr val="0070C0"/>
              </a:solidFill>
              <a:latin typeface="+mn-ea"/>
            </a:endParaRPr>
          </a:p>
          <a:p>
            <a:r>
              <a:rPr kumimoji="1" lang="ja-JP" altLang="en-US" sz="1600" b="1" dirty="0">
                <a:solidFill>
                  <a:srgbClr val="0070C0"/>
                </a:solidFill>
                <a:latin typeface="+mn-ea"/>
              </a:rPr>
              <a:t>⑤　病気治療経費支援制度</a:t>
            </a:r>
          </a:p>
        </p:txBody>
      </p:sp>
      <p:sp>
        <p:nvSpPr>
          <p:cNvPr id="8" name="コンテンツ プレースホルダー 2"/>
          <p:cNvSpPr txBox="1">
            <a:spLocks/>
          </p:cNvSpPr>
          <p:nvPr/>
        </p:nvSpPr>
        <p:spPr>
          <a:xfrm>
            <a:off x="158371" y="1427070"/>
            <a:ext cx="9674443" cy="372153"/>
          </a:xfrm>
          <a:prstGeom prst="rect">
            <a:avLst/>
          </a:prstGeom>
        </p:spPr>
        <p:txBody>
          <a:bodyPr vert="horz" wrap="non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000" dirty="0">
                <a:solidFill>
                  <a:schemeClr val="accent1">
                    <a:lumMod val="75000"/>
                  </a:schemeClr>
                </a:solidFill>
                <a:latin typeface="+mn-ea"/>
              </a:rPr>
              <a:t>（例示）</a:t>
            </a:r>
            <a:r>
              <a:rPr lang="ja-JP" altLang="en-US" sz="2000" dirty="0">
                <a:latin typeface="+mn-ea"/>
              </a:rPr>
              <a:t>この度、我が社では</a:t>
            </a:r>
            <a:r>
              <a:rPr lang="ja-JP" altLang="en-US" sz="2000" b="1" u="sng" dirty="0">
                <a:latin typeface="+mn-ea"/>
              </a:rPr>
              <a:t>病気治療と仕事の両立に関する制度</a:t>
            </a:r>
            <a:r>
              <a:rPr lang="ja-JP" altLang="en-US" sz="2000" dirty="0">
                <a:latin typeface="+mn-ea"/>
              </a:rPr>
              <a:t>を整備しました</a:t>
            </a:r>
          </a:p>
        </p:txBody>
      </p:sp>
      <p:sp>
        <p:nvSpPr>
          <p:cNvPr id="10" name="タイトル 1"/>
          <p:cNvSpPr txBox="1">
            <a:spLocks/>
          </p:cNvSpPr>
          <p:nvPr/>
        </p:nvSpPr>
        <p:spPr>
          <a:xfrm>
            <a:off x="2168879" y="326356"/>
            <a:ext cx="5570756" cy="483209"/>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２．整備した社内制度の内容説明</a:t>
            </a:r>
            <a:endParaRPr lang="ja-JP" altLang="en-US" sz="2800" b="1" dirty="0">
              <a:solidFill>
                <a:srgbClr val="FF0000"/>
              </a:solidFill>
              <a:latin typeface="+mn-ea"/>
              <a:ea typeface="+mn-ea"/>
            </a:endParaRPr>
          </a:p>
        </p:txBody>
      </p:sp>
    </p:spTree>
    <p:extLst>
      <p:ext uri="{BB962C8B-B14F-4D97-AF65-F5344CB8AC3E}">
        <p14:creationId xmlns:p14="http://schemas.microsoft.com/office/powerpoint/2010/main" val="32975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985821-AB87-53C9-2EF4-F10D86C8D4C4}"/>
            </a:ext>
          </a:extLst>
        </p:cNvPr>
        <p:cNvGrpSpPr/>
        <p:nvPr/>
      </p:nvGrpSpPr>
      <p:grpSpPr>
        <a:xfrm>
          <a:off x="0" y="0"/>
          <a:ext cx="0" cy="0"/>
          <a:chOff x="0" y="0"/>
          <a:chExt cx="0" cy="0"/>
        </a:xfrm>
      </p:grpSpPr>
      <p:sp>
        <p:nvSpPr>
          <p:cNvPr id="12" name="タイトル 1">
            <a:extLst>
              <a:ext uri="{FF2B5EF4-FFF2-40B4-BE49-F238E27FC236}">
                <a16:creationId xmlns:a16="http://schemas.microsoft.com/office/drawing/2014/main" id="{06770E37-32D9-A801-10CE-26C9017AEE81}"/>
              </a:ext>
            </a:extLst>
          </p:cNvPr>
          <p:cNvSpPr txBox="1">
            <a:spLocks/>
          </p:cNvSpPr>
          <p:nvPr/>
        </p:nvSpPr>
        <p:spPr>
          <a:xfrm>
            <a:off x="1233695" y="266068"/>
            <a:ext cx="7007046" cy="483209"/>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３．都の研修会で収集した知識の情報提供</a:t>
            </a:r>
            <a:endParaRPr lang="ja-JP" altLang="en-US" sz="2800" b="1" dirty="0">
              <a:solidFill>
                <a:srgbClr val="FF0000"/>
              </a:solidFill>
              <a:latin typeface="+mn-ea"/>
              <a:ea typeface="+mn-ea"/>
            </a:endParaRPr>
          </a:p>
        </p:txBody>
      </p:sp>
      <p:sp>
        <p:nvSpPr>
          <p:cNvPr id="2" name="コンテンツ プレースホルダー 2">
            <a:extLst>
              <a:ext uri="{FF2B5EF4-FFF2-40B4-BE49-F238E27FC236}">
                <a16:creationId xmlns:a16="http://schemas.microsoft.com/office/drawing/2014/main" id="{87ADECB2-1C16-059A-C708-62C7C0DB74D7}"/>
              </a:ext>
            </a:extLst>
          </p:cNvPr>
          <p:cNvSpPr>
            <a:spLocks noGrp="1"/>
          </p:cNvSpPr>
          <p:nvPr>
            <p:ph idx="1"/>
          </p:nvPr>
        </p:nvSpPr>
        <p:spPr>
          <a:xfrm>
            <a:off x="2084267" y="957939"/>
            <a:ext cx="5737468" cy="968470"/>
          </a:xfrm>
        </p:spPr>
        <p:txBody>
          <a:bodyPr wrap="none">
            <a:spAutoFit/>
          </a:bodyPr>
          <a:lstStyle/>
          <a:p>
            <a:pPr marL="0" indent="0" algn="ctr">
              <a:buNone/>
            </a:pPr>
            <a:r>
              <a:rPr lang="ja-JP" altLang="en-US" sz="2600" dirty="0">
                <a:solidFill>
                  <a:srgbClr val="002060"/>
                </a:solidFill>
                <a:latin typeface="HGP創英角ｺﾞｼｯｸUB" panose="020B0900000000000000" pitchFamily="50" charset="-128"/>
                <a:ea typeface="HGP創英角ｺﾞｼｯｸUB" panose="020B0900000000000000" pitchFamily="50" charset="-128"/>
              </a:rPr>
              <a:t>治療と仕事の両立支援の背景</a:t>
            </a:r>
            <a:r>
              <a:rPr lang="ja-JP" altLang="en-US" sz="2600" dirty="0">
                <a:solidFill>
                  <a:srgbClr val="0070C0"/>
                </a:solidFill>
                <a:latin typeface="+mn-ea"/>
              </a:rPr>
              <a:t>（例示）</a:t>
            </a:r>
          </a:p>
          <a:p>
            <a:pPr marL="0" indent="0">
              <a:buNone/>
            </a:pPr>
            <a:endParaRPr lang="en-US" altLang="ja-JP" dirty="0">
              <a:solidFill>
                <a:schemeClr val="accent1">
                  <a:lumMod val="75000"/>
                </a:schemeClr>
              </a:solidFill>
            </a:endParaRPr>
          </a:p>
        </p:txBody>
      </p:sp>
      <p:sp>
        <p:nvSpPr>
          <p:cNvPr id="3" name="テキスト ボックス 2">
            <a:extLst>
              <a:ext uri="{FF2B5EF4-FFF2-40B4-BE49-F238E27FC236}">
                <a16:creationId xmlns:a16="http://schemas.microsoft.com/office/drawing/2014/main" id="{428241C2-2968-1471-199A-2F5A52C57B80}"/>
              </a:ext>
            </a:extLst>
          </p:cNvPr>
          <p:cNvSpPr txBox="1"/>
          <p:nvPr/>
        </p:nvSpPr>
        <p:spPr>
          <a:xfrm>
            <a:off x="-1273528" y="1726354"/>
            <a:ext cx="7696200" cy="400110"/>
          </a:xfrm>
          <a:prstGeom prst="rect">
            <a:avLst/>
          </a:prstGeom>
          <a:noFill/>
        </p:spPr>
        <p:txBody>
          <a:bodyPr wrap="square" rtlCol="0">
            <a:spAutoFit/>
          </a:bodyPr>
          <a:lstStyle/>
          <a:p>
            <a:pPr algn="ctr"/>
            <a:r>
              <a:rPr kumimoji="1" lang="ja-JP" altLang="en-US" sz="2000" b="1" dirty="0">
                <a:latin typeface="+mn-ea"/>
              </a:rPr>
              <a:t>治療と仕事の両立をしている人</a:t>
            </a:r>
          </a:p>
        </p:txBody>
      </p:sp>
      <p:pic>
        <p:nvPicPr>
          <p:cNvPr id="4" name="図 3">
            <a:extLst>
              <a:ext uri="{FF2B5EF4-FFF2-40B4-BE49-F238E27FC236}">
                <a16:creationId xmlns:a16="http://schemas.microsoft.com/office/drawing/2014/main" id="{696C4879-3E2D-442C-D333-2996B028BC6D}"/>
              </a:ext>
            </a:extLst>
          </p:cNvPr>
          <p:cNvPicPr>
            <a:picLocks noChangeAspect="1"/>
          </p:cNvPicPr>
          <p:nvPr/>
        </p:nvPicPr>
        <p:blipFill>
          <a:blip r:embed="rId2"/>
          <a:stretch>
            <a:fillRect/>
          </a:stretch>
        </p:blipFill>
        <p:spPr>
          <a:xfrm>
            <a:off x="347300" y="2156822"/>
            <a:ext cx="4513002" cy="4166609"/>
          </a:xfrm>
          <a:prstGeom prst="rect">
            <a:avLst/>
          </a:prstGeom>
        </p:spPr>
      </p:pic>
      <p:sp>
        <p:nvSpPr>
          <p:cNvPr id="5" name="テキスト ボックス 4">
            <a:extLst>
              <a:ext uri="{FF2B5EF4-FFF2-40B4-BE49-F238E27FC236}">
                <a16:creationId xmlns:a16="http://schemas.microsoft.com/office/drawing/2014/main" id="{1A003EB6-BF35-2FE5-AE25-E987C739B4BB}"/>
              </a:ext>
            </a:extLst>
          </p:cNvPr>
          <p:cNvSpPr txBox="1"/>
          <p:nvPr/>
        </p:nvSpPr>
        <p:spPr>
          <a:xfrm>
            <a:off x="675669" y="6353789"/>
            <a:ext cx="3856264" cy="338554"/>
          </a:xfrm>
          <a:prstGeom prst="rect">
            <a:avLst/>
          </a:prstGeom>
          <a:noFill/>
        </p:spPr>
        <p:txBody>
          <a:bodyPr wrap="square" rtlCol="0">
            <a:spAutoFit/>
          </a:bodyPr>
          <a:lstStyle/>
          <a:p>
            <a:r>
              <a:rPr kumimoji="1" lang="ja-JP" altLang="en-US" sz="800" dirty="0"/>
              <a:t>出典：「第３回がんとの共生のあり方に関する検討会 資料２」（厚生労働省）</a:t>
            </a:r>
            <a:endParaRPr kumimoji="1" lang="en-US" altLang="ja-JP" sz="800" dirty="0"/>
          </a:p>
          <a:p>
            <a:r>
              <a:rPr kumimoji="1" lang="ja-JP" altLang="en-US" sz="800" dirty="0"/>
              <a:t>（</a:t>
            </a:r>
            <a:r>
              <a:rPr kumimoji="1" lang="en-US" altLang="ja-JP" sz="800" dirty="0">
                <a:hlinkClick r:id="rId3"/>
              </a:rPr>
              <a:t>https://www.mhlw.go.jp/stf/newpage_07449.html</a:t>
            </a:r>
            <a:r>
              <a:rPr kumimoji="1" lang="ja-JP" altLang="en-US" sz="800" dirty="0"/>
              <a:t>）</a:t>
            </a:r>
          </a:p>
        </p:txBody>
      </p:sp>
      <p:sp>
        <p:nvSpPr>
          <p:cNvPr id="9" name="テキスト ボックス 14">
            <a:extLst>
              <a:ext uri="{FF2B5EF4-FFF2-40B4-BE49-F238E27FC236}">
                <a16:creationId xmlns:a16="http://schemas.microsoft.com/office/drawing/2014/main" id="{40D8F253-9FBA-4A49-3704-21E68FFDBE0A}"/>
              </a:ext>
            </a:extLst>
          </p:cNvPr>
          <p:cNvSpPr txBox="1"/>
          <p:nvPr/>
        </p:nvSpPr>
        <p:spPr>
          <a:xfrm>
            <a:off x="8061919" y="266068"/>
            <a:ext cx="1962819"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200" dirty="0">
                <a:solidFill>
                  <a:srgbClr val="0070C0"/>
                </a:solidFill>
              </a:rPr>
              <a:t>※</a:t>
            </a:r>
            <a:r>
              <a:rPr kumimoji="1" lang="ja-JP" altLang="en-US" sz="1200" dirty="0">
                <a:solidFill>
                  <a:srgbClr val="0070C0"/>
                </a:solidFill>
              </a:rPr>
              <a:t>必要に応じて、資料を追加してください</a:t>
            </a:r>
            <a:r>
              <a:rPr kumimoji="1" lang="ja-JP" altLang="en-US" sz="1600" dirty="0">
                <a:solidFill>
                  <a:srgbClr val="0070C0"/>
                </a:solidFill>
              </a:rPr>
              <a:t>。</a:t>
            </a:r>
            <a:endParaRPr kumimoji="1" lang="en-US" altLang="ja-JP" sz="1600" dirty="0">
              <a:solidFill>
                <a:srgbClr val="0070C0"/>
              </a:solidFill>
            </a:endParaRPr>
          </a:p>
        </p:txBody>
      </p:sp>
      <p:pic>
        <p:nvPicPr>
          <p:cNvPr id="11" name="図 10" descr="グラフィカル ユーザー インターフェイス, アプリケーション&#10;&#10;AI 生成コンテンツは誤りを含む可能性があります。">
            <a:extLst>
              <a:ext uri="{FF2B5EF4-FFF2-40B4-BE49-F238E27FC236}">
                <a16:creationId xmlns:a16="http://schemas.microsoft.com/office/drawing/2014/main" id="{F7FFD250-9206-23D3-6B74-34F1A480E2D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53000" y="2531464"/>
            <a:ext cx="4860301" cy="3022626"/>
          </a:xfrm>
          <a:prstGeom prst="rect">
            <a:avLst/>
          </a:prstGeom>
        </p:spPr>
      </p:pic>
      <p:sp>
        <p:nvSpPr>
          <p:cNvPr id="13" name="テキスト ボックス 12">
            <a:extLst>
              <a:ext uri="{FF2B5EF4-FFF2-40B4-BE49-F238E27FC236}">
                <a16:creationId xmlns:a16="http://schemas.microsoft.com/office/drawing/2014/main" id="{D2391A77-4388-7535-01DB-10F8C8FF94C7}"/>
              </a:ext>
            </a:extLst>
          </p:cNvPr>
          <p:cNvSpPr txBox="1"/>
          <p:nvPr/>
        </p:nvSpPr>
        <p:spPr>
          <a:xfrm>
            <a:off x="5344044" y="1703271"/>
            <a:ext cx="4078212" cy="646331"/>
          </a:xfrm>
          <a:prstGeom prst="rect">
            <a:avLst/>
          </a:prstGeom>
          <a:noFill/>
        </p:spPr>
        <p:txBody>
          <a:bodyPr wrap="square" rtlCol="0">
            <a:spAutoFit/>
          </a:bodyPr>
          <a:lstStyle/>
          <a:p>
            <a:r>
              <a:rPr kumimoji="1" lang="ja-JP" altLang="en-US" b="1" dirty="0"/>
              <a:t>治療と仕事を両立する上で困難であったこと（複数回答</a:t>
            </a:r>
            <a:r>
              <a:rPr kumimoji="1" lang="ja-JP" altLang="en-US" dirty="0"/>
              <a:t>）</a:t>
            </a:r>
          </a:p>
        </p:txBody>
      </p:sp>
      <p:sp>
        <p:nvSpPr>
          <p:cNvPr id="14" name="テキスト ボックス 13">
            <a:extLst>
              <a:ext uri="{FF2B5EF4-FFF2-40B4-BE49-F238E27FC236}">
                <a16:creationId xmlns:a16="http://schemas.microsoft.com/office/drawing/2014/main" id="{79201F8A-4F9B-665D-F097-849E58FBEC15}"/>
              </a:ext>
            </a:extLst>
          </p:cNvPr>
          <p:cNvSpPr txBox="1"/>
          <p:nvPr/>
        </p:nvSpPr>
        <p:spPr>
          <a:xfrm>
            <a:off x="4979594" y="6353789"/>
            <a:ext cx="4844848" cy="461665"/>
          </a:xfrm>
          <a:prstGeom prst="rect">
            <a:avLst/>
          </a:prstGeom>
          <a:noFill/>
        </p:spPr>
        <p:txBody>
          <a:bodyPr wrap="square" rtlCol="0">
            <a:spAutoFit/>
          </a:bodyPr>
          <a:lstStyle/>
          <a:p>
            <a:pPr algn="ctr"/>
            <a:r>
              <a:rPr kumimoji="1" lang="ja-JP" altLang="en-US" sz="800" dirty="0"/>
              <a:t>出典：「がんになった従業員の治療と仕事の両立支援サポートブック」（東京都）</a:t>
            </a:r>
            <a:endParaRPr kumimoji="1" lang="en-US" altLang="ja-JP" sz="800" dirty="0"/>
          </a:p>
          <a:p>
            <a:pPr algn="ctr"/>
            <a:r>
              <a:rPr kumimoji="1" lang="ja-JP" altLang="en-US" sz="800" dirty="0"/>
              <a:t>（</a:t>
            </a:r>
            <a:r>
              <a:rPr kumimoji="1" lang="en-US" altLang="ja-JP" sz="800" dirty="0">
                <a:hlinkClick r:id="rId5"/>
              </a:rPr>
              <a:t>https://www.gan-portal.metro.tokyo.lg.jp/support/hatarakusedai/ryouritsu/handbook.html</a:t>
            </a:r>
            <a:r>
              <a:rPr kumimoji="1" lang="ja-JP" altLang="en-US" sz="800" dirty="0"/>
              <a:t>）</a:t>
            </a:r>
            <a:endParaRPr kumimoji="1" lang="en-US" altLang="ja-JP" sz="800" dirty="0"/>
          </a:p>
          <a:p>
            <a:pPr algn="ctr"/>
            <a:endParaRPr kumimoji="1" lang="ja-JP" altLang="en-US" sz="800" dirty="0"/>
          </a:p>
        </p:txBody>
      </p:sp>
    </p:spTree>
    <p:extLst>
      <p:ext uri="{BB962C8B-B14F-4D97-AF65-F5344CB8AC3E}">
        <p14:creationId xmlns:p14="http://schemas.microsoft.com/office/powerpoint/2010/main" val="439434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1BFDF1-6D82-1177-5C8F-1A7554CAE4BC}"/>
            </a:ext>
          </a:extLst>
        </p:cNvPr>
        <p:cNvGrpSpPr/>
        <p:nvPr/>
      </p:nvGrpSpPr>
      <p:grpSpPr>
        <a:xfrm>
          <a:off x="0" y="0"/>
          <a:ext cx="0" cy="0"/>
          <a:chOff x="0" y="0"/>
          <a:chExt cx="0" cy="0"/>
        </a:xfrm>
      </p:grpSpPr>
      <p:sp>
        <p:nvSpPr>
          <p:cNvPr id="12" name="タイトル 1">
            <a:extLst>
              <a:ext uri="{FF2B5EF4-FFF2-40B4-BE49-F238E27FC236}">
                <a16:creationId xmlns:a16="http://schemas.microsoft.com/office/drawing/2014/main" id="{CA453AFA-A5F2-3EFD-A694-78CB583505B5}"/>
              </a:ext>
            </a:extLst>
          </p:cNvPr>
          <p:cNvSpPr txBox="1">
            <a:spLocks/>
          </p:cNvSpPr>
          <p:nvPr/>
        </p:nvSpPr>
        <p:spPr>
          <a:xfrm>
            <a:off x="1233695" y="255182"/>
            <a:ext cx="7007046" cy="483209"/>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３．都の研修会で収集した知識の情報提供</a:t>
            </a:r>
            <a:endParaRPr lang="ja-JP" altLang="en-US" sz="2800" b="1" dirty="0">
              <a:solidFill>
                <a:srgbClr val="FF0000"/>
              </a:solidFill>
              <a:latin typeface="+mn-ea"/>
              <a:ea typeface="+mn-ea"/>
            </a:endParaRPr>
          </a:p>
        </p:txBody>
      </p:sp>
      <p:sp>
        <p:nvSpPr>
          <p:cNvPr id="2" name="コンテンツ プレースホルダー 2">
            <a:extLst>
              <a:ext uri="{FF2B5EF4-FFF2-40B4-BE49-F238E27FC236}">
                <a16:creationId xmlns:a16="http://schemas.microsoft.com/office/drawing/2014/main" id="{078A6FD9-1A9E-DC00-B935-3416C16C2B1A}"/>
              </a:ext>
            </a:extLst>
          </p:cNvPr>
          <p:cNvSpPr>
            <a:spLocks noGrp="1"/>
          </p:cNvSpPr>
          <p:nvPr>
            <p:ph idx="1"/>
          </p:nvPr>
        </p:nvSpPr>
        <p:spPr>
          <a:xfrm>
            <a:off x="1631239" y="1023254"/>
            <a:ext cx="6571030" cy="1945148"/>
          </a:xfrm>
        </p:spPr>
        <p:txBody>
          <a:bodyPr wrap="none">
            <a:spAutoFit/>
          </a:bodyPr>
          <a:lstStyle/>
          <a:p>
            <a:pPr marL="0" indent="0">
              <a:buNone/>
            </a:pPr>
            <a:r>
              <a:rPr lang="ja-JP" altLang="en-US" sz="2600" dirty="0">
                <a:solidFill>
                  <a:srgbClr val="002060"/>
                </a:solidFill>
                <a:latin typeface="HGP創英角ｺﾞｼｯｸUB" panose="020B0900000000000000" pitchFamily="50" charset="-128"/>
                <a:ea typeface="HGP創英角ｺﾞｼｯｸUB" panose="020B0900000000000000" pitchFamily="50" charset="-128"/>
              </a:rPr>
              <a:t>検診から治療の流れと働き方の変化</a:t>
            </a:r>
            <a:r>
              <a:rPr lang="ja-JP" altLang="en-US" sz="2600" dirty="0">
                <a:solidFill>
                  <a:srgbClr val="0070C0"/>
                </a:solidFill>
                <a:latin typeface="+mn-ea"/>
              </a:rPr>
              <a:t>（例示）</a:t>
            </a:r>
          </a:p>
          <a:p>
            <a:pPr marL="0" indent="0">
              <a:buNone/>
            </a:pPr>
            <a:endParaRPr lang="ja-JP" altLang="en-US" sz="2600" dirty="0">
              <a:solidFill>
                <a:srgbClr val="002060"/>
              </a:solidFill>
              <a:latin typeface="HGP創英角ｺﾞｼｯｸUB" panose="020B0900000000000000" pitchFamily="50" charset="-128"/>
              <a:ea typeface="HGP創英角ｺﾞｼｯｸUB" panose="020B0900000000000000" pitchFamily="50" charset="-128"/>
            </a:endParaRPr>
          </a:p>
          <a:p>
            <a:pPr marL="0" indent="0">
              <a:buNone/>
            </a:pPr>
            <a:endParaRPr lang="ja-JP" altLang="en-US" sz="2600" dirty="0">
              <a:solidFill>
                <a:srgbClr val="002060"/>
              </a:solidFill>
              <a:latin typeface="HGP創英角ｺﾞｼｯｸUB" panose="020B0900000000000000" pitchFamily="50" charset="-128"/>
              <a:ea typeface="HGP創英角ｺﾞｼｯｸUB" panose="020B0900000000000000" pitchFamily="50" charset="-128"/>
            </a:endParaRPr>
          </a:p>
          <a:p>
            <a:endParaRPr lang="en-US" altLang="ja-JP" dirty="0">
              <a:solidFill>
                <a:schemeClr val="accent1">
                  <a:lumMod val="75000"/>
                </a:schemeClr>
              </a:solidFill>
            </a:endParaRPr>
          </a:p>
        </p:txBody>
      </p:sp>
      <p:pic>
        <p:nvPicPr>
          <p:cNvPr id="3" name="図 2">
            <a:extLst>
              <a:ext uri="{FF2B5EF4-FFF2-40B4-BE49-F238E27FC236}">
                <a16:creationId xmlns:a16="http://schemas.microsoft.com/office/drawing/2014/main" id="{08DF563D-D399-D03B-F9F4-B1B80B83E414}"/>
              </a:ext>
            </a:extLst>
          </p:cNvPr>
          <p:cNvPicPr>
            <a:picLocks noChangeAspect="1"/>
          </p:cNvPicPr>
          <p:nvPr/>
        </p:nvPicPr>
        <p:blipFill>
          <a:blip r:embed="rId2"/>
          <a:stretch>
            <a:fillRect/>
          </a:stretch>
        </p:blipFill>
        <p:spPr>
          <a:xfrm>
            <a:off x="1269940" y="1621027"/>
            <a:ext cx="7366119" cy="4859324"/>
          </a:xfrm>
          <a:prstGeom prst="rect">
            <a:avLst/>
          </a:prstGeom>
        </p:spPr>
      </p:pic>
      <p:sp>
        <p:nvSpPr>
          <p:cNvPr id="5" name="テキスト ボックス 4">
            <a:extLst>
              <a:ext uri="{FF2B5EF4-FFF2-40B4-BE49-F238E27FC236}">
                <a16:creationId xmlns:a16="http://schemas.microsoft.com/office/drawing/2014/main" id="{0473B085-1E65-3D35-7522-1719EC000361}"/>
              </a:ext>
            </a:extLst>
          </p:cNvPr>
          <p:cNvSpPr txBox="1"/>
          <p:nvPr/>
        </p:nvSpPr>
        <p:spPr>
          <a:xfrm>
            <a:off x="736909" y="6480351"/>
            <a:ext cx="8432180" cy="338554"/>
          </a:xfrm>
          <a:prstGeom prst="rect">
            <a:avLst/>
          </a:prstGeom>
          <a:noFill/>
        </p:spPr>
        <p:txBody>
          <a:bodyPr wrap="square" rtlCol="0">
            <a:spAutoFit/>
          </a:bodyPr>
          <a:lstStyle/>
          <a:p>
            <a:pPr algn="ctr"/>
            <a:r>
              <a:rPr kumimoji="1" lang="ja-JP" altLang="en-US" sz="800" dirty="0"/>
              <a:t>出典：「がんになった従業員の治療と仕事の両立支援サポートブック」（東京都）（</a:t>
            </a:r>
            <a:r>
              <a:rPr kumimoji="1" lang="en-US" altLang="ja-JP" sz="800" dirty="0">
                <a:hlinkClick r:id="rId3"/>
              </a:rPr>
              <a:t>https://www.gan-portal.metro.tokyo.lg.jp/support/hatarakusedai/ryouritsu/handbook.html</a:t>
            </a:r>
            <a:r>
              <a:rPr kumimoji="1" lang="ja-JP" altLang="en-US" sz="800" dirty="0"/>
              <a:t>）</a:t>
            </a:r>
            <a:endParaRPr kumimoji="1" lang="en-US" altLang="ja-JP" sz="800" dirty="0"/>
          </a:p>
          <a:p>
            <a:pPr algn="ctr"/>
            <a:endParaRPr kumimoji="1" lang="ja-JP" altLang="en-US" sz="800" dirty="0"/>
          </a:p>
        </p:txBody>
      </p:sp>
    </p:spTree>
    <p:extLst>
      <p:ext uri="{BB962C8B-B14F-4D97-AF65-F5344CB8AC3E}">
        <p14:creationId xmlns:p14="http://schemas.microsoft.com/office/powerpoint/2010/main" val="3487180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9FD511-2C7B-0AED-BA3D-6DDC9B7C0E7C}"/>
            </a:ext>
          </a:extLst>
        </p:cNvPr>
        <p:cNvGrpSpPr/>
        <p:nvPr/>
      </p:nvGrpSpPr>
      <p:grpSpPr>
        <a:xfrm>
          <a:off x="0" y="0"/>
          <a:ext cx="0" cy="0"/>
          <a:chOff x="0" y="0"/>
          <a:chExt cx="0" cy="0"/>
        </a:xfrm>
      </p:grpSpPr>
      <p:sp>
        <p:nvSpPr>
          <p:cNvPr id="12" name="タイトル 1">
            <a:extLst>
              <a:ext uri="{FF2B5EF4-FFF2-40B4-BE49-F238E27FC236}">
                <a16:creationId xmlns:a16="http://schemas.microsoft.com/office/drawing/2014/main" id="{6F4816B0-04FA-B89D-0B1F-D9818BA6D8AF}"/>
              </a:ext>
            </a:extLst>
          </p:cNvPr>
          <p:cNvSpPr txBox="1">
            <a:spLocks/>
          </p:cNvSpPr>
          <p:nvPr/>
        </p:nvSpPr>
        <p:spPr>
          <a:xfrm>
            <a:off x="1233695" y="266068"/>
            <a:ext cx="7007046" cy="483209"/>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３．都の研修会で収集した知識の情報提供</a:t>
            </a:r>
            <a:endParaRPr lang="ja-JP" altLang="en-US" sz="2800" b="1" dirty="0">
              <a:solidFill>
                <a:srgbClr val="FF0000"/>
              </a:solidFill>
              <a:latin typeface="+mn-ea"/>
              <a:ea typeface="+mn-ea"/>
            </a:endParaRPr>
          </a:p>
        </p:txBody>
      </p:sp>
      <p:sp>
        <p:nvSpPr>
          <p:cNvPr id="2" name="コンテンツ プレースホルダー 2">
            <a:extLst>
              <a:ext uri="{FF2B5EF4-FFF2-40B4-BE49-F238E27FC236}">
                <a16:creationId xmlns:a16="http://schemas.microsoft.com/office/drawing/2014/main" id="{1715DE66-ADDB-2916-E82A-47CB42BC4E91}"/>
              </a:ext>
            </a:extLst>
          </p:cNvPr>
          <p:cNvSpPr>
            <a:spLocks noGrp="1"/>
          </p:cNvSpPr>
          <p:nvPr>
            <p:ph idx="1"/>
          </p:nvPr>
        </p:nvSpPr>
        <p:spPr>
          <a:xfrm>
            <a:off x="1274587" y="859968"/>
            <a:ext cx="7663445" cy="2433487"/>
          </a:xfrm>
        </p:spPr>
        <p:txBody>
          <a:bodyPr wrap="none">
            <a:spAutoFit/>
          </a:bodyPr>
          <a:lstStyle/>
          <a:p>
            <a:pPr marL="0" indent="0" algn="ctr">
              <a:buNone/>
            </a:pPr>
            <a:r>
              <a:rPr lang="ja-JP" altLang="en-US" sz="2000" dirty="0">
                <a:solidFill>
                  <a:srgbClr val="002060"/>
                </a:solidFill>
                <a:latin typeface="HGP創英角ｺﾞｼｯｸUB" panose="020B0900000000000000" pitchFamily="50" charset="-128"/>
                <a:ea typeface="HGP創英角ｺﾞｼｯｸUB" panose="020B0900000000000000" pitchFamily="50" charset="-128"/>
              </a:rPr>
              <a:t>労働施策総合推進法の改正による</a:t>
            </a:r>
            <a:endParaRPr lang="en-US" altLang="ja-JP" sz="2000" dirty="0">
              <a:solidFill>
                <a:srgbClr val="002060"/>
              </a:solidFill>
              <a:latin typeface="HGP創英角ｺﾞｼｯｸUB" panose="020B0900000000000000" pitchFamily="50" charset="-128"/>
              <a:ea typeface="HGP創英角ｺﾞｼｯｸUB" panose="020B0900000000000000" pitchFamily="50" charset="-128"/>
            </a:endParaRPr>
          </a:p>
          <a:p>
            <a:pPr marL="0" indent="0" algn="ctr">
              <a:buNone/>
            </a:pPr>
            <a:r>
              <a:rPr lang="ja-JP" altLang="en-US" dirty="0">
                <a:solidFill>
                  <a:srgbClr val="002060"/>
                </a:solidFill>
                <a:latin typeface="HGP創英角ｺﾞｼｯｸUB" panose="020B0900000000000000" pitchFamily="50" charset="-128"/>
                <a:ea typeface="HGP創英角ｺﾞｼｯｸUB" panose="020B0900000000000000" pitchFamily="50" charset="-128"/>
              </a:rPr>
              <a:t>治療と仕事の両立支援の努力義務化</a:t>
            </a:r>
            <a:r>
              <a:rPr lang="ja-JP" altLang="en-US" dirty="0">
                <a:solidFill>
                  <a:srgbClr val="0070C0"/>
                </a:solidFill>
                <a:latin typeface="+mn-ea"/>
              </a:rPr>
              <a:t>（例示）</a:t>
            </a:r>
          </a:p>
          <a:p>
            <a:pPr marL="0" indent="0" algn="ctr">
              <a:buNone/>
            </a:pPr>
            <a:endParaRPr lang="ja-JP" altLang="en-US" dirty="0">
              <a:solidFill>
                <a:srgbClr val="002060"/>
              </a:solidFill>
              <a:latin typeface="HGP創英角ｺﾞｼｯｸUB" panose="020B0900000000000000" pitchFamily="50" charset="-128"/>
              <a:ea typeface="HGP創英角ｺﾞｼｯｸUB" panose="020B0900000000000000" pitchFamily="50" charset="-128"/>
            </a:endParaRPr>
          </a:p>
          <a:p>
            <a:pPr marL="0" indent="0">
              <a:buNone/>
            </a:pPr>
            <a:endParaRPr lang="ja-JP" altLang="en-US" dirty="0">
              <a:solidFill>
                <a:srgbClr val="002060"/>
              </a:solidFill>
              <a:latin typeface="HGP創英角ｺﾞｼｯｸUB" panose="020B0900000000000000" pitchFamily="50" charset="-128"/>
              <a:ea typeface="HGP創英角ｺﾞｼｯｸUB" panose="020B0900000000000000" pitchFamily="50" charset="-128"/>
            </a:endParaRPr>
          </a:p>
          <a:p>
            <a:endParaRPr lang="en-US" altLang="ja-JP" dirty="0">
              <a:solidFill>
                <a:schemeClr val="accent1">
                  <a:lumMod val="75000"/>
                </a:schemeClr>
              </a:solidFill>
            </a:endParaRPr>
          </a:p>
        </p:txBody>
      </p:sp>
      <p:sp>
        <p:nvSpPr>
          <p:cNvPr id="3" name="テキスト ボックス 2">
            <a:extLst>
              <a:ext uri="{FF2B5EF4-FFF2-40B4-BE49-F238E27FC236}">
                <a16:creationId xmlns:a16="http://schemas.microsoft.com/office/drawing/2014/main" id="{53537BDD-7070-DF59-AA43-08562F838209}"/>
              </a:ext>
            </a:extLst>
          </p:cNvPr>
          <p:cNvSpPr txBox="1"/>
          <p:nvPr/>
        </p:nvSpPr>
        <p:spPr>
          <a:xfrm>
            <a:off x="1131825" y="1912188"/>
            <a:ext cx="7642349" cy="4678204"/>
          </a:xfrm>
          <a:prstGeom prst="rect">
            <a:avLst/>
          </a:prstGeom>
          <a:noFill/>
          <a:ln>
            <a:solidFill>
              <a:schemeClr val="bg1">
                <a:lumMod val="65000"/>
              </a:schemeClr>
            </a:solidFill>
          </a:ln>
        </p:spPr>
        <p:txBody>
          <a:bodyPr wrap="square">
            <a:spAutoFit/>
          </a:bodyPr>
          <a:lstStyle/>
          <a:p>
            <a:pPr>
              <a:buNone/>
            </a:pPr>
            <a:endParaRPr lang="en-US" altLang="ja-JP" sz="2000" b="1" dirty="0"/>
          </a:p>
          <a:p>
            <a:pPr>
              <a:buNone/>
            </a:pPr>
            <a:r>
              <a:rPr lang="ja-JP" altLang="en-US" sz="2000" b="1" dirty="0"/>
              <a:t>◇改正の目的</a:t>
            </a:r>
            <a:r>
              <a:rPr lang="en-US" altLang="ja-JP" sz="2000" b="1" dirty="0"/>
              <a:t>:</a:t>
            </a:r>
          </a:p>
          <a:p>
            <a:pPr>
              <a:buNone/>
            </a:pPr>
            <a:r>
              <a:rPr lang="ja-JP" altLang="en-US" dirty="0"/>
              <a:t> 　多様な労働者が活躍できる就業環境を整備するため、</a:t>
            </a:r>
            <a:endParaRPr lang="en-US" altLang="ja-JP" dirty="0"/>
          </a:p>
          <a:p>
            <a:pPr>
              <a:buNone/>
            </a:pPr>
            <a:r>
              <a:rPr lang="ja-JP" altLang="en-US" dirty="0"/>
              <a:t>　治療と仕事の両立支援や女性活躍推進、ハラスメント対策を強化</a:t>
            </a:r>
          </a:p>
          <a:p>
            <a:pPr>
              <a:buNone/>
            </a:pPr>
            <a:endParaRPr lang="en-US" altLang="ja-JP" b="1" dirty="0"/>
          </a:p>
          <a:p>
            <a:pPr>
              <a:buNone/>
            </a:pPr>
            <a:r>
              <a:rPr lang="ja-JP" altLang="en-US" sz="2000" b="1" dirty="0"/>
              <a:t>◇改正の概要（治療と仕事の両立）</a:t>
            </a:r>
            <a:r>
              <a:rPr lang="en-US" altLang="ja-JP" sz="2000" b="1" dirty="0"/>
              <a:t>:</a:t>
            </a:r>
            <a:r>
              <a:rPr lang="ja-JP" altLang="en-US" dirty="0"/>
              <a:t> </a:t>
            </a:r>
            <a:endParaRPr lang="en-US" altLang="ja-JP" dirty="0"/>
          </a:p>
          <a:p>
            <a:r>
              <a:rPr lang="ja-JP" altLang="en-US" dirty="0"/>
              <a:t>　事業主は、職場における治療と仕事の両立を支援するため、</a:t>
            </a:r>
            <a:endParaRPr lang="en-US" altLang="ja-JP" dirty="0"/>
          </a:p>
          <a:p>
            <a:r>
              <a:rPr lang="ja-JP" altLang="en-US" dirty="0"/>
              <a:t>　労働者からの相談に応じ、適切に対応するために必要な措置を講じる</a:t>
            </a:r>
            <a:endParaRPr lang="en-US" altLang="ja-JP" dirty="0"/>
          </a:p>
          <a:p>
            <a:r>
              <a:rPr lang="ja-JP" altLang="en-US" dirty="0"/>
              <a:t>　努力が求められる。</a:t>
            </a:r>
            <a:endParaRPr lang="en-US" altLang="ja-JP" dirty="0"/>
          </a:p>
          <a:p>
            <a:endParaRPr lang="ja-JP" altLang="en-US" dirty="0"/>
          </a:p>
          <a:p>
            <a:r>
              <a:rPr lang="ja-JP" altLang="en-US" sz="2000" b="1" dirty="0"/>
              <a:t>◇指針整備</a:t>
            </a:r>
            <a:r>
              <a:rPr lang="en-US" altLang="ja-JP" sz="2000" b="1" dirty="0"/>
              <a:t>:</a:t>
            </a:r>
          </a:p>
          <a:p>
            <a:r>
              <a:rPr lang="ja-JP" altLang="en-US" dirty="0"/>
              <a:t>　 今後示される指針に沿った取り組みが必要</a:t>
            </a:r>
          </a:p>
          <a:p>
            <a:endParaRPr lang="en-US" altLang="ja-JP" b="1" dirty="0"/>
          </a:p>
          <a:p>
            <a:r>
              <a:rPr lang="ja-JP" altLang="en-US" sz="2000" b="1" dirty="0"/>
              <a:t>◇施行日</a:t>
            </a:r>
            <a:r>
              <a:rPr lang="en-US" altLang="ja-JP" sz="2000" b="1" dirty="0"/>
              <a:t>:</a:t>
            </a:r>
            <a:r>
              <a:rPr lang="ja-JP" altLang="en-US" sz="2000" dirty="0"/>
              <a:t> </a:t>
            </a:r>
            <a:endParaRPr lang="en-US" altLang="ja-JP" sz="2000" dirty="0"/>
          </a:p>
          <a:p>
            <a:r>
              <a:rPr lang="ja-JP" altLang="en-US" dirty="0"/>
              <a:t>　</a:t>
            </a:r>
            <a:r>
              <a:rPr lang="ja-JP" altLang="en-US" b="1" dirty="0">
                <a:solidFill>
                  <a:srgbClr val="FF0000"/>
                </a:solidFill>
              </a:rPr>
              <a:t>令和</a:t>
            </a:r>
            <a:r>
              <a:rPr lang="en-US" altLang="ja-JP" b="1" dirty="0">
                <a:solidFill>
                  <a:srgbClr val="FF0000"/>
                </a:solidFill>
              </a:rPr>
              <a:t>8</a:t>
            </a:r>
            <a:r>
              <a:rPr lang="ja-JP" altLang="en-US" b="1" dirty="0">
                <a:solidFill>
                  <a:srgbClr val="FF0000"/>
                </a:solidFill>
              </a:rPr>
              <a:t>年（</a:t>
            </a:r>
            <a:r>
              <a:rPr lang="en-US" altLang="ja-JP" b="1" dirty="0">
                <a:solidFill>
                  <a:srgbClr val="FF0000"/>
                </a:solidFill>
              </a:rPr>
              <a:t>2026</a:t>
            </a:r>
            <a:r>
              <a:rPr lang="ja-JP" altLang="en-US" b="1" dirty="0">
                <a:solidFill>
                  <a:srgbClr val="FF0000"/>
                </a:solidFill>
              </a:rPr>
              <a:t>年）</a:t>
            </a:r>
            <a:r>
              <a:rPr lang="en-US" altLang="ja-JP" b="1" dirty="0">
                <a:solidFill>
                  <a:srgbClr val="FF0000"/>
                </a:solidFill>
              </a:rPr>
              <a:t>4</a:t>
            </a:r>
            <a:r>
              <a:rPr lang="ja-JP" altLang="en-US" b="1" dirty="0">
                <a:solidFill>
                  <a:srgbClr val="FF0000"/>
                </a:solidFill>
              </a:rPr>
              <a:t>月</a:t>
            </a:r>
            <a:r>
              <a:rPr lang="en-US" altLang="ja-JP" b="1" dirty="0">
                <a:solidFill>
                  <a:srgbClr val="FF0000"/>
                </a:solidFill>
              </a:rPr>
              <a:t>1</a:t>
            </a:r>
            <a:r>
              <a:rPr lang="ja-JP" altLang="en-US" b="1" dirty="0">
                <a:solidFill>
                  <a:srgbClr val="FF0000"/>
                </a:solidFill>
              </a:rPr>
              <a:t>日</a:t>
            </a:r>
            <a:endParaRPr lang="en-US" altLang="ja-JP" dirty="0"/>
          </a:p>
          <a:p>
            <a:endParaRPr lang="ja-JP" altLang="en-US" dirty="0"/>
          </a:p>
        </p:txBody>
      </p:sp>
      <p:sp>
        <p:nvSpPr>
          <p:cNvPr id="4" name="四角形: 角を丸くする 3">
            <a:extLst>
              <a:ext uri="{FF2B5EF4-FFF2-40B4-BE49-F238E27FC236}">
                <a16:creationId xmlns:a16="http://schemas.microsoft.com/office/drawing/2014/main" id="{0F1D2EF8-E551-8201-5BAD-6306080DB14F}"/>
              </a:ext>
            </a:extLst>
          </p:cNvPr>
          <p:cNvSpPr/>
          <p:nvPr/>
        </p:nvSpPr>
        <p:spPr>
          <a:xfrm>
            <a:off x="7121041" y="3273897"/>
            <a:ext cx="1424533" cy="337457"/>
          </a:xfrm>
          <a:prstGeom prst="roundRect">
            <a:avLst/>
          </a:prstGeom>
          <a:solidFill>
            <a:schemeClr val="accent1">
              <a:lumMod val="60000"/>
              <a:lumOff val="40000"/>
            </a:schemeClr>
          </a:solidFill>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sz="1600" b="1" dirty="0">
                <a:latin typeface="Meiryo UI" panose="020B0604030504040204" pitchFamily="50" charset="-128"/>
                <a:ea typeface="Meiryo UI" panose="020B0604030504040204" pitchFamily="50" charset="-128"/>
              </a:rPr>
              <a:t>努力義務</a:t>
            </a:r>
          </a:p>
        </p:txBody>
      </p:sp>
    </p:spTree>
    <p:extLst>
      <p:ext uri="{BB962C8B-B14F-4D97-AF65-F5344CB8AC3E}">
        <p14:creationId xmlns:p14="http://schemas.microsoft.com/office/powerpoint/2010/main" val="2036239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640850" y="293930"/>
            <a:ext cx="2339102" cy="483209"/>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４．質疑応答</a:t>
            </a:r>
          </a:p>
        </p:txBody>
      </p:sp>
      <p:sp>
        <p:nvSpPr>
          <p:cNvPr id="6" name="コンテンツ プレースホルダー 2"/>
          <p:cNvSpPr>
            <a:spLocks noGrp="1"/>
          </p:cNvSpPr>
          <p:nvPr>
            <p:ph idx="1"/>
          </p:nvPr>
        </p:nvSpPr>
        <p:spPr>
          <a:xfrm>
            <a:off x="681038" y="1825625"/>
            <a:ext cx="8543925" cy="4351338"/>
          </a:xfrm>
        </p:spPr>
        <p:txBody>
          <a:bodyPr/>
          <a:lstStyle/>
          <a:p>
            <a:endParaRPr kumimoji="1" lang="ja-JP" altLang="en-US" dirty="0"/>
          </a:p>
        </p:txBody>
      </p:sp>
    </p:spTree>
    <p:extLst>
      <p:ext uri="{BB962C8B-B14F-4D97-AF65-F5344CB8AC3E}">
        <p14:creationId xmlns:p14="http://schemas.microsoft.com/office/powerpoint/2010/main" val="317064796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801</Words>
  <Application>Microsoft Office PowerPoint</Application>
  <PresentationFormat>A4 210 x 297 mm</PresentationFormat>
  <Paragraphs>77</Paragraphs>
  <Slides>8</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HGP創英角ｺﾞｼｯｸUB</vt:lpstr>
      <vt:lpstr>Meiryo UI</vt:lpstr>
      <vt:lpstr>游ゴシック</vt:lpstr>
      <vt:lpstr>Arial</vt:lpstr>
      <vt:lpstr>Calibri</vt:lpstr>
      <vt:lpstr>Calibri Light</vt:lpstr>
      <vt:lpstr>Office テーマ</vt:lpstr>
      <vt:lpstr>PowerPoint プレゼンテーション</vt:lpstr>
      <vt:lpstr>本日の研修内容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2025-08-08T01:24:55Z</dcterms:created>
  <dcterms:modified xsi:type="dcterms:W3CDTF">2025-08-13T04:59:25Z</dcterms:modified>
</cp:coreProperties>
</file>