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6_EF14B684.xml" ContentType="application/vnd.ms-powerpoint.comments+xml"/>
  <Override PartName="/ppt/comments/modernComment_124_370AB30D.xml" ContentType="application/vnd.ms-powerpoint.comments+xml"/>
  <Override PartName="/ppt/comments/modernComment_125_9A1406DE.xml" ContentType="application/vnd.ms-powerpoint.comments+xml"/>
  <Override PartName="/ppt/comments/modernComment_127_1BB6DAFD.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90" r:id="rId2"/>
    <p:sldId id="257" r:id="rId3"/>
    <p:sldId id="280" r:id="rId4"/>
    <p:sldId id="287" r:id="rId5"/>
    <p:sldId id="294" r:id="rId6"/>
    <p:sldId id="292" r:id="rId7"/>
    <p:sldId id="293" r:id="rId8"/>
    <p:sldId id="295" r:id="rId9"/>
    <p:sldId id="289" r:id="rId10"/>
  </p:sldIdLst>
  <p:sldSz cx="9906000" cy="6858000" type="A4"/>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1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 id="{5FD7547B-7981-1BF2-F874-AE71C0B1D067}" name="西野　美優奈" initials="美西" userId="S::T0544530@taims.metro.tokyo.jp::e42e078a-4cec-458a-b46a-e612859494a8"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63664"/>
    <a:srgbClr val="E16D83"/>
    <a:srgbClr val="F7807D"/>
    <a:srgbClr val="8AAAEA"/>
    <a:srgbClr val="49C2CF"/>
    <a:srgbClr val="7C7CEC"/>
    <a:srgbClr val="3399FF"/>
    <a:srgbClr val="3366FF"/>
    <a:srgbClr val="0030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58" autoAdjust="0"/>
    <p:restoredTop sz="94660"/>
  </p:normalViewPr>
  <p:slideViewPr>
    <p:cSldViewPr snapToGrid="0" showGuides="1">
      <p:cViewPr varScale="1">
        <p:scale>
          <a:sx n="70" d="100"/>
          <a:sy n="70" d="100"/>
        </p:scale>
        <p:origin x="802" y="278"/>
      </p:cViewPr>
      <p:guideLst>
        <p:guide orient="horz" pos="2183"/>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modernComment_124_370AB30D.xml><?xml version="1.0" encoding="utf-8"?>
<p188:cmLst xmlns:a="http://schemas.openxmlformats.org/drawingml/2006/main" xmlns:r="http://schemas.openxmlformats.org/officeDocument/2006/relationships" xmlns:p188="http://schemas.microsoft.com/office/powerpoint/2018/8/main">
  <p188:cm id="{6DDD484D-132B-4D75-9FD0-479E9C296B1F}" authorId="{5FD7547B-7981-1BF2-F874-AE71C0B1D067}" created="2025-07-31T15:07:12.057">
    <pc:sldMkLst xmlns:pc="http://schemas.microsoft.com/office/powerpoint/2013/main/command">
      <pc:docMk/>
      <pc:sldMk cId="923448077" sldId="289"/>
    </pc:sldMkLst>
    <p188:txBody>
      <a:bodyPr/>
      <a:lstStyle/>
      <a:p>
        <a:r>
          <a:rPr lang="ja-JP" altLang="en-US"/>
          <a:t>研修会動画【B】のスライド15</a:t>
        </a:r>
      </a:p>
    </p188:txBody>
  </p188:cm>
  <p188:cm id="{DD1A3A21-1B3B-4024-8D85-8DFA98C8F409}" authorId="{5FD7547B-7981-1BF2-F874-AE71C0B1D067}" created="2025-07-31T15:12:49.073">
    <pc:sldMkLst xmlns:pc="http://schemas.microsoft.com/office/powerpoint/2013/main/command">
      <pc:docMk/>
      <pc:sldMk cId="923448077" sldId="289"/>
    </pc:sldMkLst>
    <p188:txBody>
      <a:bodyPr/>
      <a:lstStyle/>
      <a:p>
        <a:r>
          <a:rPr lang="ja-JP" altLang="en-US"/>
          <a:t>【B①】と同じスライドですが、【B②】にも関係する重要な内容かと思い追加しています。
(異なる内容を紹介したほうが良い場合は変更します。)</a:t>
        </a:r>
      </a:p>
    </p188:txBody>
  </p188:cm>
</p188:cmLst>
</file>

<file path=ppt/comments/modernComment_125_9A1406DE.xml><?xml version="1.0" encoding="utf-8"?>
<p188:cmLst xmlns:a="http://schemas.openxmlformats.org/drawingml/2006/main" xmlns:r="http://schemas.openxmlformats.org/officeDocument/2006/relationships" xmlns:p188="http://schemas.microsoft.com/office/powerpoint/2018/8/main">
  <p188:cm id="{B5C0E603-BC67-4EF8-8DD8-7870B3AF359C}" authorId="{5FD7547B-7981-1BF2-F874-AE71C0B1D067}" created="2025-07-31T15:13:11.929">
    <pc:sldMkLst xmlns:pc="http://schemas.microsoft.com/office/powerpoint/2013/main/command">
      <pc:docMk/>
      <pc:sldMk cId="2585003742" sldId="291"/>
    </pc:sldMkLst>
    <p188:txBody>
      <a:bodyPr/>
      <a:lstStyle/>
      <a:p>
        <a:r>
          <a:rPr lang="ja-JP" altLang="en-US"/>
          <a:t>研修会動画【B】のスライド16
</a:t>
        </a:r>
      </a:p>
    </p188:txBody>
  </p188:cm>
  <p188:cm id="{E8259D49-FA8B-4D27-8D34-E526A3F73BB3}" authorId="{5FD7547B-7981-1BF2-F874-AE71C0B1D067}" created="2025-07-31T15:13:29.095">
    <pc:sldMkLst xmlns:pc="http://schemas.microsoft.com/office/powerpoint/2013/main/command">
      <pc:docMk/>
      <pc:sldMk cId="2585003742" sldId="291"/>
    </pc:sldMkLst>
    <p188:txBody>
      <a:bodyPr/>
      <a:lstStyle/>
      <a:p>
        <a:r>
          <a:rPr lang="ja-JP" altLang="en-US"/>
          <a:t>【B①】と同じスライドですが、【B②】にも関係する重要な内容かと思い追加しています。
(異なる内容を紹介したほうが良い場合は変更します。)</a:t>
        </a:r>
      </a:p>
    </p188:txBody>
  </p188:cm>
</p188:cmLst>
</file>

<file path=ppt/comments/modernComment_126_EF14B684.xml><?xml version="1.0" encoding="utf-8"?>
<p188:cmLst xmlns:a="http://schemas.openxmlformats.org/drawingml/2006/main" xmlns:r="http://schemas.openxmlformats.org/officeDocument/2006/relationships" xmlns:p188="http://schemas.microsoft.com/office/powerpoint/2018/8/main">
  <p188:cm id="{56D61742-2388-409E-B86A-B9EA1C3A0610}" authorId="{5FD7547B-7981-1BF2-F874-AE71C0B1D067}" created="2025-07-31T15:07:39.330">
    <pc:sldMkLst xmlns:pc="http://schemas.microsoft.com/office/powerpoint/2013/main/command">
      <pc:docMk/>
      <pc:sldMk cId="1489277783" sldId="276"/>
    </pc:sldMkLst>
    <p188:txBody>
      <a:bodyPr/>
      <a:lstStyle/>
      <a:p>
        <a:r>
          <a:rPr lang="ja-JP" altLang="en-US"/>
          <a:t>研修会動画【B】のスライド7と経済産業省のガイドラインから作成しています→https://www.meti.go.jp/policy/mono_info_service/healthcare/kaigo/main_20240326.pdf</a:t>
        </a:r>
      </a:p>
    </p188:txBody>
  </p188:cm>
  <p188:cm id="{EDE56FD4-C4DC-4F83-8F48-15F7AADA4EB6}" authorId="{5FD7547B-7981-1BF2-F874-AE71C0B1D067}" created="2025-08-08T02:05:16.254">
    <ac:deMkLst xmlns:ac="http://schemas.microsoft.com/office/drawing/2013/main/command">
      <pc:docMk xmlns:pc="http://schemas.microsoft.com/office/powerpoint/2013/main/command"/>
      <pc:sldMk xmlns:pc="http://schemas.microsoft.com/office/powerpoint/2013/main/command" cId="4011112068" sldId="294"/>
      <ac:spMk id="9" creationId="{218C6728-EB9A-206A-9497-54BABD57D1B4}"/>
    </ac:deMkLst>
    <p188:txBody>
      <a:bodyPr/>
      <a:lstStyle/>
      <a:p>
        <a:r>
          <a:rPr lang="ja-JP" altLang="en-US"/>
          <a:t>社員研修向け資料としては適していない可能性がありますが、B介護と仕事の両立に関する研修会資料のほとんどが講師の方が独自に作成したものでした。
そのため、新たな資料を作成する代わりに、厚生労働省の出典部分を活用しました。</a:t>
        </a:r>
      </a:p>
    </p188:txBody>
  </p188:cm>
  <p188:cm id="{47CE3C13-551A-4977-99AA-60884F0EBCD9}" authorId="{5FD7547B-7981-1BF2-F874-AE71C0B1D067}" created="2025-08-08T02:16:55.725">
    <ac:deMkLst xmlns:ac="http://schemas.microsoft.com/office/drawing/2013/main/command">
      <pc:docMk xmlns:pc="http://schemas.microsoft.com/office/powerpoint/2013/main/command"/>
      <pc:sldMk xmlns:pc="http://schemas.microsoft.com/office/powerpoint/2013/main/command" cId="4011112068" sldId="294"/>
      <ac:spMk id="5" creationId="{B26F8C82-5C7A-38D7-FB86-29531F3BD7F5}"/>
    </ac:deMkLst>
    <p188:txBody>
      <a:bodyPr/>
      <a:lstStyle/>
      <a:p>
        <a:r>
          <a:rPr lang="ja-JP" altLang="en-US"/>
          <a:t>内容を少し従業員向けの前向きな内容に変更しています。</a:t>
        </a:r>
      </a:p>
    </p188:txBody>
  </p188:cm>
</p188:cmLst>
</file>

<file path=ppt/comments/modernComment_127_1BB6DAFD.xml><?xml version="1.0" encoding="utf-8"?>
<p188:cmLst xmlns:a="http://schemas.openxmlformats.org/drawingml/2006/main" xmlns:r="http://schemas.openxmlformats.org/officeDocument/2006/relationships" xmlns:p188="http://schemas.microsoft.com/office/powerpoint/2018/8/main">
  <p188:cm id="{EB5F4028-9A8D-4FAF-87CF-A6AB46FD13B4}" authorId="{5FD7547B-7981-1BF2-F874-AE71C0B1D067}" created="2025-07-31T15:07:39.330">
    <pc:sldMkLst xmlns:pc="http://schemas.microsoft.com/office/powerpoint/2013/main/command">
      <pc:docMk/>
      <pc:sldMk cId="1489277783" sldId="276"/>
    </pc:sldMkLst>
    <p188:txBody>
      <a:bodyPr/>
      <a:lstStyle/>
      <a:p>
        <a:r>
          <a:rPr lang="ja-JP" altLang="en-US"/>
          <a:t>研修会動画【B】のスライド16、19、28、33を参考に作成し、差し替えました。</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2798" y="1"/>
            <a:ext cx="4301543" cy="341064"/>
          </a:xfrm>
          <a:prstGeom prst="rect">
            <a:avLst/>
          </a:prstGeom>
        </p:spPr>
        <p:txBody>
          <a:bodyPr vert="horz" lIns="91440" tIns="45720" rIns="91440" bIns="45720" rtlCol="0"/>
          <a:lstStyle>
            <a:lvl1pPr algn="r">
              <a:defRPr sz="1200"/>
            </a:lvl1pPr>
          </a:lstStyle>
          <a:p>
            <a:fld id="{C1BE6A8C-BD6D-482A-BFA8-72B0478D6F29}" type="datetimeFigureOut">
              <a:rPr kumimoji="1" lang="ja-JP" altLang="en-US" smtClean="0"/>
              <a:t>2025/8/8</a:t>
            </a:fld>
            <a:endParaRPr kumimoji="1" lang="ja-JP" altLang="en-US"/>
          </a:p>
        </p:txBody>
      </p:sp>
      <p:sp>
        <p:nvSpPr>
          <p:cNvPr id="4" name="フッター プレースホルダー 3"/>
          <p:cNvSpPr>
            <a:spLocks noGrp="1"/>
          </p:cNvSpPr>
          <p:nvPr>
            <p:ph type="ftr" sz="quarter" idx="2"/>
          </p:nvPr>
        </p:nvSpPr>
        <p:spPr>
          <a:xfrm>
            <a:off x="0" y="6456612"/>
            <a:ext cx="4301543" cy="34106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2798" y="6456612"/>
            <a:ext cx="4301543" cy="341063"/>
          </a:xfrm>
          <a:prstGeom prst="rect">
            <a:avLst/>
          </a:prstGeom>
        </p:spPr>
        <p:txBody>
          <a:bodyPr vert="horz" lIns="91440" tIns="45720" rIns="91440" bIns="45720" rtlCol="0" anchor="b"/>
          <a:lstStyle>
            <a:lvl1pPr algn="r">
              <a:defRPr sz="1200"/>
            </a:lvl1pPr>
          </a:lstStyle>
          <a:p>
            <a:fld id="{7078CC41-0360-4F51-B27A-DF61BA893D78}" type="slidenum">
              <a:rPr kumimoji="1" lang="ja-JP" altLang="en-US" smtClean="0"/>
              <a:t>‹#›</a:t>
            </a:fld>
            <a:endParaRPr kumimoji="1" lang="ja-JP" altLang="en-US"/>
          </a:p>
        </p:txBody>
      </p:sp>
    </p:spTree>
    <p:extLst>
      <p:ext uri="{BB962C8B-B14F-4D97-AF65-F5344CB8AC3E}">
        <p14:creationId xmlns:p14="http://schemas.microsoft.com/office/powerpoint/2010/main" val="23251634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925" y="0"/>
            <a:ext cx="4302125" cy="341313"/>
          </a:xfrm>
          <a:prstGeom prst="rect">
            <a:avLst/>
          </a:prstGeom>
        </p:spPr>
        <p:txBody>
          <a:bodyPr vert="horz" lIns="91440" tIns="45720" rIns="91440" bIns="45720" rtlCol="0"/>
          <a:lstStyle>
            <a:lvl1pPr algn="r">
              <a:defRPr sz="1200"/>
            </a:lvl1pPr>
          </a:lstStyle>
          <a:p>
            <a:fld id="{DAA7C419-332D-4B84-A36A-CDE94F4BFCF6}" type="datetimeFigureOut">
              <a:rPr kumimoji="1" lang="ja-JP" altLang="en-US" smtClean="0"/>
              <a:t>2025/8/8</a:t>
            </a:fld>
            <a:endParaRPr kumimoji="1" lang="ja-JP" altLang="en-US"/>
          </a:p>
        </p:txBody>
      </p:sp>
      <p:sp>
        <p:nvSpPr>
          <p:cNvPr id="4" name="スライド イメージ プレースホルダー 3"/>
          <p:cNvSpPr>
            <a:spLocks noGrp="1" noRot="1" noChangeAspect="1"/>
          </p:cNvSpPr>
          <p:nvPr>
            <p:ph type="sldImg" idx="2"/>
          </p:nvPr>
        </p:nvSpPr>
        <p:spPr>
          <a:xfrm>
            <a:off x="3306763" y="849313"/>
            <a:ext cx="3313112" cy="229393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2188" y="3271838"/>
            <a:ext cx="7942262" cy="26765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925" y="6456363"/>
            <a:ext cx="4302125" cy="341312"/>
          </a:xfrm>
          <a:prstGeom prst="rect">
            <a:avLst/>
          </a:prstGeom>
        </p:spPr>
        <p:txBody>
          <a:bodyPr vert="horz" lIns="91440" tIns="45720" rIns="91440" bIns="45720" rtlCol="0" anchor="b"/>
          <a:lstStyle>
            <a:lvl1pPr algn="r">
              <a:defRPr sz="1200"/>
            </a:lvl1pPr>
          </a:lstStyle>
          <a:p>
            <a:fld id="{09F5B7D8-FCF0-417A-8FF7-20ABCC44B739}" type="slidenum">
              <a:rPr kumimoji="1" lang="ja-JP" altLang="en-US" smtClean="0"/>
              <a:t>‹#›</a:t>
            </a:fld>
            <a:endParaRPr kumimoji="1" lang="ja-JP" altLang="en-US"/>
          </a:p>
        </p:txBody>
      </p:sp>
    </p:spTree>
    <p:extLst>
      <p:ext uri="{BB962C8B-B14F-4D97-AF65-F5344CB8AC3E}">
        <p14:creationId xmlns:p14="http://schemas.microsoft.com/office/powerpoint/2010/main" val="33916417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AAEE0A2-C8E4-42F5-8306-CD6DFBF4D7FE}" type="slidenum">
              <a:rPr kumimoji="1" lang="ja-JP" altLang="en-US" smtClean="0"/>
              <a:t>1</a:t>
            </a:fld>
            <a:endParaRPr kumimoji="1" lang="ja-JP" altLang="en-US"/>
          </a:p>
        </p:txBody>
      </p:sp>
    </p:spTree>
    <p:extLst>
      <p:ext uri="{BB962C8B-B14F-4D97-AF65-F5344CB8AC3E}">
        <p14:creationId xmlns:p14="http://schemas.microsoft.com/office/powerpoint/2010/main" val="1941554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572989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1590136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10488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837582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2190435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2025/8/8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3278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4228FDD-28A2-4125-AA3C-6CDCB6C4678F}" type="datetimeFigureOut">
              <a:rPr kumimoji="1" lang="ja-JP" altLang="en-US" smtClean="0"/>
              <a:t>2025/8/8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45428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4228FDD-28A2-4125-AA3C-6CDCB6C4678F}" type="datetimeFigureOut">
              <a:rPr kumimoji="1" lang="ja-JP" altLang="en-US" smtClean="0"/>
              <a:t>2025/8/8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1992458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228FDD-28A2-4125-AA3C-6CDCB6C4678F}" type="datetimeFigureOut">
              <a:rPr kumimoji="1" lang="ja-JP" altLang="en-US" smtClean="0"/>
              <a:t>2025/8/8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78710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2025/8/8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729527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2025/8/8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2924928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28FDD-28A2-4125-AA3C-6CDCB6C4678F}" type="datetimeFigureOut">
              <a:rPr kumimoji="1" lang="ja-JP" altLang="en-US" smtClean="0"/>
              <a:t>2025/8/8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52574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26_EF14B68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microsoft.com/office/2018/10/relationships/comments" Target="../comments/modernComment_124_370AB30D.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microsoft.com/office/2018/10/relationships/comments" Target="../comments/modernComment_125_9A1406DE.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microsoft.com/office/2018/10/relationships/comments" Target="../comments/modernComment_127_1BB6DAFD.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05677" y="2228672"/>
            <a:ext cx="8494633" cy="17543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endParaRPr kumimoji="1" lang="en-US" altLang="ja-JP" sz="3600" b="1" dirty="0">
              <a:solidFill>
                <a:schemeClr val="tx1"/>
              </a:solidFill>
            </a:endParaRPr>
          </a:p>
          <a:p>
            <a:pPr algn="ctr"/>
            <a:r>
              <a:rPr kumimoji="1" lang="ja-JP" altLang="en-US" sz="3600" b="1" dirty="0">
                <a:solidFill>
                  <a:schemeClr val="tx1"/>
                </a:solidFill>
              </a:rPr>
              <a:t>介護離職防止のための支援制度について</a:t>
            </a:r>
            <a:endParaRPr kumimoji="1" lang="en-US" altLang="ja-JP" sz="3600" b="1" dirty="0">
              <a:solidFill>
                <a:schemeClr val="tx1"/>
              </a:solidFill>
            </a:endParaRPr>
          </a:p>
          <a:p>
            <a:pPr algn="ctr"/>
            <a:endParaRPr kumimoji="1" lang="en-US" altLang="ja-JP" sz="3600" b="1" dirty="0">
              <a:solidFill>
                <a:schemeClr val="tx1"/>
              </a:solidFill>
            </a:endParaRPr>
          </a:p>
        </p:txBody>
      </p:sp>
      <p:sp>
        <p:nvSpPr>
          <p:cNvPr id="5" name="正方形/長方形 4"/>
          <p:cNvSpPr/>
          <p:nvPr/>
        </p:nvSpPr>
        <p:spPr>
          <a:xfrm>
            <a:off x="5969567" y="4222907"/>
            <a:ext cx="3416320" cy="92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dirty="0">
                <a:solidFill>
                  <a:schemeClr val="tx1"/>
                </a:solidFill>
              </a:rPr>
              <a:t>　　年　　月　　日</a:t>
            </a:r>
            <a:endParaRPr kumimoji="1" lang="en-US" altLang="ja-JP" dirty="0">
              <a:solidFill>
                <a:schemeClr val="tx1"/>
              </a:solidFill>
            </a:endParaRPr>
          </a:p>
          <a:p>
            <a:r>
              <a:rPr kumimoji="1" lang="ja-JP" altLang="en-US" dirty="0">
                <a:solidFill>
                  <a:schemeClr val="tx1"/>
                </a:solidFill>
              </a:rPr>
              <a:t>　　　</a:t>
            </a:r>
            <a:endParaRPr kumimoji="1" lang="en-US" altLang="ja-JP" dirty="0">
              <a:solidFill>
                <a:schemeClr val="tx1"/>
              </a:solidFill>
            </a:endParaRPr>
          </a:p>
          <a:p>
            <a:r>
              <a:rPr kumimoji="1" lang="ja-JP" altLang="en-US" dirty="0">
                <a:solidFill>
                  <a:schemeClr val="tx1"/>
                </a:solidFill>
              </a:rPr>
              <a:t>　　時　　分　～　　時　　分</a:t>
            </a:r>
          </a:p>
        </p:txBody>
      </p:sp>
      <p:sp>
        <p:nvSpPr>
          <p:cNvPr id="6" name="正方形/長方形 5"/>
          <p:cNvSpPr/>
          <p:nvPr/>
        </p:nvSpPr>
        <p:spPr>
          <a:xfrm>
            <a:off x="731331" y="5357498"/>
            <a:ext cx="7981672" cy="92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dirty="0">
                <a:solidFill>
                  <a:srgbClr val="0046D2"/>
                </a:solidFill>
                <a:latin typeface="+mn-ea"/>
              </a:rPr>
              <a:t>【</a:t>
            </a:r>
            <a:r>
              <a:rPr kumimoji="1" lang="ja-JP" altLang="en-US" dirty="0">
                <a:solidFill>
                  <a:srgbClr val="0046D2"/>
                </a:solidFill>
                <a:latin typeface="+mn-ea"/>
              </a:rPr>
              <a:t>ポイント</a:t>
            </a:r>
            <a:r>
              <a:rPr kumimoji="1" lang="en-US" altLang="ja-JP" dirty="0">
                <a:solidFill>
                  <a:srgbClr val="0046D2"/>
                </a:solidFill>
                <a:latin typeface="+mn-ea"/>
              </a:rPr>
              <a:t>】</a:t>
            </a:r>
          </a:p>
          <a:p>
            <a:r>
              <a:rPr kumimoji="1" lang="ja-JP" altLang="en-US" dirty="0">
                <a:solidFill>
                  <a:srgbClr val="0046D2"/>
                </a:solidFill>
                <a:latin typeface="+mn-ea"/>
              </a:rPr>
              <a:t>①社内制度の内容説明は、経営者や人事労務担当者等が周知する</a:t>
            </a:r>
            <a:endParaRPr kumimoji="1" lang="en-US" altLang="ja-JP" dirty="0">
              <a:solidFill>
                <a:srgbClr val="0046D2"/>
              </a:solidFill>
              <a:latin typeface="+mn-ea"/>
            </a:endParaRPr>
          </a:p>
          <a:p>
            <a:r>
              <a:rPr kumimoji="1" lang="ja-JP" altLang="en-US" dirty="0">
                <a:solidFill>
                  <a:srgbClr val="0046D2"/>
                </a:solidFill>
                <a:latin typeface="+mn-ea"/>
              </a:rPr>
              <a:t>②研修会への参加者</a:t>
            </a:r>
            <a:r>
              <a:rPr kumimoji="1" lang="en-US" altLang="ja-JP" dirty="0">
                <a:solidFill>
                  <a:srgbClr val="0046D2"/>
                </a:solidFill>
                <a:latin typeface="+mn-ea"/>
              </a:rPr>
              <a:t>(</a:t>
            </a:r>
            <a:r>
              <a:rPr kumimoji="1" lang="ja-JP" altLang="en-US" dirty="0">
                <a:solidFill>
                  <a:srgbClr val="0046D2"/>
                </a:solidFill>
                <a:latin typeface="+mn-ea"/>
              </a:rPr>
              <a:t>両立支援相談員</a:t>
            </a:r>
            <a:r>
              <a:rPr kumimoji="1" lang="en-US" altLang="ja-JP" dirty="0">
                <a:solidFill>
                  <a:srgbClr val="0046D2"/>
                </a:solidFill>
                <a:latin typeface="+mn-ea"/>
              </a:rPr>
              <a:t>)</a:t>
            </a:r>
            <a:r>
              <a:rPr kumimoji="1" lang="ja-JP" altLang="en-US" dirty="0">
                <a:solidFill>
                  <a:srgbClr val="0046D2"/>
                </a:solidFill>
                <a:latin typeface="+mn-ea"/>
              </a:rPr>
              <a:t>が、研修で収集した知識を説明する　</a:t>
            </a:r>
          </a:p>
        </p:txBody>
      </p:sp>
      <p:cxnSp>
        <p:nvCxnSpPr>
          <p:cNvPr id="9" name="直線コネクタ 8"/>
          <p:cNvCxnSpPr/>
          <p:nvPr/>
        </p:nvCxnSpPr>
        <p:spPr>
          <a:xfrm>
            <a:off x="535033" y="460403"/>
            <a:ext cx="87354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168895" y="103032"/>
            <a:ext cx="3570208"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sz="1200" dirty="0">
                <a:solidFill>
                  <a:schemeClr val="tx1"/>
                </a:solidFill>
              </a:rPr>
              <a:t>令和７年度働きやすい職場環境づくり推進奨励金</a:t>
            </a:r>
          </a:p>
        </p:txBody>
      </p:sp>
      <p:sp>
        <p:nvSpPr>
          <p:cNvPr id="13" name="正方形/長方形 12"/>
          <p:cNvSpPr/>
          <p:nvPr/>
        </p:nvSpPr>
        <p:spPr>
          <a:xfrm>
            <a:off x="1049165" y="1219322"/>
            <a:ext cx="8432758" cy="954107"/>
          </a:xfrm>
          <a:prstGeom prst="rect">
            <a:avLst/>
          </a:prstGeom>
        </p:spPr>
        <p:txBody>
          <a:bodyPr wrap="none">
            <a:spAutoFit/>
          </a:bodyPr>
          <a:lstStyle/>
          <a:p>
            <a:r>
              <a:rPr kumimoji="1" lang="ja-JP" altLang="en-US" sz="1400" dirty="0">
                <a:solidFill>
                  <a:srgbClr val="FF0000"/>
                </a:solidFill>
              </a:rPr>
              <a:t>　</a:t>
            </a:r>
            <a:r>
              <a:rPr kumimoji="1" lang="ja-JP" altLang="en-US" sz="1400" b="1" dirty="0">
                <a:solidFill>
                  <a:srgbClr val="00B050"/>
                </a:solidFill>
              </a:rPr>
              <a:t>この社内研修資料（例）はあくまでも参考例です。</a:t>
            </a:r>
            <a:endParaRPr kumimoji="1" lang="en-US" altLang="ja-JP" sz="1400" b="1" dirty="0">
              <a:solidFill>
                <a:srgbClr val="00B050"/>
              </a:solidFill>
            </a:endParaRPr>
          </a:p>
          <a:p>
            <a:r>
              <a:rPr kumimoji="1" lang="ja-JP" altLang="en-US" sz="1400" dirty="0">
                <a:solidFill>
                  <a:srgbClr val="00B050"/>
                </a:solidFill>
              </a:rPr>
              <a:t>　</a:t>
            </a:r>
            <a:r>
              <a:rPr lang="ja-JP" altLang="en-US" sz="1400" dirty="0">
                <a:solidFill>
                  <a:srgbClr val="00B050"/>
                </a:solidFill>
              </a:rPr>
              <a:t>必ず「申請の手引き」「よくある質問」で</a:t>
            </a:r>
            <a:r>
              <a:rPr kumimoji="1" lang="ja-JP" altLang="en-US" sz="1400" dirty="0">
                <a:solidFill>
                  <a:srgbClr val="00B050"/>
                </a:solidFill>
              </a:rPr>
              <a:t>詳細を確認して、各申請企業ごとの</a:t>
            </a:r>
            <a:endParaRPr kumimoji="1" lang="en-US" altLang="ja-JP" sz="1400" dirty="0">
              <a:solidFill>
                <a:srgbClr val="00B050"/>
              </a:solidFill>
            </a:endParaRPr>
          </a:p>
          <a:p>
            <a:r>
              <a:rPr kumimoji="1" lang="ja-JP" altLang="en-US" sz="1400" dirty="0">
                <a:solidFill>
                  <a:srgbClr val="00B050"/>
                </a:solidFill>
              </a:rPr>
              <a:t>　社内研修資料を作成してください。</a:t>
            </a:r>
            <a:endParaRPr kumimoji="1" lang="en-US" altLang="ja-JP" sz="1400" dirty="0">
              <a:solidFill>
                <a:srgbClr val="00B050"/>
              </a:solidFill>
            </a:endParaRPr>
          </a:p>
          <a:p>
            <a:r>
              <a:rPr kumimoji="1" lang="ja-JP" altLang="en-US" sz="1400" dirty="0">
                <a:solidFill>
                  <a:srgbClr val="00B050"/>
                </a:solidFill>
              </a:rPr>
              <a:t>　</a:t>
            </a:r>
            <a:r>
              <a:rPr kumimoji="1" lang="en-US" altLang="ja-JP" sz="1400" dirty="0">
                <a:solidFill>
                  <a:srgbClr val="00B050"/>
                </a:solidFill>
              </a:rPr>
              <a:t> https://www.hataraku.metro.tokyo.lg.jp/kaizen/koyoukankyo/files/86b29255579ed0cbbe4458607ac4c62f.pdf</a:t>
            </a:r>
          </a:p>
        </p:txBody>
      </p:sp>
      <p:sp>
        <p:nvSpPr>
          <p:cNvPr id="10" name="正方形/長方形 9"/>
          <p:cNvSpPr/>
          <p:nvPr/>
        </p:nvSpPr>
        <p:spPr>
          <a:xfrm>
            <a:off x="409174" y="577172"/>
            <a:ext cx="1723549" cy="46166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sz="2400" b="1">
                <a:solidFill>
                  <a:schemeClr val="bg1"/>
                </a:solidFill>
              </a:rPr>
              <a:t>Ｂコース</a:t>
            </a:r>
            <a:r>
              <a:rPr kumimoji="1" lang="ja-JP" altLang="en-US" sz="2400" b="1" dirty="0">
                <a:solidFill>
                  <a:schemeClr val="bg1"/>
                </a:solidFill>
              </a:rPr>
              <a:t>②</a:t>
            </a:r>
          </a:p>
        </p:txBody>
      </p:sp>
      <p:sp>
        <p:nvSpPr>
          <p:cNvPr id="12" name="正方形/長方形 11"/>
          <p:cNvSpPr/>
          <p:nvPr/>
        </p:nvSpPr>
        <p:spPr>
          <a:xfrm>
            <a:off x="5969567" y="74769"/>
            <a:ext cx="3877985"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b="1" dirty="0">
                <a:solidFill>
                  <a:schemeClr val="tx1"/>
                </a:solidFill>
              </a:rPr>
              <a:t>株式会社〇〇　社内研修資料（例）</a:t>
            </a:r>
          </a:p>
        </p:txBody>
      </p:sp>
    </p:spTree>
    <p:extLst>
      <p:ext uri="{BB962C8B-B14F-4D97-AF65-F5344CB8AC3E}">
        <p14:creationId xmlns:p14="http://schemas.microsoft.com/office/powerpoint/2010/main" val="1454235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a:latin typeface="+mn-ea"/>
                <a:ea typeface="+mn-ea"/>
              </a:rPr>
              <a:t>本日の研修内容</a:t>
            </a:r>
            <a:endParaRPr kumimoji="1" lang="ja-JP" altLang="en-US" b="1" dirty="0">
              <a:latin typeface="+mn-ea"/>
              <a:ea typeface="+mn-ea"/>
            </a:endParaRPr>
          </a:p>
        </p:txBody>
      </p:sp>
      <p:sp>
        <p:nvSpPr>
          <p:cNvPr id="3" name="コンテンツ プレースホルダー 2"/>
          <p:cNvSpPr>
            <a:spLocks noGrp="1"/>
          </p:cNvSpPr>
          <p:nvPr>
            <p:ph idx="1"/>
          </p:nvPr>
        </p:nvSpPr>
        <p:spPr>
          <a:xfrm>
            <a:off x="533401" y="1847621"/>
            <a:ext cx="8543925" cy="4351338"/>
          </a:xfrm>
        </p:spPr>
        <p:txBody>
          <a:bodyPr/>
          <a:lstStyle/>
          <a:p>
            <a:pPr marL="0" indent="0">
              <a:buNone/>
            </a:pPr>
            <a:endParaRPr kumimoji="1" lang="en-US" altLang="ja-JP" dirty="0">
              <a:latin typeface="+mn-ea"/>
            </a:endParaRPr>
          </a:p>
          <a:p>
            <a:pPr marL="514350" indent="-514350">
              <a:buFont typeface="+mj-lt"/>
              <a:buAutoNum type="arabicPeriod"/>
            </a:pPr>
            <a:r>
              <a:rPr lang="ja-JP" altLang="en-US" dirty="0">
                <a:latin typeface="+mn-ea"/>
              </a:rPr>
              <a:t>整備した社内制度の内容説明</a:t>
            </a:r>
            <a:endParaRPr lang="en-US" altLang="ja-JP" dirty="0">
              <a:latin typeface="+mn-ea"/>
            </a:endParaRPr>
          </a:p>
          <a:p>
            <a:pPr marL="0" indent="0">
              <a:buNone/>
            </a:pPr>
            <a:r>
              <a:rPr lang="en-US" altLang="ja-JP" dirty="0">
                <a:latin typeface="+mn-ea"/>
              </a:rPr>
              <a:t>2.</a:t>
            </a:r>
            <a:r>
              <a:rPr lang="ja-JP" altLang="en-US" dirty="0">
                <a:latin typeface="+mn-ea"/>
              </a:rPr>
              <a:t>  都の</a:t>
            </a:r>
            <a:r>
              <a:rPr kumimoji="1" lang="ja-JP" altLang="en-US" dirty="0">
                <a:latin typeface="+mn-ea"/>
              </a:rPr>
              <a:t>研修会で収集した知識の情報提供</a:t>
            </a:r>
            <a:endParaRPr kumimoji="1" lang="en-US" altLang="ja-JP" dirty="0">
              <a:latin typeface="+mn-ea"/>
            </a:endParaRPr>
          </a:p>
          <a:p>
            <a:pPr marL="0" indent="0">
              <a:buNone/>
            </a:pPr>
            <a:r>
              <a:rPr kumimoji="1" lang="en-US" altLang="ja-JP" dirty="0">
                <a:latin typeface="+mn-ea"/>
              </a:rPr>
              <a:t>3.  </a:t>
            </a:r>
            <a:r>
              <a:rPr kumimoji="1" lang="ja-JP" altLang="en-US" dirty="0">
                <a:latin typeface="+mn-ea"/>
              </a:rPr>
              <a:t>質疑応答</a:t>
            </a:r>
          </a:p>
        </p:txBody>
      </p:sp>
      <p:sp>
        <p:nvSpPr>
          <p:cNvPr id="6" name="テキスト ボックス 5">
            <a:extLst>
              <a:ext uri="{FF2B5EF4-FFF2-40B4-BE49-F238E27FC236}">
                <a16:creationId xmlns:a16="http://schemas.microsoft.com/office/drawing/2014/main" id="{7AE5EDD2-E0F5-FE88-0EE4-E9BDF4E7AEEE}"/>
              </a:ext>
            </a:extLst>
          </p:cNvPr>
          <p:cNvSpPr txBox="1"/>
          <p:nvPr/>
        </p:nvSpPr>
        <p:spPr>
          <a:xfrm>
            <a:off x="533401" y="5183164"/>
            <a:ext cx="8172450" cy="923330"/>
          </a:xfrm>
          <a:prstGeom prst="rect">
            <a:avLst/>
          </a:prstGeom>
          <a:noFill/>
        </p:spPr>
        <p:txBody>
          <a:bodyPr wrap="square">
            <a:spAutoFit/>
          </a:bodyPr>
          <a:lstStyle/>
          <a:p>
            <a:pPr marL="0" indent="0">
              <a:buNone/>
            </a:pPr>
            <a:r>
              <a:rPr kumimoji="1" lang="ja-JP" altLang="en-US" sz="1800" dirty="0">
                <a:solidFill>
                  <a:srgbClr val="0046D2"/>
                </a:solidFill>
                <a:latin typeface="+mn-ea"/>
              </a:rPr>
              <a:t>（</a:t>
            </a:r>
            <a:r>
              <a:rPr kumimoji="1" lang="en-US" altLang="ja-JP" sz="1800" dirty="0">
                <a:solidFill>
                  <a:srgbClr val="0046D2"/>
                </a:solidFill>
                <a:latin typeface="+mn-ea"/>
              </a:rPr>
              <a:t>※</a:t>
            </a:r>
            <a:r>
              <a:rPr kumimoji="1" lang="ja-JP" altLang="en-US" sz="1800" dirty="0">
                <a:solidFill>
                  <a:srgbClr val="0046D2"/>
                </a:solidFill>
                <a:latin typeface="+mn-ea"/>
              </a:rPr>
              <a:t>　奨励金の取組順とは異なります）</a:t>
            </a:r>
            <a:endParaRPr kumimoji="1" lang="en-US" altLang="ja-JP" sz="1800" dirty="0">
              <a:solidFill>
                <a:srgbClr val="0046D2"/>
              </a:solidFill>
              <a:latin typeface="+mn-ea"/>
            </a:endParaRPr>
          </a:p>
          <a:p>
            <a:r>
              <a:rPr lang="ja-JP" altLang="en-US" sz="1800" dirty="0">
                <a:solidFill>
                  <a:srgbClr val="0046D2"/>
                </a:solidFill>
                <a:latin typeface="+mn-ea"/>
              </a:rPr>
              <a:t>（</a:t>
            </a:r>
            <a:r>
              <a:rPr lang="en-US" altLang="ja-JP" sz="1800" dirty="0">
                <a:solidFill>
                  <a:srgbClr val="0046D2"/>
                </a:solidFill>
                <a:latin typeface="+mn-ea"/>
              </a:rPr>
              <a:t>※</a:t>
            </a:r>
            <a:r>
              <a:rPr lang="ja-JP" altLang="en-US" sz="1800" dirty="0">
                <a:solidFill>
                  <a:srgbClr val="0046D2"/>
                </a:solidFill>
                <a:latin typeface="+mn-ea"/>
              </a:rPr>
              <a:t>　</a:t>
            </a:r>
            <a:r>
              <a:rPr kumimoji="1" lang="en-US" altLang="ja-JP" dirty="0">
                <a:solidFill>
                  <a:srgbClr val="0046D2"/>
                </a:solidFill>
                <a:latin typeface="+mn-ea"/>
              </a:rPr>
              <a:t>1</a:t>
            </a:r>
            <a:r>
              <a:rPr kumimoji="1" lang="ja-JP" altLang="en-US" dirty="0">
                <a:solidFill>
                  <a:srgbClr val="0046D2"/>
                </a:solidFill>
                <a:latin typeface="+mn-ea"/>
              </a:rPr>
              <a:t>．整備した社内制度の内容説明、</a:t>
            </a:r>
            <a:r>
              <a:rPr lang="en-US" altLang="ja-JP" sz="1800" dirty="0">
                <a:solidFill>
                  <a:srgbClr val="0046D2"/>
                </a:solidFill>
                <a:latin typeface="+mn-ea"/>
              </a:rPr>
              <a:t>2</a:t>
            </a:r>
            <a:r>
              <a:rPr lang="ja-JP" altLang="en-US" sz="1800" dirty="0">
                <a:solidFill>
                  <a:srgbClr val="0046D2"/>
                </a:solidFill>
                <a:latin typeface="+mn-ea"/>
              </a:rPr>
              <a:t>．都の研修会で収集した知識の情報提供は必ず社内研修でご説明ください）</a:t>
            </a:r>
            <a:endParaRPr lang="en-US" altLang="ja-JP" sz="1800" dirty="0">
              <a:solidFill>
                <a:srgbClr val="0046D2"/>
              </a:solidFill>
              <a:latin typeface="+mn-ea"/>
            </a:endParaRPr>
          </a:p>
        </p:txBody>
      </p:sp>
      <p:sp>
        <p:nvSpPr>
          <p:cNvPr id="4" name="正方形/長方形 3">
            <a:extLst>
              <a:ext uri="{FF2B5EF4-FFF2-40B4-BE49-F238E27FC236}">
                <a16:creationId xmlns:a16="http://schemas.microsoft.com/office/drawing/2014/main" id="{3FCF5141-2897-36E3-8385-404DF561F0FE}"/>
              </a:ext>
            </a:extLst>
          </p:cNvPr>
          <p:cNvSpPr/>
          <p:nvPr/>
        </p:nvSpPr>
        <p:spPr>
          <a:xfrm>
            <a:off x="436722" y="4946850"/>
            <a:ext cx="8737282" cy="1395957"/>
          </a:xfrm>
          <a:prstGeom prst="rect">
            <a:avLst/>
          </a:prstGeom>
          <a:solidFill>
            <a:srgbClr val="4C8AE4">
              <a:alpha val="10196"/>
            </a:srgbClr>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0530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11093" y="2535265"/>
            <a:ext cx="7366119" cy="371320"/>
          </a:xfrm>
        </p:spPr>
        <p:txBody>
          <a:bodyPr wrap="none">
            <a:spAutoFit/>
          </a:bodyPr>
          <a:lstStyle/>
          <a:p>
            <a:pPr marL="0" indent="0">
              <a:buNone/>
            </a:pPr>
            <a:r>
              <a:rPr lang="ja-JP" altLang="en-US" sz="2000" dirty="0"/>
              <a:t>・</a:t>
            </a:r>
            <a:r>
              <a:rPr kumimoji="1" lang="ja-JP" altLang="en-US" sz="2000" dirty="0">
                <a:solidFill>
                  <a:schemeClr val="accent1">
                    <a:lumMod val="75000"/>
                  </a:schemeClr>
                </a:solidFill>
              </a:rPr>
              <a:t>（例示）</a:t>
            </a:r>
            <a:r>
              <a:rPr kumimoji="1" lang="ja-JP" altLang="en-US" sz="2000" dirty="0"/>
              <a:t>この度、我が社では</a:t>
            </a:r>
            <a:r>
              <a:rPr lang="ja-JP" altLang="en-US" sz="2000" b="1" u="sng" dirty="0"/>
              <a:t>介護休業等制度</a:t>
            </a:r>
            <a:r>
              <a:rPr lang="ja-JP" altLang="en-US" sz="2000" dirty="0"/>
              <a:t>を整備しました</a:t>
            </a:r>
          </a:p>
        </p:txBody>
      </p:sp>
      <p:sp>
        <p:nvSpPr>
          <p:cNvPr id="4" name="正方形/長方形 3"/>
          <p:cNvSpPr/>
          <p:nvPr/>
        </p:nvSpPr>
        <p:spPr>
          <a:xfrm>
            <a:off x="628126" y="3042294"/>
            <a:ext cx="8649748" cy="145639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取組事項１で整備した制度の概要（制度、対象者、申請方法など）を</a:t>
            </a:r>
            <a:endParaRPr kumimoji="1" lang="en-US" altLang="ja-JP" dirty="0">
              <a:solidFill>
                <a:sysClr val="windowText" lastClr="000000"/>
              </a:solidFill>
            </a:endParaRPr>
          </a:p>
          <a:p>
            <a:pPr algn="ctr"/>
            <a:r>
              <a:rPr kumimoji="1" lang="ja-JP" altLang="en-US" dirty="0">
                <a:solidFill>
                  <a:sysClr val="windowText" lastClr="000000"/>
                </a:solidFill>
              </a:rPr>
              <a:t>「別紙のとおり」とせず、記載してください。</a:t>
            </a:r>
            <a:endParaRPr kumimoji="1" lang="en-US" altLang="ja-JP" dirty="0">
              <a:solidFill>
                <a:sysClr val="windowText" lastClr="000000"/>
              </a:solidFill>
            </a:endParaRPr>
          </a:p>
          <a:p>
            <a:pPr algn="ctr"/>
            <a:endParaRPr kumimoji="1" lang="en-US" altLang="ja-JP" dirty="0">
              <a:solidFill>
                <a:sysClr val="windowText" lastClr="000000"/>
              </a:solidFill>
            </a:endParaRPr>
          </a:p>
          <a:p>
            <a:pPr algn="ctr"/>
            <a:r>
              <a:rPr kumimoji="1" lang="en-US" altLang="ja-JP" dirty="0">
                <a:solidFill>
                  <a:srgbClr val="FF0000"/>
                </a:solidFill>
              </a:rPr>
              <a:t>※</a:t>
            </a:r>
            <a:r>
              <a:rPr kumimoji="1" lang="ja-JP" altLang="en-US" dirty="0">
                <a:solidFill>
                  <a:srgbClr val="FF0000"/>
                </a:solidFill>
              </a:rPr>
              <a:t>就業規則等又は労働協約は最新法令等に適合した内容にした上で、</a:t>
            </a:r>
            <a:endParaRPr kumimoji="1" lang="en-US" altLang="ja-JP" dirty="0">
              <a:solidFill>
                <a:srgbClr val="FF0000"/>
              </a:solidFill>
            </a:endParaRPr>
          </a:p>
          <a:p>
            <a:pPr algn="ctr"/>
            <a:r>
              <a:rPr kumimoji="1" lang="ja-JP" altLang="en-US" dirty="0">
                <a:solidFill>
                  <a:srgbClr val="FF0000"/>
                </a:solidFill>
              </a:rPr>
              <a:t>さらに法を上回る内容等で制度を整備してください。</a:t>
            </a:r>
          </a:p>
        </p:txBody>
      </p:sp>
      <p:sp>
        <p:nvSpPr>
          <p:cNvPr id="5" name="正方形/長方形 4"/>
          <p:cNvSpPr/>
          <p:nvPr/>
        </p:nvSpPr>
        <p:spPr>
          <a:xfrm>
            <a:off x="628126" y="5118169"/>
            <a:ext cx="8649748" cy="145639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取組事項２で整備した制度の概要（制度、対象者、申請方法など）を</a:t>
            </a:r>
            <a:endParaRPr kumimoji="1" lang="en-US" altLang="ja-JP" dirty="0">
              <a:solidFill>
                <a:sysClr val="windowText" lastClr="000000"/>
              </a:solidFill>
            </a:endParaRPr>
          </a:p>
          <a:p>
            <a:pPr algn="ctr"/>
            <a:r>
              <a:rPr kumimoji="1" lang="ja-JP" altLang="en-US" dirty="0">
                <a:solidFill>
                  <a:sysClr val="windowText" lastClr="000000"/>
                </a:solidFill>
              </a:rPr>
              <a:t>「別紙のとおり」とせず、記載してください。</a:t>
            </a:r>
          </a:p>
        </p:txBody>
      </p:sp>
      <p:sp>
        <p:nvSpPr>
          <p:cNvPr id="8" name="タイトル 1"/>
          <p:cNvSpPr txBox="1">
            <a:spLocks/>
          </p:cNvSpPr>
          <p:nvPr/>
        </p:nvSpPr>
        <p:spPr>
          <a:xfrm>
            <a:off x="330614" y="321452"/>
            <a:ext cx="5673348"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１．</a:t>
            </a:r>
            <a:r>
              <a:rPr lang="en-US" altLang="ja-JP" sz="2800" b="1" dirty="0">
                <a:latin typeface="+mn-ea"/>
                <a:ea typeface="+mn-ea"/>
              </a:rPr>
              <a:t> </a:t>
            </a:r>
            <a:r>
              <a:rPr lang="ja-JP" altLang="en-US" sz="2800" b="1" dirty="0">
                <a:latin typeface="+mn-ea"/>
                <a:ea typeface="+mn-ea"/>
              </a:rPr>
              <a:t>整備した社内制度の内容説明</a:t>
            </a:r>
          </a:p>
        </p:txBody>
      </p:sp>
      <p:sp>
        <p:nvSpPr>
          <p:cNvPr id="9" name="コンテンツ プレースホルダー 2"/>
          <p:cNvSpPr txBox="1">
            <a:spLocks/>
          </p:cNvSpPr>
          <p:nvPr/>
        </p:nvSpPr>
        <p:spPr>
          <a:xfrm>
            <a:off x="411093" y="4746849"/>
            <a:ext cx="8648521" cy="371320"/>
          </a:xfrm>
          <a:prstGeom prst="rect">
            <a:avLst/>
          </a:prstGeom>
        </p:spPr>
        <p:txBody>
          <a:bodyPr vert="horz" wrap="non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t>・</a:t>
            </a:r>
            <a:r>
              <a:rPr lang="ja-JP" altLang="en-US" sz="2000" dirty="0">
                <a:solidFill>
                  <a:schemeClr val="accent1">
                    <a:lumMod val="75000"/>
                  </a:schemeClr>
                </a:solidFill>
              </a:rPr>
              <a:t>（例示）</a:t>
            </a:r>
            <a:r>
              <a:rPr lang="ja-JP" altLang="en-US" sz="2000" dirty="0"/>
              <a:t>この度、我が社では</a:t>
            </a:r>
            <a:r>
              <a:rPr lang="ja-JP" altLang="en-US" sz="2000" b="1" u="sng" dirty="0"/>
              <a:t>介護サービス利用支援制度</a:t>
            </a:r>
            <a:r>
              <a:rPr lang="ja-JP" altLang="en-US" sz="2000" dirty="0"/>
              <a:t>を整備しました</a:t>
            </a:r>
            <a:endParaRPr lang="en-US" altLang="ja-JP" sz="2000" dirty="0"/>
          </a:p>
        </p:txBody>
      </p:sp>
      <p:sp>
        <p:nvSpPr>
          <p:cNvPr id="2" name="テキスト ボックス 1">
            <a:extLst>
              <a:ext uri="{FF2B5EF4-FFF2-40B4-BE49-F238E27FC236}">
                <a16:creationId xmlns:a16="http://schemas.microsoft.com/office/drawing/2014/main" id="{3E6EE5A5-8591-7ECD-4DDC-F6C1A5441B27}"/>
              </a:ext>
            </a:extLst>
          </p:cNvPr>
          <p:cNvSpPr txBox="1"/>
          <p:nvPr/>
        </p:nvSpPr>
        <p:spPr>
          <a:xfrm>
            <a:off x="836689" y="1102135"/>
            <a:ext cx="7797327" cy="1028423"/>
          </a:xfrm>
          <a:prstGeom prst="rect">
            <a:avLst/>
          </a:prstGeom>
          <a:noFill/>
        </p:spPr>
        <p:txBody>
          <a:bodyPr wrap="none" rtlCol="0">
            <a:spAutoFit/>
          </a:bodyPr>
          <a:lstStyle/>
          <a:p>
            <a:pPr algn="ctr">
              <a:lnSpc>
                <a:spcPct val="150000"/>
              </a:lnSpc>
            </a:pPr>
            <a:r>
              <a:rPr kumimoji="1" lang="ja-JP" altLang="en-US" sz="1200" dirty="0">
                <a:solidFill>
                  <a:schemeClr val="accent1">
                    <a:lumMod val="75000"/>
                  </a:schemeClr>
                </a:solidFill>
              </a:rPr>
              <a:t>（</a:t>
            </a:r>
            <a:r>
              <a:rPr kumimoji="1" lang="ja-JP" altLang="en-US" sz="1400" dirty="0">
                <a:solidFill>
                  <a:schemeClr val="accent1">
                    <a:lumMod val="75000"/>
                  </a:schemeClr>
                </a:solidFill>
              </a:rPr>
              <a:t>様式）社内通知用　</a:t>
            </a:r>
            <a:r>
              <a:rPr kumimoji="1" lang="en-US" altLang="ja-JP" sz="1400" dirty="0">
                <a:solidFill>
                  <a:schemeClr val="accent1">
                    <a:lumMod val="75000"/>
                  </a:schemeClr>
                </a:solidFill>
              </a:rPr>
              <a:t>B</a:t>
            </a:r>
            <a:r>
              <a:rPr kumimoji="1" lang="ja-JP" altLang="en-US" sz="1400" dirty="0">
                <a:solidFill>
                  <a:schemeClr val="accent1">
                    <a:lumMod val="75000"/>
                  </a:schemeClr>
                </a:solidFill>
              </a:rPr>
              <a:t>コース②</a:t>
            </a:r>
            <a:r>
              <a:rPr kumimoji="1" lang="en-US" altLang="ja-JP" sz="1400" dirty="0">
                <a:solidFill>
                  <a:schemeClr val="accent1">
                    <a:lumMod val="75000"/>
                  </a:schemeClr>
                </a:solidFill>
              </a:rPr>
              <a:t>【</a:t>
            </a:r>
            <a:r>
              <a:rPr kumimoji="1" lang="ja-JP" altLang="en-US" sz="1400" dirty="0">
                <a:solidFill>
                  <a:schemeClr val="accent1">
                    <a:lumMod val="75000"/>
                  </a:schemeClr>
                </a:solidFill>
              </a:rPr>
              <a:t>介護離職防止のための制度整備事業</a:t>
            </a:r>
            <a:r>
              <a:rPr kumimoji="1" lang="en-US" altLang="ja-JP" sz="1400" dirty="0">
                <a:solidFill>
                  <a:schemeClr val="accent1">
                    <a:lumMod val="75000"/>
                  </a:schemeClr>
                </a:solidFill>
              </a:rPr>
              <a:t>】</a:t>
            </a:r>
            <a:r>
              <a:rPr kumimoji="1" lang="ja-JP" altLang="en-US" sz="1400" dirty="0">
                <a:solidFill>
                  <a:schemeClr val="accent1">
                    <a:lumMod val="75000"/>
                  </a:schemeClr>
                </a:solidFill>
              </a:rPr>
              <a:t>を用いて説明すること</a:t>
            </a:r>
            <a:endParaRPr kumimoji="1" lang="en-US" altLang="ja-JP" sz="1400" dirty="0">
              <a:solidFill>
                <a:schemeClr val="accent1">
                  <a:lumMod val="75000"/>
                </a:schemeClr>
              </a:solidFill>
            </a:endParaRPr>
          </a:p>
          <a:p>
            <a:pPr algn="ctr">
              <a:lnSpc>
                <a:spcPct val="150000"/>
              </a:lnSpc>
            </a:pPr>
            <a:r>
              <a:rPr lang="ja-JP" altLang="en-US" sz="1400" dirty="0">
                <a:solidFill>
                  <a:schemeClr val="accent1">
                    <a:lumMod val="75000"/>
                  </a:schemeClr>
                </a:solidFill>
              </a:rPr>
              <a:t>様式の記入例は、</a:t>
            </a:r>
            <a:r>
              <a:rPr lang="en-US" altLang="ja-JP" sz="1400" dirty="0">
                <a:solidFill>
                  <a:schemeClr val="accent1">
                    <a:lumMod val="75000"/>
                  </a:schemeClr>
                </a:solidFill>
              </a:rPr>
              <a:t>『</a:t>
            </a:r>
            <a:r>
              <a:rPr lang="ja-JP" altLang="en-US" sz="1400" dirty="0">
                <a:solidFill>
                  <a:schemeClr val="accent1">
                    <a:lumMod val="75000"/>
                  </a:schemeClr>
                </a:solidFill>
              </a:rPr>
              <a:t>申請の手引き</a:t>
            </a:r>
            <a:r>
              <a:rPr lang="en-US" altLang="ja-JP" sz="1400" dirty="0">
                <a:solidFill>
                  <a:schemeClr val="accent1">
                    <a:lumMod val="75000"/>
                  </a:schemeClr>
                </a:solidFill>
              </a:rPr>
              <a:t>』P101</a:t>
            </a:r>
            <a:r>
              <a:rPr lang="ja-JP" altLang="en-US" sz="1400" dirty="0">
                <a:solidFill>
                  <a:schemeClr val="accent1">
                    <a:lumMod val="75000"/>
                  </a:schemeClr>
                </a:solidFill>
              </a:rPr>
              <a:t>をご確認ください。</a:t>
            </a:r>
            <a:endParaRPr kumimoji="1" lang="en-US" altLang="ja-JP" sz="1400" dirty="0">
              <a:solidFill>
                <a:schemeClr val="accent1">
                  <a:lumMod val="75000"/>
                </a:schemeClr>
              </a:solidFill>
            </a:endParaRPr>
          </a:p>
          <a:p>
            <a:pPr algn="ctr">
              <a:lnSpc>
                <a:spcPct val="150000"/>
              </a:lnSpc>
            </a:pPr>
            <a:r>
              <a:rPr kumimoji="1" lang="en-US" altLang="ja-JP" sz="1400" dirty="0">
                <a:solidFill>
                  <a:schemeClr val="accent1">
                    <a:lumMod val="75000"/>
                  </a:schemeClr>
                </a:solidFill>
              </a:rPr>
              <a:t>https://www.hataraku.metro.tokyo.lg.jp/kaizen/koyoukankyo/files/06hatarakiyasui-tebikizenbun.pdf</a:t>
            </a:r>
            <a:endParaRPr kumimoji="1" lang="ja-JP" altLang="en-US" sz="1400" dirty="0">
              <a:solidFill>
                <a:schemeClr val="accent1">
                  <a:lumMod val="75000"/>
                </a:schemeClr>
              </a:solidFill>
            </a:endParaRPr>
          </a:p>
        </p:txBody>
      </p:sp>
      <p:sp>
        <p:nvSpPr>
          <p:cNvPr id="7" name="正方形/長方形 6">
            <a:extLst>
              <a:ext uri="{FF2B5EF4-FFF2-40B4-BE49-F238E27FC236}">
                <a16:creationId xmlns:a16="http://schemas.microsoft.com/office/drawing/2014/main" id="{7C94DE35-A33D-F6C2-EAAF-938C2E0157ED}"/>
              </a:ext>
            </a:extLst>
          </p:cNvPr>
          <p:cNvSpPr/>
          <p:nvPr/>
        </p:nvSpPr>
        <p:spPr>
          <a:xfrm>
            <a:off x="555523" y="1023863"/>
            <a:ext cx="8794954" cy="118496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35291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6632" y="4012919"/>
            <a:ext cx="6596678" cy="831959"/>
          </a:xfrm>
        </p:spPr>
        <p:txBody>
          <a:bodyPr wrap="none">
            <a:spAutoFit/>
          </a:bodyPr>
          <a:lstStyle/>
          <a:p>
            <a:pPr marL="0" indent="0">
              <a:buNone/>
            </a:pPr>
            <a:r>
              <a:rPr lang="ja-JP" altLang="en-US" sz="2400" dirty="0">
                <a:solidFill>
                  <a:schemeClr val="accent1">
                    <a:lumMod val="75000"/>
                  </a:schemeClr>
                </a:solidFill>
              </a:rPr>
              <a:t>（</a:t>
            </a:r>
            <a:r>
              <a:rPr kumimoji="1" lang="ja-JP" altLang="en-US" sz="2000" dirty="0">
                <a:solidFill>
                  <a:schemeClr val="accent1">
                    <a:lumMod val="75000"/>
                  </a:schemeClr>
                </a:solidFill>
              </a:rPr>
              <a:t>追加取組）ジョブリターン制度を整備した</a:t>
            </a:r>
            <a:r>
              <a:rPr lang="ja-JP" altLang="en-US" sz="2000" dirty="0">
                <a:solidFill>
                  <a:schemeClr val="accent1">
                    <a:lumMod val="75000"/>
                  </a:schemeClr>
                </a:solidFill>
              </a:rPr>
              <a:t>場合</a:t>
            </a:r>
            <a:endParaRPr lang="en-US" altLang="ja-JP" sz="2000" dirty="0">
              <a:solidFill>
                <a:schemeClr val="accent1">
                  <a:lumMod val="75000"/>
                </a:schemeClr>
              </a:solidFill>
            </a:endParaRPr>
          </a:p>
          <a:p>
            <a:pPr marL="0" indent="0">
              <a:buNone/>
            </a:pPr>
            <a:r>
              <a:rPr lang="ja-JP" altLang="en-US" sz="2000" dirty="0">
                <a:solidFill>
                  <a:schemeClr val="accent1">
                    <a:lumMod val="75000"/>
                  </a:schemeClr>
                </a:solidFill>
              </a:rPr>
              <a:t>この度、我が社では</a:t>
            </a:r>
            <a:r>
              <a:rPr lang="ja-JP" altLang="en-US" sz="2000" b="1" u="sng" dirty="0">
                <a:solidFill>
                  <a:schemeClr val="accent1">
                    <a:lumMod val="75000"/>
                  </a:schemeClr>
                </a:solidFill>
              </a:rPr>
              <a:t>ジョブリターン制度</a:t>
            </a:r>
            <a:r>
              <a:rPr lang="ja-JP" altLang="en-US" sz="2000" dirty="0">
                <a:solidFill>
                  <a:schemeClr val="accent1">
                    <a:lumMod val="75000"/>
                  </a:schemeClr>
                </a:solidFill>
              </a:rPr>
              <a:t>を整備しました</a:t>
            </a:r>
          </a:p>
        </p:txBody>
      </p:sp>
      <p:sp>
        <p:nvSpPr>
          <p:cNvPr id="5" name="正方形/長方形 4"/>
          <p:cNvSpPr/>
          <p:nvPr/>
        </p:nvSpPr>
        <p:spPr>
          <a:xfrm>
            <a:off x="546632" y="5033899"/>
            <a:ext cx="8755570" cy="132194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ysClr val="windowText" lastClr="000000"/>
              </a:solidFill>
            </a:endParaRPr>
          </a:p>
          <a:p>
            <a:pPr algn="ctr"/>
            <a:r>
              <a:rPr kumimoji="1" lang="ja-JP" altLang="en-US" dirty="0">
                <a:solidFill>
                  <a:sysClr val="windowText" lastClr="000000"/>
                </a:solidFill>
              </a:rPr>
              <a:t>整備した制度の概要（制度、対象者、申請方法など）を</a:t>
            </a:r>
            <a:endParaRPr kumimoji="1" lang="en-US" altLang="ja-JP" dirty="0">
              <a:solidFill>
                <a:sysClr val="windowText" lastClr="000000"/>
              </a:solidFill>
            </a:endParaRPr>
          </a:p>
          <a:p>
            <a:pPr algn="ctr"/>
            <a:r>
              <a:rPr kumimoji="1" lang="ja-JP" altLang="en-US" dirty="0">
                <a:solidFill>
                  <a:sysClr val="windowText" lastClr="000000"/>
                </a:solidFill>
              </a:rPr>
              <a:t>「別紙のとおり」とせず、記載してください。</a:t>
            </a:r>
          </a:p>
          <a:p>
            <a:pPr algn="ctr"/>
            <a:endParaRPr kumimoji="1" lang="ja-JP" altLang="en-US" dirty="0">
              <a:solidFill>
                <a:sysClr val="windowText" lastClr="000000"/>
              </a:solidFill>
            </a:endParaRPr>
          </a:p>
        </p:txBody>
      </p:sp>
      <p:sp>
        <p:nvSpPr>
          <p:cNvPr id="7" name="正方形/長方形 6"/>
          <p:cNvSpPr/>
          <p:nvPr/>
        </p:nvSpPr>
        <p:spPr>
          <a:xfrm>
            <a:off x="546632" y="2257910"/>
            <a:ext cx="8649748" cy="13212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ysClr val="windowText" lastClr="000000"/>
              </a:solidFill>
            </a:endParaRPr>
          </a:p>
          <a:p>
            <a:pPr algn="ctr"/>
            <a:r>
              <a:rPr kumimoji="1" lang="ja-JP" altLang="en-US" dirty="0">
                <a:solidFill>
                  <a:sysClr val="windowText" lastClr="000000"/>
                </a:solidFill>
              </a:rPr>
              <a:t>取組事項３で整備した制度の概要（制度、対象者、申請方法など）を</a:t>
            </a:r>
            <a:endParaRPr kumimoji="1" lang="en-US" altLang="ja-JP" dirty="0">
              <a:solidFill>
                <a:sysClr val="windowText" lastClr="000000"/>
              </a:solidFill>
            </a:endParaRPr>
          </a:p>
          <a:p>
            <a:pPr algn="ctr"/>
            <a:r>
              <a:rPr kumimoji="1" lang="ja-JP" altLang="en-US" dirty="0">
                <a:solidFill>
                  <a:sysClr val="windowText" lastClr="000000"/>
                </a:solidFill>
              </a:rPr>
              <a:t>「別紙のとおり」とせず、記載してください。</a:t>
            </a:r>
          </a:p>
          <a:p>
            <a:pPr algn="ctr"/>
            <a:endParaRPr kumimoji="1" lang="ja-JP" altLang="en-US" dirty="0">
              <a:solidFill>
                <a:sysClr val="windowText" lastClr="000000"/>
              </a:solidFill>
            </a:endParaRPr>
          </a:p>
        </p:txBody>
      </p:sp>
      <p:sp>
        <p:nvSpPr>
          <p:cNvPr id="8" name="コンテンツ プレースホルダー 2"/>
          <p:cNvSpPr txBox="1">
            <a:spLocks/>
          </p:cNvSpPr>
          <p:nvPr/>
        </p:nvSpPr>
        <p:spPr>
          <a:xfrm>
            <a:off x="277714" y="1594558"/>
            <a:ext cx="8648521" cy="372153"/>
          </a:xfrm>
          <a:prstGeom prst="rect">
            <a:avLst/>
          </a:prstGeom>
        </p:spPr>
        <p:txBody>
          <a:bodyPr vert="horz" wrap="non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latin typeface="+mn-ea"/>
              </a:rPr>
              <a:t>・</a:t>
            </a:r>
            <a:r>
              <a:rPr lang="ja-JP" altLang="en-US" sz="2000" dirty="0">
                <a:solidFill>
                  <a:schemeClr val="accent1">
                    <a:lumMod val="75000"/>
                  </a:schemeClr>
                </a:solidFill>
                <a:latin typeface="+mn-ea"/>
              </a:rPr>
              <a:t>（例示）</a:t>
            </a:r>
            <a:r>
              <a:rPr lang="ja-JP" altLang="en-US" sz="2000" dirty="0">
                <a:latin typeface="+mn-ea"/>
              </a:rPr>
              <a:t>この度、我が社では</a:t>
            </a:r>
            <a:r>
              <a:rPr lang="ja-JP" altLang="en-US" sz="2000" b="1" u="sng" dirty="0">
                <a:latin typeface="+mn-ea"/>
              </a:rPr>
              <a:t>介護と仕事の両立支援制度</a:t>
            </a:r>
            <a:r>
              <a:rPr lang="ja-JP" altLang="en-US" sz="2000" dirty="0">
                <a:latin typeface="+mn-ea"/>
              </a:rPr>
              <a:t>を整備しました</a:t>
            </a:r>
          </a:p>
        </p:txBody>
      </p:sp>
      <p:sp>
        <p:nvSpPr>
          <p:cNvPr id="9" name="タイトル 1"/>
          <p:cNvSpPr txBox="1">
            <a:spLocks/>
          </p:cNvSpPr>
          <p:nvPr/>
        </p:nvSpPr>
        <p:spPr>
          <a:xfrm>
            <a:off x="330614" y="321452"/>
            <a:ext cx="5673348"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１．</a:t>
            </a:r>
            <a:r>
              <a:rPr lang="en-US" altLang="ja-JP" sz="2800" b="1" dirty="0">
                <a:latin typeface="+mn-ea"/>
                <a:ea typeface="+mn-ea"/>
              </a:rPr>
              <a:t> </a:t>
            </a:r>
            <a:r>
              <a:rPr lang="ja-JP" altLang="en-US" sz="2800" b="1" dirty="0">
                <a:latin typeface="+mn-ea"/>
                <a:ea typeface="+mn-ea"/>
              </a:rPr>
              <a:t>整備した社内制度の内容説明</a:t>
            </a:r>
          </a:p>
        </p:txBody>
      </p:sp>
    </p:spTree>
    <p:extLst>
      <p:ext uri="{BB962C8B-B14F-4D97-AF65-F5344CB8AC3E}">
        <p14:creationId xmlns:p14="http://schemas.microsoft.com/office/powerpoint/2010/main" val="1767982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C1C00C-C23D-99F4-CCB3-EB367A672151}"/>
            </a:ext>
          </a:extLst>
        </p:cNvPr>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EE0A602-12C5-5AF5-595E-E0F18361E71A}"/>
              </a:ext>
            </a:extLst>
          </p:cNvPr>
          <p:cNvSpPr>
            <a:spLocks noGrp="1"/>
          </p:cNvSpPr>
          <p:nvPr>
            <p:ph idx="1"/>
          </p:nvPr>
        </p:nvSpPr>
        <p:spPr>
          <a:xfrm>
            <a:off x="2393887" y="838197"/>
            <a:ext cx="5045740" cy="968470"/>
          </a:xfrm>
        </p:spPr>
        <p:txBody>
          <a:bodyPr wrap="none">
            <a:spAutoFit/>
          </a:bodyPr>
          <a:lstStyle/>
          <a:p>
            <a:pPr marL="0" indent="0" algn="ctr">
              <a:buNone/>
            </a:pPr>
            <a:r>
              <a:rPr lang="ja-JP" altLang="en-US" sz="2600" dirty="0">
                <a:solidFill>
                  <a:srgbClr val="002060"/>
                </a:solidFill>
                <a:latin typeface="HGP創英角ｺﾞｼｯｸUB" panose="020B0900000000000000" pitchFamily="50" charset="-128"/>
                <a:ea typeface="HGP創英角ｺﾞｼｯｸUB" panose="020B0900000000000000" pitchFamily="50" charset="-128"/>
              </a:rPr>
              <a:t>両立支援が進まない構造的課題</a:t>
            </a:r>
          </a:p>
          <a:p>
            <a:endParaRPr lang="en-US" altLang="ja-JP" dirty="0">
              <a:solidFill>
                <a:schemeClr val="accent1">
                  <a:lumMod val="75000"/>
                </a:schemeClr>
              </a:solidFill>
            </a:endParaRPr>
          </a:p>
        </p:txBody>
      </p:sp>
      <p:sp>
        <p:nvSpPr>
          <p:cNvPr id="7" name="タイトル 1">
            <a:extLst>
              <a:ext uri="{FF2B5EF4-FFF2-40B4-BE49-F238E27FC236}">
                <a16:creationId xmlns:a16="http://schemas.microsoft.com/office/drawing/2014/main" id="{9BC75D1D-CA06-1246-A866-FB3BDC28CB2A}"/>
              </a:ext>
            </a:extLst>
          </p:cNvPr>
          <p:cNvSpPr txBox="1">
            <a:spLocks/>
          </p:cNvSpPr>
          <p:nvPr/>
        </p:nvSpPr>
        <p:spPr>
          <a:xfrm>
            <a:off x="1233695" y="235924"/>
            <a:ext cx="7007046"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３．都の研修会等収集した知識の情報提供</a:t>
            </a:r>
            <a:endParaRPr lang="ja-JP" altLang="en-US" sz="2800" b="1" dirty="0">
              <a:solidFill>
                <a:srgbClr val="FF0000"/>
              </a:solidFill>
              <a:latin typeface="+mn-ea"/>
              <a:ea typeface="+mn-ea"/>
            </a:endParaRPr>
          </a:p>
        </p:txBody>
      </p:sp>
      <p:sp>
        <p:nvSpPr>
          <p:cNvPr id="9" name="テキスト ボックス 8">
            <a:extLst>
              <a:ext uri="{FF2B5EF4-FFF2-40B4-BE49-F238E27FC236}">
                <a16:creationId xmlns:a16="http://schemas.microsoft.com/office/drawing/2014/main" id="{218C6728-EB9A-206A-9497-54BABD57D1B4}"/>
              </a:ext>
            </a:extLst>
          </p:cNvPr>
          <p:cNvSpPr txBox="1"/>
          <p:nvPr/>
        </p:nvSpPr>
        <p:spPr>
          <a:xfrm>
            <a:off x="4408715" y="6498965"/>
            <a:ext cx="5410200" cy="246221"/>
          </a:xfrm>
          <a:prstGeom prst="rect">
            <a:avLst/>
          </a:prstGeom>
          <a:noFill/>
        </p:spPr>
        <p:txBody>
          <a:bodyPr wrap="square">
            <a:spAutoFit/>
          </a:bodyPr>
          <a:lstStyle/>
          <a:p>
            <a:pPr algn="r"/>
            <a:r>
              <a:rPr lang="ja-JP" altLang="en-US" sz="1000" dirty="0">
                <a:latin typeface="Meiryo UI" panose="020B0604030504040204" pitchFamily="50" charset="-128"/>
                <a:ea typeface="Meiryo UI" panose="020B0604030504040204" pitchFamily="50" charset="-128"/>
              </a:rPr>
              <a:t>経済産業省「仕事と介護の両立支援に関する経営者向けガイドライン」 令和</a:t>
            </a:r>
            <a:r>
              <a:rPr lang="en-US" altLang="ja-JP" sz="1000" dirty="0">
                <a:latin typeface="Meiryo UI" panose="020B0604030504040204" pitchFamily="50" charset="-128"/>
                <a:ea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rPr>
              <a:t>年を元に作成</a:t>
            </a:r>
          </a:p>
        </p:txBody>
      </p:sp>
      <p:pic>
        <p:nvPicPr>
          <p:cNvPr id="2" name="図 1">
            <a:extLst>
              <a:ext uri="{FF2B5EF4-FFF2-40B4-BE49-F238E27FC236}">
                <a16:creationId xmlns:a16="http://schemas.microsoft.com/office/drawing/2014/main" id="{6FC1E30B-01F0-19C1-AC65-04B775F3AD33}"/>
              </a:ext>
            </a:extLst>
          </p:cNvPr>
          <p:cNvPicPr>
            <a:picLocks noChangeAspect="1"/>
          </p:cNvPicPr>
          <p:nvPr/>
        </p:nvPicPr>
        <p:blipFill>
          <a:blip r:embed="rId3"/>
          <a:stretch>
            <a:fillRect/>
          </a:stretch>
        </p:blipFill>
        <p:spPr>
          <a:xfrm>
            <a:off x="2057652" y="2741920"/>
            <a:ext cx="5964867" cy="3784992"/>
          </a:xfrm>
          <a:prstGeom prst="rect">
            <a:avLst/>
          </a:prstGeom>
        </p:spPr>
      </p:pic>
      <p:sp>
        <p:nvSpPr>
          <p:cNvPr id="5" name="テキスト ボックス 4">
            <a:extLst>
              <a:ext uri="{FF2B5EF4-FFF2-40B4-BE49-F238E27FC236}">
                <a16:creationId xmlns:a16="http://schemas.microsoft.com/office/drawing/2014/main" id="{B26F8C82-5C7A-38D7-FB86-29531F3BD7F5}"/>
              </a:ext>
            </a:extLst>
          </p:cNvPr>
          <p:cNvSpPr txBox="1"/>
          <p:nvPr/>
        </p:nvSpPr>
        <p:spPr>
          <a:xfrm>
            <a:off x="685272" y="1444011"/>
            <a:ext cx="8103892" cy="1384995"/>
          </a:xfrm>
          <a:prstGeom prst="rect">
            <a:avLst/>
          </a:prstGeom>
          <a:noFill/>
        </p:spPr>
        <p:txBody>
          <a:bodyPr wrap="square" rtlCol="0">
            <a:spAutoFit/>
          </a:bodyPr>
          <a:lstStyle/>
          <a:p>
            <a:pPr algn="ctr"/>
            <a:r>
              <a:rPr lang="ja-JP" altLang="en-US" sz="1400" dirty="0"/>
              <a:t>介護離職防止を目指した職場環境の充実は、企業にとって重要な課題である。仕事と介護を両立できる環境づくりは、生産性向上と人材維持の鍵となる。経営層が率先して介護支援にコミットすることにより、負のサイクルを断ち切り、職場全体のリテラシーを向上させることが可能となる。従業員への定期的な情報発信や個別相談を通じ、介護状況をオープンに話しやすい雰囲気を醸成することが重要である。介護発生リスクを事前に把握し、適切な対策を講じることは、企業にとって大きなリターンをもたらす。⇒</a:t>
            </a:r>
            <a:r>
              <a:rPr lang="ja-JP" altLang="en-US" sz="1400" b="1" u="sng" dirty="0">
                <a:solidFill>
                  <a:srgbClr val="D63664"/>
                </a:solidFill>
              </a:rPr>
              <a:t>働く人々が安心して活躍できる職場を目指すことが重要</a:t>
            </a:r>
            <a:endParaRPr kumimoji="1" lang="ja-JP" altLang="en-US" sz="1400" u="sng" dirty="0">
              <a:solidFill>
                <a:srgbClr val="D63664"/>
              </a:solidFill>
            </a:endParaRPr>
          </a:p>
        </p:txBody>
      </p:sp>
    </p:spTree>
    <p:extLst>
      <p:ext uri="{BB962C8B-B14F-4D97-AF65-F5344CB8AC3E}">
        <p14:creationId xmlns:p14="http://schemas.microsoft.com/office/powerpoint/2010/main" val="4011112068"/>
      </p:ext>
    </p:extLst>
  </p:cSld>
  <p:clrMapOvr>
    <a:masterClrMapping/>
  </p:clrMapOvr>
  <p:extLst>
    <p:ext uri="{6950BFC3-D8DA-4A85-94F7-54DA5524770B}">
      <p188:commentRel xmlns:p188="http://schemas.microsoft.com/office/powerpoint/2018/8/main" r:id="rId2"/>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1ABF1C-93AA-74A5-921F-FCD6163866BB}"/>
            </a:ext>
          </a:extLst>
        </p:cNvPr>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B191AA16-F34C-9EDD-8855-B98AAE7620D0}"/>
              </a:ext>
            </a:extLst>
          </p:cNvPr>
          <p:cNvSpPr txBox="1">
            <a:spLocks/>
          </p:cNvSpPr>
          <p:nvPr/>
        </p:nvSpPr>
        <p:spPr>
          <a:xfrm>
            <a:off x="536519" y="861313"/>
            <a:ext cx="9112187" cy="630296"/>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lnSpc>
                <a:spcPct val="110000"/>
              </a:lnSpc>
              <a:buNone/>
            </a:pPr>
            <a:r>
              <a:rPr lang="ja-JP" altLang="en-US" sz="10400" b="1" dirty="0">
                <a:solidFill>
                  <a:srgbClr val="002060"/>
                </a:solidFill>
                <a:latin typeface="Meiryo UI" panose="020B0604030504040204" pitchFamily="50" charset="-128"/>
                <a:ea typeface="Meiryo UI" panose="020B0604030504040204" pitchFamily="50" charset="-128"/>
              </a:rPr>
              <a:t>育児・介護休業法 改正ポイント</a:t>
            </a:r>
            <a:endParaRPr lang="en-US" altLang="ja-JP" sz="10400" b="1" dirty="0">
              <a:solidFill>
                <a:srgbClr val="002060"/>
              </a:solidFill>
              <a:latin typeface="Meiryo UI" panose="020B0604030504040204" pitchFamily="50" charset="-128"/>
              <a:ea typeface="Meiryo UI" panose="020B0604030504040204" pitchFamily="50" charset="-128"/>
            </a:endParaRPr>
          </a:p>
          <a:p>
            <a:pPr marL="0" indent="0" algn="ctr">
              <a:lnSpc>
                <a:spcPct val="110000"/>
              </a:lnSpc>
              <a:buNone/>
            </a:pPr>
            <a:endParaRPr lang="en-US" altLang="ja-JP" sz="3200" b="1" dirty="0">
              <a:solidFill>
                <a:srgbClr val="002060"/>
              </a:solidFill>
              <a:latin typeface="Meiryo UI" panose="020B0604030504040204" pitchFamily="50" charset="-128"/>
              <a:ea typeface="Meiryo UI" panose="020B0604030504040204" pitchFamily="50" charset="-128"/>
            </a:endParaRPr>
          </a:p>
          <a:p>
            <a:pPr marL="0" indent="0">
              <a:lnSpc>
                <a:spcPct val="110000"/>
              </a:lnSpc>
              <a:buNone/>
            </a:pPr>
            <a:r>
              <a:rPr lang="en-US" altLang="ja-JP" sz="7200" b="1" dirty="0">
                <a:latin typeface="Meiryo UI" panose="020B0604030504040204" pitchFamily="50" charset="-128"/>
                <a:ea typeface="Meiryo UI" panose="020B0604030504040204" pitchFamily="50" charset="-128"/>
              </a:rPr>
              <a:t>2025</a:t>
            </a:r>
            <a:r>
              <a:rPr lang="ja-JP" altLang="en-US" sz="7200" b="1" dirty="0">
                <a:latin typeface="Meiryo UI" panose="020B0604030504040204" pitchFamily="50" charset="-128"/>
                <a:ea typeface="Meiryo UI" panose="020B0604030504040204" pitchFamily="50" charset="-128"/>
              </a:rPr>
              <a:t>年（令和</a:t>
            </a:r>
            <a:r>
              <a:rPr lang="en-US" altLang="ja-JP" sz="7200" b="1" dirty="0">
                <a:latin typeface="Meiryo UI" panose="020B0604030504040204" pitchFamily="50" charset="-128"/>
                <a:ea typeface="Meiryo UI" panose="020B0604030504040204" pitchFamily="50" charset="-128"/>
              </a:rPr>
              <a:t>7</a:t>
            </a:r>
            <a:r>
              <a:rPr lang="ja-JP" altLang="en-US" sz="7200" b="1" dirty="0">
                <a:latin typeface="Meiryo UI" panose="020B0604030504040204" pitchFamily="50" charset="-128"/>
                <a:ea typeface="Meiryo UI" panose="020B0604030504040204" pitchFamily="50" charset="-128"/>
              </a:rPr>
              <a:t>年）</a:t>
            </a:r>
            <a:r>
              <a:rPr lang="en-US" altLang="ja-JP" sz="7200" b="1" dirty="0">
                <a:latin typeface="Meiryo UI" panose="020B0604030504040204" pitchFamily="50" charset="-128"/>
                <a:ea typeface="Meiryo UI" panose="020B0604030504040204" pitchFamily="50" charset="-128"/>
              </a:rPr>
              <a:t>4</a:t>
            </a:r>
            <a:r>
              <a:rPr lang="ja-JP" altLang="en-US" sz="7200" b="1" dirty="0">
                <a:latin typeface="Meiryo UI" panose="020B0604030504040204" pitchFamily="50" charset="-128"/>
                <a:ea typeface="Meiryo UI" panose="020B0604030504040204" pitchFamily="50" charset="-128"/>
              </a:rPr>
              <a:t>月</a:t>
            </a:r>
            <a:r>
              <a:rPr lang="en-US" altLang="ja-JP" sz="7200" b="1" dirty="0">
                <a:latin typeface="Meiryo UI" panose="020B0604030504040204" pitchFamily="50" charset="-128"/>
                <a:ea typeface="Meiryo UI" panose="020B0604030504040204" pitchFamily="50" charset="-128"/>
              </a:rPr>
              <a:t>1</a:t>
            </a:r>
            <a:r>
              <a:rPr lang="ja-JP" altLang="en-US" sz="7200" b="1" dirty="0">
                <a:latin typeface="Meiryo UI" panose="020B0604030504040204" pitchFamily="50" charset="-128"/>
                <a:ea typeface="Meiryo UI" panose="020B0604030504040204" pitchFamily="50" charset="-128"/>
              </a:rPr>
              <a:t>日施行：</a:t>
            </a:r>
            <a:endParaRPr lang="en-US" altLang="ja-JP" sz="7200" b="1" dirty="0">
              <a:latin typeface="Meiryo UI" panose="020B0604030504040204" pitchFamily="50" charset="-128"/>
              <a:ea typeface="Meiryo UI" panose="020B0604030504040204" pitchFamily="50" charset="-128"/>
            </a:endParaRPr>
          </a:p>
          <a:p>
            <a:pPr marL="0" indent="0">
              <a:lnSpc>
                <a:spcPct val="110000"/>
              </a:lnSpc>
              <a:buNone/>
            </a:pPr>
            <a:r>
              <a:rPr lang="ja-JP" altLang="en-US" sz="7200" b="1" dirty="0">
                <a:latin typeface="Meiryo UI" panose="020B0604030504040204" pitchFamily="50" charset="-128"/>
                <a:ea typeface="Meiryo UI" panose="020B0604030504040204" pitchFamily="50" charset="-128"/>
              </a:rPr>
              <a:t>介護離職防止のための仕事と介護の両立支援制度の強化等</a:t>
            </a:r>
            <a:endParaRPr lang="en-US" altLang="ja-JP" sz="7200" b="1" dirty="0">
              <a:latin typeface="Meiryo UI" panose="020B0604030504040204" pitchFamily="50" charset="-128"/>
              <a:ea typeface="Meiryo UI" panose="020B0604030504040204" pitchFamily="50" charset="-128"/>
            </a:endParaRPr>
          </a:p>
          <a:p>
            <a:pPr marL="0" indent="0">
              <a:buNone/>
            </a:pPr>
            <a:endParaRPr lang="ja-JP" altLang="en-US" sz="8800"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F69FC828-B1EF-A37B-ADE7-D8C6CB985A84}"/>
              </a:ext>
            </a:extLst>
          </p:cNvPr>
          <p:cNvSpPr txBox="1"/>
          <p:nvPr/>
        </p:nvSpPr>
        <p:spPr>
          <a:xfrm>
            <a:off x="-144518" y="2212081"/>
            <a:ext cx="9793224" cy="3185487"/>
          </a:xfrm>
          <a:prstGeom prst="rect">
            <a:avLst/>
          </a:prstGeom>
          <a:noFill/>
        </p:spPr>
        <p:txBody>
          <a:bodyPr wrap="square" rtlCol="0">
            <a:spAutoFit/>
          </a:bodyPr>
          <a:lstStyle/>
          <a:p>
            <a:pPr marL="285750" indent="-285750">
              <a:buFont typeface="Wingdings" panose="05000000000000000000" pitchFamily="2" charset="2"/>
              <a:buChar char="n"/>
            </a:pPr>
            <a:endParaRPr lang="en-US" altLang="ja-JP" sz="1600" dirty="0"/>
          </a:p>
          <a:p>
            <a:pPr lvl="1">
              <a:lnSpc>
                <a:spcPct val="150000"/>
              </a:lnSpc>
            </a:pPr>
            <a:r>
              <a:rPr kumimoji="1" lang="ja-JP" altLang="en-US" b="1" dirty="0"/>
              <a:t>１．介護休暇を取得できる労働者の要件緩和</a:t>
            </a:r>
            <a:endParaRPr kumimoji="1" lang="en-US" altLang="ja-JP" b="1" dirty="0"/>
          </a:p>
          <a:p>
            <a:pPr lvl="1">
              <a:lnSpc>
                <a:spcPct val="150000"/>
              </a:lnSpc>
            </a:pPr>
            <a:endParaRPr kumimoji="1" lang="en-US" altLang="ja-JP" sz="2400" b="1" dirty="0"/>
          </a:p>
          <a:p>
            <a:pPr lvl="1">
              <a:lnSpc>
                <a:spcPct val="150000"/>
              </a:lnSpc>
            </a:pPr>
            <a:endParaRPr kumimoji="1" lang="en-US" altLang="ja-JP" sz="2400" b="1" dirty="0"/>
          </a:p>
          <a:p>
            <a:pPr lvl="1">
              <a:lnSpc>
                <a:spcPct val="150000"/>
              </a:lnSpc>
            </a:pPr>
            <a:endParaRPr kumimoji="1" lang="en-US" altLang="ja-JP" b="1" dirty="0"/>
          </a:p>
          <a:p>
            <a:pPr lvl="1">
              <a:lnSpc>
                <a:spcPct val="150000"/>
              </a:lnSpc>
            </a:pPr>
            <a:r>
              <a:rPr kumimoji="1" lang="ja-JP" altLang="en-US" b="1" dirty="0"/>
              <a:t>２．介護離職防止のための雇用環境整備</a:t>
            </a:r>
          </a:p>
          <a:p>
            <a:pPr marL="742950" lvl="1" indent="-285750">
              <a:buFont typeface="Arial" panose="020B0604020202020204" pitchFamily="34" charset="0"/>
              <a:buChar char="•"/>
            </a:pPr>
            <a:endParaRPr lang="ja-JP" altLang="en-US" sz="1600" dirty="0"/>
          </a:p>
          <a:p>
            <a:endParaRPr lang="en-US" altLang="ja-JP" sz="1600" dirty="0"/>
          </a:p>
        </p:txBody>
      </p:sp>
      <p:sp>
        <p:nvSpPr>
          <p:cNvPr id="12" name="タイトル 1">
            <a:extLst>
              <a:ext uri="{FF2B5EF4-FFF2-40B4-BE49-F238E27FC236}">
                <a16:creationId xmlns:a16="http://schemas.microsoft.com/office/drawing/2014/main" id="{40F5ACA2-F887-A782-8DAC-A65DF1E62A8B}"/>
              </a:ext>
            </a:extLst>
          </p:cNvPr>
          <p:cNvSpPr txBox="1">
            <a:spLocks/>
          </p:cNvSpPr>
          <p:nvPr/>
        </p:nvSpPr>
        <p:spPr>
          <a:xfrm>
            <a:off x="1233695" y="235924"/>
            <a:ext cx="7007046"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３．都の研修会で収集した知識の情報提供</a:t>
            </a:r>
            <a:endParaRPr lang="ja-JP" altLang="en-US" sz="2800" b="1" dirty="0">
              <a:solidFill>
                <a:srgbClr val="FF0000"/>
              </a:solidFill>
              <a:latin typeface="+mn-ea"/>
              <a:ea typeface="+mn-ea"/>
            </a:endParaRPr>
          </a:p>
        </p:txBody>
      </p:sp>
      <p:sp>
        <p:nvSpPr>
          <p:cNvPr id="2" name="テキスト ボックス 1">
            <a:extLst>
              <a:ext uri="{FF2B5EF4-FFF2-40B4-BE49-F238E27FC236}">
                <a16:creationId xmlns:a16="http://schemas.microsoft.com/office/drawing/2014/main" id="{90EBDFE5-7852-FC7F-8817-1912E94FAB90}"/>
              </a:ext>
            </a:extLst>
          </p:cNvPr>
          <p:cNvSpPr txBox="1"/>
          <p:nvPr/>
        </p:nvSpPr>
        <p:spPr>
          <a:xfrm>
            <a:off x="5961662" y="6531134"/>
            <a:ext cx="3687044" cy="261610"/>
          </a:xfrm>
          <a:prstGeom prst="rect">
            <a:avLst/>
          </a:prstGeom>
          <a:noFill/>
        </p:spPr>
        <p:txBody>
          <a:bodyPr wrap="square">
            <a:spAutoFit/>
          </a:bodyPr>
          <a:lstStyle/>
          <a:p>
            <a:pPr algn="r"/>
            <a:r>
              <a:rPr lang="ja-JP" altLang="en-US" sz="1100" dirty="0">
                <a:latin typeface="Meiryo UI" panose="020B0604030504040204" pitchFamily="50" charset="-128"/>
                <a:ea typeface="Meiryo UI" panose="020B0604030504040204" pitchFamily="50" charset="-128"/>
              </a:rPr>
              <a:t>厚生労働省「育児・介護休業法 改正ポイントのご案内」</a:t>
            </a:r>
            <a:endParaRPr lang="ja-JP" altLang="en-US" sz="1100" dirty="0"/>
          </a:p>
        </p:txBody>
      </p:sp>
      <p:pic>
        <p:nvPicPr>
          <p:cNvPr id="3" name="図 2">
            <a:extLst>
              <a:ext uri="{FF2B5EF4-FFF2-40B4-BE49-F238E27FC236}">
                <a16:creationId xmlns:a16="http://schemas.microsoft.com/office/drawing/2014/main" id="{9313A0B5-B525-3E83-8AE3-E8AA88DC9837}"/>
              </a:ext>
            </a:extLst>
          </p:cNvPr>
          <p:cNvPicPr>
            <a:picLocks noChangeAspect="1"/>
          </p:cNvPicPr>
          <p:nvPr/>
        </p:nvPicPr>
        <p:blipFill>
          <a:blip r:embed="rId3"/>
          <a:stretch>
            <a:fillRect/>
          </a:stretch>
        </p:blipFill>
        <p:spPr>
          <a:xfrm>
            <a:off x="896519" y="2929555"/>
            <a:ext cx="7978831" cy="1356478"/>
          </a:xfrm>
          <a:prstGeom prst="rect">
            <a:avLst/>
          </a:prstGeom>
        </p:spPr>
      </p:pic>
      <p:sp>
        <p:nvSpPr>
          <p:cNvPr id="6" name="テキスト ボックス 5">
            <a:extLst>
              <a:ext uri="{FF2B5EF4-FFF2-40B4-BE49-F238E27FC236}">
                <a16:creationId xmlns:a16="http://schemas.microsoft.com/office/drawing/2014/main" id="{A764CDA3-253E-2256-5B93-F4F03061F124}"/>
              </a:ext>
            </a:extLst>
          </p:cNvPr>
          <p:cNvSpPr txBox="1"/>
          <p:nvPr/>
        </p:nvSpPr>
        <p:spPr>
          <a:xfrm>
            <a:off x="779948" y="4753099"/>
            <a:ext cx="7172206" cy="523220"/>
          </a:xfrm>
          <a:prstGeom prst="rect">
            <a:avLst/>
          </a:prstGeom>
          <a:noFill/>
        </p:spPr>
        <p:txBody>
          <a:bodyPr wrap="square">
            <a:spAutoFit/>
          </a:bodyPr>
          <a:lstStyle/>
          <a:p>
            <a:r>
              <a:rPr lang="ja-JP" altLang="en-US" sz="1400" dirty="0"/>
              <a:t>介護と仕事の両立支援制度の利用を従業員が申し出やすいよう、以下のいずれかの措置の実施を事業主に義務化。また、複数の措置を実施するのが望ましいとされます。</a:t>
            </a:r>
          </a:p>
        </p:txBody>
      </p:sp>
      <p:pic>
        <p:nvPicPr>
          <p:cNvPr id="7" name="図 6">
            <a:extLst>
              <a:ext uri="{FF2B5EF4-FFF2-40B4-BE49-F238E27FC236}">
                <a16:creationId xmlns:a16="http://schemas.microsoft.com/office/drawing/2014/main" id="{560B7B1D-15B2-55DC-67CE-893975934589}"/>
              </a:ext>
            </a:extLst>
          </p:cNvPr>
          <p:cNvPicPr>
            <a:picLocks noChangeAspect="1"/>
          </p:cNvPicPr>
          <p:nvPr/>
        </p:nvPicPr>
        <p:blipFill>
          <a:blip r:embed="rId4"/>
          <a:stretch>
            <a:fillRect/>
          </a:stretch>
        </p:blipFill>
        <p:spPr>
          <a:xfrm>
            <a:off x="896519" y="5324508"/>
            <a:ext cx="7940728" cy="1196444"/>
          </a:xfrm>
          <a:prstGeom prst="rect">
            <a:avLst/>
          </a:prstGeom>
        </p:spPr>
      </p:pic>
      <p:sp>
        <p:nvSpPr>
          <p:cNvPr id="8" name="四角形: 角を丸くする 7">
            <a:extLst>
              <a:ext uri="{FF2B5EF4-FFF2-40B4-BE49-F238E27FC236}">
                <a16:creationId xmlns:a16="http://schemas.microsoft.com/office/drawing/2014/main" id="{0F9DB632-312A-0A46-04DA-11C082D8F3DE}"/>
              </a:ext>
            </a:extLst>
          </p:cNvPr>
          <p:cNvSpPr/>
          <p:nvPr/>
        </p:nvSpPr>
        <p:spPr>
          <a:xfrm>
            <a:off x="4780938" y="4465629"/>
            <a:ext cx="623347" cy="314072"/>
          </a:xfrm>
          <a:prstGeom prst="roundRect">
            <a:avLst/>
          </a:prstGeom>
          <a:solidFill>
            <a:srgbClr val="E56987"/>
          </a:solidFill>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義務</a:t>
            </a:r>
          </a:p>
        </p:txBody>
      </p:sp>
    </p:spTree>
    <p:extLst>
      <p:ext uri="{BB962C8B-B14F-4D97-AF65-F5344CB8AC3E}">
        <p14:creationId xmlns:p14="http://schemas.microsoft.com/office/powerpoint/2010/main" val="923448077"/>
      </p:ext>
    </p:extLst>
  </p:cSld>
  <p:clrMapOvr>
    <a:masterClrMapping/>
  </p:clrMapOvr>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E94603-0022-BDBA-5BD2-F8681A468451}"/>
            </a:ext>
          </a:extLst>
        </p:cNvPr>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ED6B2F07-E48B-7CAA-3400-6E313AB12CEC}"/>
              </a:ext>
            </a:extLst>
          </p:cNvPr>
          <p:cNvSpPr txBox="1">
            <a:spLocks/>
          </p:cNvSpPr>
          <p:nvPr/>
        </p:nvSpPr>
        <p:spPr>
          <a:xfrm>
            <a:off x="536519" y="861313"/>
            <a:ext cx="9112187" cy="6302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lnSpc>
                <a:spcPct val="110000"/>
              </a:lnSpc>
              <a:buNone/>
            </a:pPr>
            <a:r>
              <a:rPr lang="ja-JP" altLang="en-US" sz="2600" b="1" dirty="0">
                <a:solidFill>
                  <a:srgbClr val="002060"/>
                </a:solidFill>
                <a:latin typeface="Meiryo UI" panose="020B0604030504040204" pitchFamily="50" charset="-128"/>
                <a:ea typeface="Meiryo UI" panose="020B0604030504040204" pitchFamily="50" charset="-128"/>
              </a:rPr>
              <a:t>育児・介護休業法 改正ポイント</a:t>
            </a:r>
            <a:endParaRPr lang="en-US" altLang="ja-JP" sz="2600" b="1" dirty="0">
              <a:solidFill>
                <a:srgbClr val="002060"/>
              </a:solidFill>
              <a:latin typeface="Meiryo UI" panose="020B0604030504040204" pitchFamily="50" charset="-128"/>
              <a:ea typeface="Meiryo UI" panose="020B0604030504040204" pitchFamily="50" charset="-128"/>
            </a:endParaRPr>
          </a:p>
          <a:p>
            <a:pPr marL="0" indent="0" algn="ctr">
              <a:lnSpc>
                <a:spcPct val="110000"/>
              </a:lnSpc>
              <a:buNone/>
            </a:pPr>
            <a:endParaRPr lang="en-US" altLang="ja-JP" sz="3200" b="1" dirty="0">
              <a:solidFill>
                <a:srgbClr val="002060"/>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DBA022A2-202E-DCFC-FC6E-1C665BE0D6B2}"/>
              </a:ext>
            </a:extLst>
          </p:cNvPr>
          <p:cNvSpPr txBox="1"/>
          <p:nvPr/>
        </p:nvSpPr>
        <p:spPr>
          <a:xfrm>
            <a:off x="-144518" y="1189896"/>
            <a:ext cx="9793224" cy="4154984"/>
          </a:xfrm>
          <a:prstGeom prst="rect">
            <a:avLst/>
          </a:prstGeom>
          <a:noFill/>
        </p:spPr>
        <p:txBody>
          <a:bodyPr wrap="square" rtlCol="0">
            <a:spAutoFit/>
          </a:bodyPr>
          <a:lstStyle/>
          <a:p>
            <a:pPr marL="285750" indent="-285750">
              <a:buFont typeface="Wingdings" panose="05000000000000000000" pitchFamily="2" charset="2"/>
              <a:buChar char="n"/>
            </a:pPr>
            <a:endParaRPr lang="en-US" altLang="ja-JP" sz="1600" dirty="0"/>
          </a:p>
          <a:p>
            <a:pPr lvl="1">
              <a:lnSpc>
                <a:spcPct val="150000"/>
              </a:lnSpc>
            </a:pPr>
            <a:r>
              <a:rPr kumimoji="1" lang="ja-JP" altLang="en-US" b="1" dirty="0"/>
              <a:t>３．介護離職防止のための個別の周知・意向確認等</a:t>
            </a:r>
            <a:endParaRPr kumimoji="1" lang="en-US" altLang="ja-JP" b="1" dirty="0"/>
          </a:p>
          <a:p>
            <a:pPr lvl="1">
              <a:lnSpc>
                <a:spcPct val="150000"/>
              </a:lnSpc>
            </a:pPr>
            <a:r>
              <a:rPr kumimoji="1" lang="ja-JP" altLang="en-US" b="1" dirty="0"/>
              <a:t>（１）介護に直面した旨の申出をした労働者に対する個別の周知・意向確認</a:t>
            </a:r>
          </a:p>
          <a:p>
            <a:pPr lvl="1">
              <a:lnSpc>
                <a:spcPct val="150000"/>
              </a:lnSpc>
            </a:pPr>
            <a:endParaRPr kumimoji="1" lang="en-US" altLang="ja-JP" b="1" dirty="0"/>
          </a:p>
          <a:p>
            <a:pPr lvl="1">
              <a:lnSpc>
                <a:spcPct val="150000"/>
              </a:lnSpc>
            </a:pPr>
            <a:endParaRPr kumimoji="1" lang="en-US" altLang="ja-JP" b="1" dirty="0"/>
          </a:p>
          <a:p>
            <a:pPr lvl="1">
              <a:lnSpc>
                <a:spcPct val="150000"/>
              </a:lnSpc>
            </a:pPr>
            <a:endParaRPr kumimoji="1" lang="en-US" altLang="ja-JP" b="1" dirty="0"/>
          </a:p>
          <a:p>
            <a:pPr lvl="1">
              <a:lnSpc>
                <a:spcPct val="150000"/>
              </a:lnSpc>
            </a:pPr>
            <a:endParaRPr lang="en-US" altLang="ja-JP" b="1" dirty="0">
              <a:latin typeface="Meiryo UI" panose="020B0604030504040204" pitchFamily="50" charset="-128"/>
              <a:ea typeface="Meiryo UI" panose="020B0604030504040204" pitchFamily="50" charset="-128"/>
            </a:endParaRPr>
          </a:p>
          <a:p>
            <a:pPr lvl="1">
              <a:lnSpc>
                <a:spcPct val="150000"/>
              </a:lnSpc>
            </a:pPr>
            <a:r>
              <a:rPr kumimoji="1" lang="ja-JP" altLang="en-US" b="1" dirty="0"/>
              <a:t>（２）介護に直面する前の早い段階（</a:t>
            </a:r>
            <a:r>
              <a:rPr kumimoji="1" lang="en-US" altLang="ja-JP" b="1" dirty="0"/>
              <a:t>40</a:t>
            </a:r>
            <a:r>
              <a:rPr kumimoji="1" lang="ja-JP" altLang="en-US" b="1" dirty="0"/>
              <a:t>歳等）での情報提供</a:t>
            </a:r>
          </a:p>
          <a:p>
            <a:pPr lvl="1">
              <a:lnSpc>
                <a:spcPct val="150000"/>
              </a:lnSpc>
            </a:pPr>
            <a:endParaRPr kumimoji="1" lang="ja-JP" altLang="en-US" b="1" dirty="0"/>
          </a:p>
          <a:p>
            <a:pPr marL="742950" lvl="1" indent="-285750">
              <a:buFont typeface="Arial" panose="020B0604020202020204" pitchFamily="34" charset="0"/>
              <a:buChar char="•"/>
            </a:pPr>
            <a:endParaRPr lang="ja-JP" altLang="en-US" sz="1600" dirty="0"/>
          </a:p>
          <a:p>
            <a:endParaRPr lang="en-US" altLang="ja-JP" sz="1600" dirty="0"/>
          </a:p>
        </p:txBody>
      </p:sp>
      <p:sp>
        <p:nvSpPr>
          <p:cNvPr id="12" name="タイトル 1">
            <a:extLst>
              <a:ext uri="{FF2B5EF4-FFF2-40B4-BE49-F238E27FC236}">
                <a16:creationId xmlns:a16="http://schemas.microsoft.com/office/drawing/2014/main" id="{EF5F12D4-E0ED-692A-19D9-F8364B31F5A2}"/>
              </a:ext>
            </a:extLst>
          </p:cNvPr>
          <p:cNvSpPr txBox="1">
            <a:spLocks/>
          </p:cNvSpPr>
          <p:nvPr/>
        </p:nvSpPr>
        <p:spPr>
          <a:xfrm>
            <a:off x="1233695" y="235924"/>
            <a:ext cx="7007046"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３．都の研修会で収集した知識の情報提供</a:t>
            </a:r>
            <a:endParaRPr lang="ja-JP" altLang="en-US" sz="2800" b="1" dirty="0">
              <a:solidFill>
                <a:srgbClr val="FF0000"/>
              </a:solidFill>
              <a:latin typeface="+mn-ea"/>
              <a:ea typeface="+mn-ea"/>
            </a:endParaRPr>
          </a:p>
        </p:txBody>
      </p:sp>
      <p:sp>
        <p:nvSpPr>
          <p:cNvPr id="2" name="テキスト ボックス 1">
            <a:extLst>
              <a:ext uri="{FF2B5EF4-FFF2-40B4-BE49-F238E27FC236}">
                <a16:creationId xmlns:a16="http://schemas.microsoft.com/office/drawing/2014/main" id="{1D2E25CF-6663-0833-5EA3-D1DBEA09C284}"/>
              </a:ext>
            </a:extLst>
          </p:cNvPr>
          <p:cNvSpPr txBox="1"/>
          <p:nvPr/>
        </p:nvSpPr>
        <p:spPr>
          <a:xfrm>
            <a:off x="5961662" y="6531134"/>
            <a:ext cx="3687044" cy="261610"/>
          </a:xfrm>
          <a:prstGeom prst="rect">
            <a:avLst/>
          </a:prstGeom>
          <a:noFill/>
        </p:spPr>
        <p:txBody>
          <a:bodyPr wrap="square">
            <a:spAutoFit/>
          </a:bodyPr>
          <a:lstStyle/>
          <a:p>
            <a:pPr algn="r"/>
            <a:r>
              <a:rPr lang="ja-JP" altLang="en-US" sz="1100" dirty="0">
                <a:latin typeface="Meiryo UI" panose="020B0604030504040204" pitchFamily="50" charset="-128"/>
                <a:ea typeface="Meiryo UI" panose="020B0604030504040204" pitchFamily="50" charset="-128"/>
              </a:rPr>
              <a:t>厚生労働省「育児・介護休業法 改正ポイントのご案内」</a:t>
            </a:r>
            <a:endParaRPr lang="ja-JP" altLang="en-US" sz="1100" dirty="0"/>
          </a:p>
        </p:txBody>
      </p:sp>
      <p:sp>
        <p:nvSpPr>
          <p:cNvPr id="8" name="四角形: 角を丸くする 7">
            <a:extLst>
              <a:ext uri="{FF2B5EF4-FFF2-40B4-BE49-F238E27FC236}">
                <a16:creationId xmlns:a16="http://schemas.microsoft.com/office/drawing/2014/main" id="{2A7D5451-9ED4-7B3B-2D4A-68EFDD8466D3}"/>
              </a:ext>
            </a:extLst>
          </p:cNvPr>
          <p:cNvSpPr/>
          <p:nvPr/>
        </p:nvSpPr>
        <p:spPr>
          <a:xfrm>
            <a:off x="5772216" y="1513386"/>
            <a:ext cx="618375" cy="335519"/>
          </a:xfrm>
          <a:prstGeom prst="roundRect">
            <a:avLst/>
          </a:prstGeom>
          <a:solidFill>
            <a:srgbClr val="E56987"/>
          </a:solidFill>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義務</a:t>
            </a:r>
          </a:p>
        </p:txBody>
      </p:sp>
      <p:pic>
        <p:nvPicPr>
          <p:cNvPr id="10" name="図 9">
            <a:extLst>
              <a:ext uri="{FF2B5EF4-FFF2-40B4-BE49-F238E27FC236}">
                <a16:creationId xmlns:a16="http://schemas.microsoft.com/office/drawing/2014/main" id="{9A957265-C6F2-3969-F1C8-E2D332973385}"/>
              </a:ext>
            </a:extLst>
          </p:cNvPr>
          <p:cNvPicPr>
            <a:picLocks noChangeAspect="1"/>
          </p:cNvPicPr>
          <p:nvPr/>
        </p:nvPicPr>
        <p:blipFill>
          <a:blip r:embed="rId3"/>
          <a:stretch>
            <a:fillRect/>
          </a:stretch>
        </p:blipFill>
        <p:spPr>
          <a:xfrm>
            <a:off x="628602" y="2277599"/>
            <a:ext cx="7940728" cy="1577477"/>
          </a:xfrm>
          <a:prstGeom prst="rect">
            <a:avLst/>
          </a:prstGeom>
        </p:spPr>
      </p:pic>
      <p:pic>
        <p:nvPicPr>
          <p:cNvPr id="13" name="図 12">
            <a:extLst>
              <a:ext uri="{FF2B5EF4-FFF2-40B4-BE49-F238E27FC236}">
                <a16:creationId xmlns:a16="http://schemas.microsoft.com/office/drawing/2014/main" id="{A6F78224-AF60-8CCA-9587-F944337871E9}"/>
              </a:ext>
            </a:extLst>
          </p:cNvPr>
          <p:cNvPicPr>
            <a:picLocks noChangeAspect="1"/>
          </p:cNvPicPr>
          <p:nvPr/>
        </p:nvPicPr>
        <p:blipFill>
          <a:blip r:embed="rId4"/>
          <a:stretch>
            <a:fillRect/>
          </a:stretch>
        </p:blipFill>
        <p:spPr>
          <a:xfrm>
            <a:off x="628603" y="4327378"/>
            <a:ext cx="7971211" cy="2225233"/>
          </a:xfrm>
          <a:prstGeom prst="rect">
            <a:avLst/>
          </a:prstGeom>
        </p:spPr>
      </p:pic>
    </p:spTree>
    <p:extLst>
      <p:ext uri="{BB962C8B-B14F-4D97-AF65-F5344CB8AC3E}">
        <p14:creationId xmlns:p14="http://schemas.microsoft.com/office/powerpoint/2010/main" val="2585003742"/>
      </p:ext>
    </p:extLst>
  </p:cSld>
  <p:clrMapOvr>
    <a:masterClrMapping/>
  </p:clrMapOvr>
  <p:extLst>
    <p:ext uri="{6950BFC3-D8DA-4A85-94F7-54DA5524770B}">
      <p188:commentRel xmlns:p188="http://schemas.microsoft.com/office/powerpoint/2018/8/main" r:id="rId2"/>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7A0E96-A751-F3A1-2A9C-7DD3C5886D86}"/>
            </a:ext>
          </a:extLst>
        </p:cNvPr>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0CD8EE60-5E0A-4FC3-BF95-C146C1AA867B}"/>
              </a:ext>
            </a:extLst>
          </p:cNvPr>
          <p:cNvSpPr>
            <a:spLocks noGrp="1"/>
          </p:cNvSpPr>
          <p:nvPr>
            <p:ph idx="1"/>
          </p:nvPr>
        </p:nvSpPr>
        <p:spPr>
          <a:xfrm>
            <a:off x="2178282" y="838197"/>
            <a:ext cx="5476949" cy="968470"/>
          </a:xfrm>
        </p:spPr>
        <p:txBody>
          <a:bodyPr wrap="none">
            <a:spAutoFit/>
          </a:bodyPr>
          <a:lstStyle/>
          <a:p>
            <a:pPr marL="0" indent="0" algn="ctr">
              <a:buNone/>
            </a:pPr>
            <a:r>
              <a:rPr lang="ja-JP" altLang="en-US" sz="2600" dirty="0">
                <a:solidFill>
                  <a:srgbClr val="002060"/>
                </a:solidFill>
                <a:latin typeface="HGP創英角ｺﾞｼｯｸUB" panose="020B0900000000000000" pitchFamily="50" charset="-128"/>
                <a:ea typeface="HGP創英角ｺﾞｼｯｸUB" panose="020B0900000000000000" pitchFamily="50" charset="-128"/>
              </a:rPr>
              <a:t>介護離職防止のための従業員支援</a:t>
            </a:r>
          </a:p>
          <a:p>
            <a:pPr marL="0" indent="0">
              <a:buNone/>
            </a:pPr>
            <a:endParaRPr lang="en-US" altLang="ja-JP" dirty="0">
              <a:solidFill>
                <a:schemeClr val="accent1">
                  <a:lumMod val="75000"/>
                </a:schemeClr>
              </a:solidFill>
            </a:endParaRPr>
          </a:p>
        </p:txBody>
      </p:sp>
      <p:sp>
        <p:nvSpPr>
          <p:cNvPr id="7" name="タイトル 1">
            <a:extLst>
              <a:ext uri="{FF2B5EF4-FFF2-40B4-BE49-F238E27FC236}">
                <a16:creationId xmlns:a16="http://schemas.microsoft.com/office/drawing/2014/main" id="{9F9909AF-564F-92C4-A17C-173DB96A3E6D}"/>
              </a:ext>
            </a:extLst>
          </p:cNvPr>
          <p:cNvSpPr txBox="1">
            <a:spLocks/>
          </p:cNvSpPr>
          <p:nvPr/>
        </p:nvSpPr>
        <p:spPr>
          <a:xfrm>
            <a:off x="1233695" y="235924"/>
            <a:ext cx="7007046"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３．都の研修会で収集した知識の情報提供</a:t>
            </a:r>
            <a:endParaRPr lang="ja-JP" altLang="en-US" sz="2800" b="1" dirty="0">
              <a:solidFill>
                <a:srgbClr val="FF0000"/>
              </a:solidFill>
              <a:latin typeface="+mn-ea"/>
              <a:ea typeface="+mn-ea"/>
            </a:endParaRPr>
          </a:p>
        </p:txBody>
      </p:sp>
      <p:sp>
        <p:nvSpPr>
          <p:cNvPr id="5" name="Rectangle 1">
            <a:extLst>
              <a:ext uri="{FF2B5EF4-FFF2-40B4-BE49-F238E27FC236}">
                <a16:creationId xmlns:a16="http://schemas.microsoft.com/office/drawing/2014/main" id="{5F416F49-5875-E2E7-9215-EA2893395472}"/>
              </a:ext>
            </a:extLst>
          </p:cNvPr>
          <p:cNvSpPr>
            <a:spLocks noChangeArrowheads="1"/>
          </p:cNvSpPr>
          <p:nvPr/>
        </p:nvSpPr>
        <p:spPr bwMode="auto">
          <a:xfrm>
            <a:off x="351621" y="1616536"/>
            <a:ext cx="9341019" cy="5401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ja-JP" altLang="en-US" sz="1600" b="1" i="0" u="none" strike="noStrike" cap="none" normalizeH="0" baseline="0" dirty="0">
                <a:ln>
                  <a:noFill/>
                </a:ln>
                <a:solidFill>
                  <a:schemeClr val="bg1"/>
                </a:solidFill>
                <a:effectLst/>
                <a:highlight>
                  <a:srgbClr val="8AAAEA"/>
                </a:highlight>
                <a:latin typeface="Arial" panose="020B0604020202020204" pitchFamily="34" charset="0"/>
              </a:rPr>
              <a:t>◇</a:t>
            </a:r>
            <a:r>
              <a:rPr kumimoji="0" lang="ja-JP" altLang="ja-JP" sz="1600" b="1" i="0" u="none" strike="noStrike" cap="none" normalizeH="0" baseline="0" dirty="0">
                <a:ln>
                  <a:noFill/>
                </a:ln>
                <a:solidFill>
                  <a:schemeClr val="bg1"/>
                </a:solidFill>
                <a:effectLst/>
                <a:highlight>
                  <a:srgbClr val="8AAAEA"/>
                </a:highlight>
                <a:latin typeface="Arial" panose="020B0604020202020204" pitchFamily="34" charset="0"/>
              </a:rPr>
              <a:t>制度面での支</a:t>
            </a:r>
            <a:r>
              <a:rPr lang="ja-JP" altLang="en-US" sz="1600" b="1" dirty="0">
                <a:solidFill>
                  <a:schemeClr val="bg1"/>
                </a:solidFill>
                <a:highlight>
                  <a:srgbClr val="8AAAEA"/>
                </a:highlight>
                <a:latin typeface="Arial" panose="020B0604020202020204" pitchFamily="34" charset="0"/>
              </a:rPr>
              <a:t>援</a:t>
            </a:r>
            <a:r>
              <a:rPr kumimoji="0" lang="ja-JP" altLang="en-US" sz="1600" b="1" i="0" u="none" strike="noStrike" cap="none" normalizeH="0" baseline="0" dirty="0">
                <a:ln>
                  <a:noFill/>
                </a:ln>
                <a:solidFill>
                  <a:schemeClr val="bg1"/>
                </a:solidFill>
                <a:effectLst/>
                <a:highlight>
                  <a:srgbClr val="8AAAEA"/>
                </a:highlight>
                <a:latin typeface="Arial" panose="020B0604020202020204" pitchFamily="34" charset="0"/>
              </a:rPr>
              <a:t>　</a:t>
            </a:r>
            <a:endParaRPr kumimoji="0" lang="ja-JP" altLang="ja-JP" sz="1600" b="1" i="0" u="none" strike="noStrike" cap="none" normalizeH="0" baseline="0" dirty="0">
              <a:ln>
                <a:noFill/>
              </a:ln>
              <a:solidFill>
                <a:schemeClr val="bg1"/>
              </a:solidFill>
              <a:effectLst/>
              <a:highlight>
                <a:srgbClr val="8AAAEA"/>
              </a:highlight>
              <a:latin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tabLst/>
            </a:pPr>
            <a:r>
              <a:rPr kumimoji="0" lang="en-US" altLang="ja-JP" sz="1400" b="1" i="0" u="none" strike="noStrike" cap="none" normalizeH="0" baseline="0" dirty="0">
                <a:ln>
                  <a:noFill/>
                </a:ln>
                <a:solidFill>
                  <a:schemeClr val="tx1"/>
                </a:solidFill>
                <a:effectLst/>
                <a:latin typeface="Arial" panose="020B0604020202020204" pitchFamily="34" charset="0"/>
              </a:rPr>
              <a:t>‣</a:t>
            </a:r>
            <a:r>
              <a:rPr kumimoji="0" lang="ja-JP" altLang="ja-JP" sz="1400" b="1" i="0" u="none" strike="noStrike" cap="none" normalizeH="0" baseline="0" dirty="0">
                <a:ln>
                  <a:noFill/>
                </a:ln>
                <a:solidFill>
                  <a:schemeClr val="tx1"/>
                </a:solidFill>
                <a:effectLst/>
                <a:latin typeface="Arial" panose="020B0604020202020204" pitchFamily="34" charset="0"/>
              </a:rPr>
              <a:t>介護休業</a:t>
            </a:r>
            <a:r>
              <a:rPr kumimoji="0" lang="ja-JP" altLang="en-US" sz="1400" b="1" i="0" u="none" strike="noStrike" cap="none" normalizeH="0" baseline="0" dirty="0">
                <a:ln>
                  <a:noFill/>
                </a:ln>
                <a:solidFill>
                  <a:schemeClr val="tx1"/>
                </a:solidFill>
                <a:effectLst/>
                <a:latin typeface="Arial" panose="020B0604020202020204" pitchFamily="34" charset="0"/>
              </a:rPr>
              <a:t>、</a:t>
            </a:r>
            <a:r>
              <a:rPr kumimoji="0" lang="ja-JP" altLang="ja-JP" sz="1400" b="1" i="0" u="none" strike="noStrike" cap="none" normalizeH="0" baseline="0" dirty="0">
                <a:ln>
                  <a:noFill/>
                </a:ln>
                <a:solidFill>
                  <a:schemeClr val="tx1"/>
                </a:solidFill>
                <a:effectLst/>
                <a:latin typeface="Arial" panose="020B0604020202020204" pitchFamily="34" charset="0"/>
              </a:rPr>
              <a:t>休暇制度の整備と周知</a:t>
            </a:r>
            <a:r>
              <a:rPr lang="ja-JP" altLang="en-US" sz="1400" b="1" dirty="0">
                <a:latin typeface="Arial" panose="020B0604020202020204" pitchFamily="34" charset="0"/>
              </a:rPr>
              <a:t>⇒</a:t>
            </a:r>
            <a:r>
              <a:rPr kumimoji="0" lang="ja-JP" altLang="ja-JP" sz="1400" b="0" i="0" u="none" strike="noStrike" cap="none" normalizeH="0" baseline="0" dirty="0">
                <a:ln>
                  <a:noFill/>
                </a:ln>
                <a:solidFill>
                  <a:schemeClr val="tx1"/>
                </a:solidFill>
                <a:effectLst/>
                <a:latin typeface="Arial" panose="020B0604020202020204" pitchFamily="34" charset="0"/>
              </a:rPr>
              <a:t>育児・介護休業法に基づく制度を社内規程に明記し、わかりやすく案内</a:t>
            </a:r>
          </a:p>
          <a:p>
            <a:pPr marL="0" marR="0" lvl="0" indent="0" algn="l" defTabSz="914400" rtl="0" eaLnBrk="0" fontAlgn="base" latinLnBrk="0" hangingPunct="0">
              <a:lnSpc>
                <a:spcPct val="150000"/>
              </a:lnSpc>
              <a:spcBef>
                <a:spcPct val="0"/>
              </a:spcBef>
              <a:spcAft>
                <a:spcPct val="0"/>
              </a:spcAft>
              <a:buClrTx/>
              <a:buSzTx/>
              <a:tabLst/>
            </a:pPr>
            <a:r>
              <a:rPr lang="en-US" altLang="ja-JP" sz="1400" b="1" dirty="0"/>
              <a:t>‣</a:t>
            </a:r>
            <a:r>
              <a:rPr lang="ja-JP" altLang="en-US" sz="1400" b="1" dirty="0"/>
              <a:t>柔軟な勤務形態の導入</a:t>
            </a:r>
            <a:r>
              <a:rPr kumimoji="0" lang="ja-JP" altLang="en-US" sz="1400" b="1" i="0" u="none" strike="noStrike" cap="none" normalizeH="0" baseline="0" dirty="0">
                <a:ln>
                  <a:noFill/>
                </a:ln>
                <a:solidFill>
                  <a:schemeClr val="tx1"/>
                </a:solidFill>
                <a:effectLst/>
                <a:latin typeface="Arial" panose="020B0604020202020204" pitchFamily="34" charset="0"/>
              </a:rPr>
              <a:t>⇒</a:t>
            </a:r>
            <a:r>
              <a:rPr lang="ja-JP" altLang="en-US" sz="1400" dirty="0"/>
              <a:t>短時間勤務、時差出勤、フレックス制度を導入し、介護時間に合わせた働き方を実現</a:t>
            </a:r>
            <a:endParaRPr lang="en-US" altLang="ja-JP" sz="1400" dirty="0"/>
          </a:p>
          <a:p>
            <a:pPr marL="0" marR="0" lvl="0" indent="0" algn="l" defTabSz="914400" rtl="0" eaLnBrk="0" fontAlgn="base" latinLnBrk="0" hangingPunct="0">
              <a:lnSpc>
                <a:spcPct val="150000"/>
              </a:lnSpc>
              <a:spcBef>
                <a:spcPct val="0"/>
              </a:spcBef>
              <a:spcAft>
                <a:spcPct val="0"/>
              </a:spcAft>
              <a:buClrTx/>
              <a:buSzTx/>
              <a:tabLst/>
            </a:pPr>
            <a:r>
              <a:rPr kumimoji="0" lang="en-US" altLang="ja-JP" sz="1400" b="1" i="0" u="none" strike="noStrike" cap="none" normalizeH="0" baseline="0" dirty="0">
                <a:ln>
                  <a:noFill/>
                </a:ln>
                <a:solidFill>
                  <a:schemeClr val="tx1"/>
                </a:solidFill>
                <a:effectLst/>
                <a:latin typeface="Arial" panose="020B0604020202020204" pitchFamily="34" charset="0"/>
              </a:rPr>
              <a:t>‣</a:t>
            </a:r>
            <a:r>
              <a:rPr kumimoji="0" lang="ja-JP" altLang="ja-JP" sz="1400" b="1" i="0" u="none" strike="noStrike" cap="none" normalizeH="0" baseline="0" dirty="0">
                <a:ln>
                  <a:noFill/>
                </a:ln>
                <a:solidFill>
                  <a:schemeClr val="tx1"/>
                </a:solidFill>
                <a:effectLst/>
                <a:latin typeface="Arial" panose="020B0604020202020204" pitchFamily="34" charset="0"/>
              </a:rPr>
              <a:t>テレワークの活用</a:t>
            </a:r>
            <a:r>
              <a:rPr kumimoji="0" lang="ja-JP" altLang="ja-JP" sz="1400" b="0" i="0" u="none" strike="noStrike" cap="none" normalizeH="0" baseline="0" dirty="0">
                <a:ln>
                  <a:noFill/>
                </a:ln>
                <a:solidFill>
                  <a:schemeClr val="tx1"/>
                </a:solidFill>
                <a:effectLst/>
                <a:latin typeface="Arial" panose="020B0604020202020204" pitchFamily="34" charset="0"/>
              </a:rPr>
              <a:t> </a:t>
            </a:r>
            <a:r>
              <a:rPr lang="ja-JP" altLang="en-US" sz="1400" dirty="0">
                <a:latin typeface="Arial" panose="020B0604020202020204" pitchFamily="34" charset="0"/>
              </a:rPr>
              <a:t>⇒</a:t>
            </a:r>
            <a:r>
              <a:rPr lang="ja-JP" altLang="en-US" sz="1400" dirty="0"/>
              <a:t>通院の付き添いや急な対応時にも在宅で業務継続が可能な環境を整備</a:t>
            </a:r>
            <a:endParaRPr kumimoji="0" lang="ja-JP" altLang="ja-JP"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tabLst/>
            </a:pPr>
            <a:r>
              <a:rPr kumimoji="0" lang="en-US" altLang="ja-JP" sz="1400" b="1" i="0" u="none" strike="noStrike" cap="none" normalizeH="0" baseline="0" dirty="0">
                <a:ln>
                  <a:noFill/>
                </a:ln>
                <a:solidFill>
                  <a:schemeClr val="tx1"/>
                </a:solidFill>
                <a:effectLst/>
                <a:latin typeface="Arial" panose="020B0604020202020204" pitchFamily="34" charset="0"/>
              </a:rPr>
              <a:t>‣</a:t>
            </a:r>
            <a:r>
              <a:rPr kumimoji="0" lang="ja-JP" altLang="en-US" sz="1400" b="1" i="0" u="none" strike="noStrike" cap="none" normalizeH="0" baseline="0" dirty="0">
                <a:ln>
                  <a:noFill/>
                </a:ln>
                <a:solidFill>
                  <a:schemeClr val="tx1"/>
                </a:solidFill>
                <a:effectLst/>
                <a:latin typeface="Arial" panose="020B0604020202020204" pitchFamily="34" charset="0"/>
              </a:rPr>
              <a:t>経済的支援</a:t>
            </a:r>
            <a:r>
              <a:rPr lang="ja-JP" altLang="en-US" sz="1400" b="1" dirty="0">
                <a:latin typeface="Arial" panose="020B0604020202020204" pitchFamily="34" charset="0"/>
              </a:rPr>
              <a:t>⇒</a:t>
            </a:r>
            <a:r>
              <a:rPr lang="ja-JP" altLang="en-US" sz="1400" dirty="0"/>
              <a:t>医療費・交通費の補助や特別手当など、法定外の支援策を検討</a:t>
            </a:r>
            <a:endParaRPr kumimoji="0" lang="ja-JP" altLang="ja-JP" sz="1400" b="1" i="0" u="none" strike="noStrike" cap="none" normalizeH="0" baseline="0" dirty="0">
              <a:ln>
                <a:noFill/>
              </a:ln>
              <a:solidFill>
                <a:srgbClr val="3399FF"/>
              </a:solidFill>
              <a:effectLst/>
              <a:latin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ja-JP" altLang="ja-JP" sz="1400" b="1" i="0" u="none" strike="noStrike" cap="none" normalizeH="0" baseline="0" dirty="0">
                <a:ln>
                  <a:noFill/>
                </a:ln>
                <a:solidFill>
                  <a:schemeClr val="bg1"/>
                </a:solidFill>
                <a:effectLst/>
                <a:highlight>
                  <a:srgbClr val="8AAAEA"/>
                </a:highlight>
                <a:latin typeface="Arial" panose="020B0604020202020204" pitchFamily="34" charset="0"/>
              </a:rPr>
              <a:t> </a:t>
            </a:r>
            <a:r>
              <a:rPr kumimoji="0" lang="ja-JP" altLang="en-US" sz="1600" b="1" i="0" u="none" strike="noStrike" cap="none" normalizeH="0" baseline="0" dirty="0">
                <a:ln>
                  <a:noFill/>
                </a:ln>
                <a:solidFill>
                  <a:schemeClr val="bg1"/>
                </a:solidFill>
                <a:effectLst/>
                <a:highlight>
                  <a:srgbClr val="8AAAEA"/>
                </a:highlight>
                <a:latin typeface="Arial" panose="020B0604020202020204" pitchFamily="34" charset="0"/>
              </a:rPr>
              <a:t>◇</a:t>
            </a:r>
            <a:r>
              <a:rPr kumimoji="0" lang="ja-JP" altLang="ja-JP" sz="1600" b="1" i="0" u="none" strike="noStrike" cap="none" normalizeH="0" baseline="0" dirty="0">
                <a:ln>
                  <a:noFill/>
                </a:ln>
                <a:solidFill>
                  <a:schemeClr val="bg1"/>
                </a:solidFill>
                <a:effectLst/>
                <a:highlight>
                  <a:srgbClr val="8AAAEA"/>
                </a:highlight>
                <a:latin typeface="Arial" panose="020B0604020202020204" pitchFamily="34" charset="0"/>
              </a:rPr>
              <a:t>職場環境の整備</a:t>
            </a:r>
          </a:p>
          <a:p>
            <a:pPr marL="0" marR="0" lvl="0" indent="0" algn="l" defTabSz="914400" rtl="0" eaLnBrk="0" fontAlgn="base" latinLnBrk="0" hangingPunct="0">
              <a:lnSpc>
                <a:spcPct val="150000"/>
              </a:lnSpc>
              <a:spcBef>
                <a:spcPct val="0"/>
              </a:spcBef>
              <a:spcAft>
                <a:spcPct val="0"/>
              </a:spcAft>
              <a:buClrTx/>
              <a:buSzTx/>
              <a:tabLst/>
            </a:pPr>
            <a:r>
              <a:rPr kumimoji="0" lang="en-US" altLang="ja-JP" sz="1400" b="1" i="0" u="none" strike="noStrike" cap="none" normalizeH="0" baseline="0" dirty="0">
                <a:ln>
                  <a:noFill/>
                </a:ln>
                <a:solidFill>
                  <a:schemeClr val="tx1"/>
                </a:solidFill>
                <a:effectLst/>
                <a:latin typeface="Arial" panose="020B0604020202020204" pitchFamily="34" charset="0"/>
              </a:rPr>
              <a:t>‣</a:t>
            </a:r>
            <a:r>
              <a:rPr kumimoji="0" lang="ja-JP" altLang="ja-JP" sz="1400" b="1" i="0" u="none" strike="noStrike" cap="none" normalizeH="0" baseline="0" dirty="0">
                <a:ln>
                  <a:noFill/>
                </a:ln>
                <a:solidFill>
                  <a:schemeClr val="tx1"/>
                </a:solidFill>
                <a:effectLst/>
                <a:latin typeface="Arial" panose="020B0604020202020204" pitchFamily="34" charset="0"/>
              </a:rPr>
              <a:t>相談</a:t>
            </a:r>
            <a:r>
              <a:rPr kumimoji="0" lang="ja-JP" altLang="en-US" sz="1400" b="1" i="0" u="none" strike="noStrike" cap="none" normalizeH="0" baseline="0" dirty="0">
                <a:ln>
                  <a:noFill/>
                </a:ln>
                <a:solidFill>
                  <a:schemeClr val="tx1"/>
                </a:solidFill>
                <a:effectLst/>
                <a:latin typeface="Arial" panose="020B0604020202020204" pitchFamily="34" charset="0"/>
              </a:rPr>
              <a:t>体制の構築</a:t>
            </a:r>
            <a:r>
              <a:rPr kumimoji="0" lang="ja-JP" altLang="ja-JP" sz="1400" b="0" i="0" u="none" strike="noStrike" cap="none" normalizeH="0" baseline="0" dirty="0">
                <a:ln>
                  <a:noFill/>
                </a:ln>
                <a:solidFill>
                  <a:schemeClr val="tx1"/>
                </a:solidFill>
                <a:effectLst/>
                <a:latin typeface="Arial" panose="020B0604020202020204" pitchFamily="34" charset="0"/>
              </a:rPr>
              <a:t> </a:t>
            </a:r>
            <a:r>
              <a:rPr lang="ja-JP" altLang="en-US" sz="1400" dirty="0">
                <a:latin typeface="Arial" panose="020B0604020202020204" pitchFamily="34" charset="0"/>
              </a:rPr>
              <a:t>⇒</a:t>
            </a:r>
            <a:r>
              <a:rPr lang="ja-JP" altLang="en-US" sz="1400" dirty="0"/>
              <a:t>人事部や外部専門家による相談窓口を設置し、安心して相談できる環境を整備</a:t>
            </a:r>
            <a:endParaRPr kumimoji="0" lang="ja-JP" altLang="ja-JP"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tabLst/>
            </a:pPr>
            <a:r>
              <a:rPr lang="en-US" altLang="ja-JP" sz="1400" b="1" dirty="0">
                <a:latin typeface="Arial" panose="020B0604020202020204" pitchFamily="34" charset="0"/>
              </a:rPr>
              <a:t>‣</a:t>
            </a:r>
            <a:r>
              <a:rPr lang="ja-JP" altLang="en-US" sz="1400" b="1" dirty="0">
                <a:latin typeface="Arial" panose="020B0604020202020204" pitchFamily="34" charset="0"/>
              </a:rPr>
              <a:t>従業員のニーズ把握</a:t>
            </a:r>
            <a:r>
              <a:rPr kumimoji="0" lang="ja-JP" altLang="ja-JP" sz="1400" b="0" i="0" u="none" strike="noStrike" cap="none" normalizeH="0" baseline="0" dirty="0">
                <a:ln>
                  <a:noFill/>
                </a:ln>
                <a:solidFill>
                  <a:schemeClr val="tx1"/>
                </a:solidFill>
                <a:effectLst/>
                <a:latin typeface="Arial" panose="020B0604020202020204" pitchFamily="34" charset="0"/>
              </a:rPr>
              <a:t> </a:t>
            </a:r>
            <a:r>
              <a:rPr kumimoji="0" lang="ja-JP" altLang="en-US" sz="1400" b="0" i="0" u="none" strike="noStrike" cap="none" normalizeH="0" baseline="0" dirty="0">
                <a:ln>
                  <a:noFill/>
                </a:ln>
                <a:solidFill>
                  <a:schemeClr val="tx1"/>
                </a:solidFill>
                <a:effectLst/>
                <a:latin typeface="Arial" panose="020B0604020202020204" pitchFamily="34" charset="0"/>
              </a:rPr>
              <a:t>⇒</a:t>
            </a:r>
            <a:r>
              <a:rPr lang="ja-JP" altLang="en-US" sz="1400" dirty="0"/>
              <a:t>支援制度の改善に向けて、実態調査を実施</a:t>
            </a:r>
            <a:endParaRPr lang="en-US" altLang="ja-JP" sz="1400" dirty="0"/>
          </a:p>
          <a:p>
            <a:pPr marL="0" marR="0" lvl="0" indent="0" algn="l" defTabSz="914400" rtl="0" eaLnBrk="0" fontAlgn="base" latinLnBrk="0" hangingPunct="0">
              <a:lnSpc>
                <a:spcPct val="150000"/>
              </a:lnSpc>
              <a:spcBef>
                <a:spcPct val="0"/>
              </a:spcBef>
              <a:spcAft>
                <a:spcPct val="0"/>
              </a:spcAft>
              <a:buClrTx/>
              <a:buSzTx/>
              <a:tabLst/>
            </a:pPr>
            <a:r>
              <a:rPr kumimoji="0" lang="en-US" altLang="ja-JP" sz="1400" b="1" i="0" u="none" strike="noStrike" cap="none" normalizeH="0" baseline="0" dirty="0">
                <a:ln>
                  <a:noFill/>
                </a:ln>
                <a:solidFill>
                  <a:schemeClr val="tx1"/>
                </a:solidFill>
                <a:effectLst/>
                <a:latin typeface="Arial" panose="020B0604020202020204" pitchFamily="34" charset="0"/>
              </a:rPr>
              <a:t>‣</a:t>
            </a:r>
            <a:r>
              <a:rPr kumimoji="0" lang="ja-JP" altLang="ja-JP" sz="1400" b="1" i="0" u="none" strike="noStrike" cap="none" normalizeH="0" baseline="0" dirty="0">
                <a:ln>
                  <a:noFill/>
                </a:ln>
                <a:solidFill>
                  <a:schemeClr val="tx1"/>
                </a:solidFill>
                <a:effectLst/>
                <a:latin typeface="Arial" panose="020B0604020202020204" pitchFamily="34" charset="0"/>
              </a:rPr>
              <a:t>啓発活動</a:t>
            </a:r>
            <a:r>
              <a:rPr kumimoji="0" lang="ja-JP" altLang="en-US" sz="1400" b="1" i="0" u="none" strike="noStrike" cap="none" normalizeH="0" baseline="0" dirty="0">
                <a:ln>
                  <a:noFill/>
                </a:ln>
                <a:solidFill>
                  <a:schemeClr val="tx1"/>
                </a:solidFill>
                <a:effectLst/>
                <a:latin typeface="Arial" panose="020B0604020202020204" pitchFamily="34" charset="0"/>
              </a:rPr>
              <a:t>の実施</a:t>
            </a:r>
            <a:r>
              <a:rPr kumimoji="0" lang="ja-JP" altLang="ja-JP" sz="1400" b="0" i="0" u="none" strike="noStrike" cap="none" normalizeH="0" baseline="0" dirty="0">
                <a:ln>
                  <a:noFill/>
                </a:ln>
                <a:solidFill>
                  <a:schemeClr val="tx1"/>
                </a:solidFill>
                <a:effectLst/>
                <a:latin typeface="Arial" panose="020B0604020202020204" pitchFamily="34" charset="0"/>
              </a:rPr>
              <a:t> </a:t>
            </a:r>
            <a:r>
              <a:rPr kumimoji="0" lang="ja-JP" altLang="en-US" sz="1400" b="0" i="0" u="none" strike="noStrike" cap="none" normalizeH="0" baseline="0" dirty="0">
                <a:ln>
                  <a:noFill/>
                </a:ln>
                <a:solidFill>
                  <a:schemeClr val="tx1"/>
                </a:solidFill>
                <a:effectLst/>
                <a:latin typeface="Arial" panose="020B0604020202020204" pitchFamily="34" charset="0"/>
              </a:rPr>
              <a:t>⇒</a:t>
            </a:r>
            <a:r>
              <a:rPr lang="ja-JP" altLang="en-US" sz="1400" dirty="0"/>
              <a:t>セミナー実施などを通じ、介護への理解促進を図る</a:t>
            </a:r>
            <a:endParaRPr kumimoji="0" lang="ja-JP" altLang="ja-JP" sz="1400" b="1" i="0" u="none" strike="noStrike" cap="none" normalizeH="0" baseline="0" dirty="0">
              <a:ln>
                <a:noFill/>
              </a:ln>
              <a:solidFill>
                <a:schemeClr val="tx1"/>
              </a:solidFill>
              <a:effectLst/>
              <a:highlight>
                <a:srgbClr val="3366FF"/>
              </a:highlight>
              <a:latin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ja-JP" altLang="en-US" sz="1600" b="1" i="0" u="none" strike="noStrike" cap="none" normalizeH="0" baseline="0" dirty="0">
                <a:ln>
                  <a:noFill/>
                </a:ln>
                <a:solidFill>
                  <a:schemeClr val="bg1"/>
                </a:solidFill>
                <a:effectLst/>
                <a:highlight>
                  <a:srgbClr val="8AAAEA"/>
                </a:highlight>
                <a:latin typeface="Arial" panose="020B0604020202020204" pitchFamily="34" charset="0"/>
              </a:rPr>
              <a:t>◇</a:t>
            </a:r>
            <a:r>
              <a:rPr kumimoji="0" lang="ja-JP" altLang="ja-JP" sz="1600" b="1" i="0" u="none" strike="noStrike" cap="none" normalizeH="0" baseline="0" dirty="0">
                <a:ln>
                  <a:noFill/>
                </a:ln>
                <a:solidFill>
                  <a:schemeClr val="bg1"/>
                </a:solidFill>
                <a:effectLst/>
                <a:highlight>
                  <a:srgbClr val="8AAAEA"/>
                </a:highlight>
                <a:latin typeface="Arial" panose="020B0604020202020204" pitchFamily="34" charset="0"/>
              </a:rPr>
              <a:t>情報提供・外部資源の活用</a:t>
            </a:r>
          </a:p>
          <a:p>
            <a:pPr marL="0" marR="0" lvl="0" indent="0" algn="l" defTabSz="914400" rtl="0" eaLnBrk="0" fontAlgn="base" latinLnBrk="0" hangingPunct="0">
              <a:lnSpc>
                <a:spcPct val="150000"/>
              </a:lnSpc>
              <a:spcBef>
                <a:spcPct val="0"/>
              </a:spcBef>
              <a:spcAft>
                <a:spcPct val="0"/>
              </a:spcAft>
              <a:buClrTx/>
              <a:buSzTx/>
              <a:tabLst/>
            </a:pPr>
            <a:r>
              <a:rPr kumimoji="0" lang="en-US" altLang="ja-JP" sz="1400" b="1" i="0" u="none" strike="noStrike" cap="none" normalizeH="0" baseline="0" dirty="0">
                <a:ln>
                  <a:noFill/>
                </a:ln>
                <a:solidFill>
                  <a:schemeClr val="tx1"/>
                </a:solidFill>
                <a:effectLst/>
                <a:latin typeface="Arial" panose="020B0604020202020204" pitchFamily="34" charset="0"/>
              </a:rPr>
              <a:t>‣</a:t>
            </a:r>
            <a:r>
              <a:rPr kumimoji="0" lang="ja-JP" altLang="ja-JP" sz="1400" b="1" i="0" u="none" strike="noStrike" cap="none" normalizeH="0" baseline="0" dirty="0">
                <a:ln>
                  <a:noFill/>
                </a:ln>
                <a:solidFill>
                  <a:schemeClr val="tx1"/>
                </a:solidFill>
                <a:effectLst/>
                <a:latin typeface="Arial" panose="020B0604020202020204" pitchFamily="34" charset="0"/>
              </a:rPr>
              <a:t>社内ポータルでの情報発信</a:t>
            </a:r>
            <a:r>
              <a:rPr kumimoji="0" lang="ja-JP" altLang="ja-JP" sz="1400" b="0" i="0" u="none" strike="noStrike" cap="none" normalizeH="0" baseline="0" dirty="0">
                <a:ln>
                  <a:noFill/>
                </a:ln>
                <a:solidFill>
                  <a:schemeClr val="tx1"/>
                </a:solidFill>
                <a:effectLst/>
                <a:latin typeface="Arial" panose="020B0604020202020204" pitchFamily="34" charset="0"/>
              </a:rPr>
              <a:t> </a:t>
            </a:r>
            <a:r>
              <a:rPr kumimoji="0" lang="ja-JP" altLang="en-US" sz="1400" b="0" i="0" u="none" strike="noStrike" cap="none" normalizeH="0" baseline="0" dirty="0">
                <a:ln>
                  <a:noFill/>
                </a:ln>
                <a:solidFill>
                  <a:schemeClr val="tx1"/>
                </a:solidFill>
                <a:effectLst/>
                <a:latin typeface="Arial" panose="020B0604020202020204" pitchFamily="34" charset="0"/>
              </a:rPr>
              <a:t>⇒</a:t>
            </a:r>
            <a:r>
              <a:rPr lang="ja-JP" altLang="en-US" sz="1400" dirty="0"/>
              <a:t>介護に関する制度・支援・事例などをまとめた専用ページを設置</a:t>
            </a:r>
            <a:endParaRPr kumimoji="0" lang="ja-JP" altLang="ja-JP" sz="1400" b="1" i="0" u="none" strike="noStrike" cap="none" normalizeH="0" baseline="0" dirty="0">
              <a:ln>
                <a:noFill/>
              </a:ln>
              <a:solidFill>
                <a:schemeClr val="tx1"/>
              </a:solidFill>
              <a:effectLst/>
              <a:highlight>
                <a:srgbClr val="3366FF"/>
              </a:highlight>
              <a:latin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lang="ja-JP" altLang="en-US" sz="1600" b="1" dirty="0">
                <a:solidFill>
                  <a:schemeClr val="bg1"/>
                </a:solidFill>
                <a:highlight>
                  <a:srgbClr val="8AAAEA"/>
                </a:highlight>
                <a:latin typeface="Arial" panose="020B0604020202020204" pitchFamily="34" charset="0"/>
              </a:rPr>
              <a:t>◇</a:t>
            </a:r>
            <a:r>
              <a:rPr kumimoji="0" lang="ja-JP" altLang="ja-JP" sz="1600" b="1" i="0" u="none" strike="noStrike" cap="none" normalizeH="0" baseline="0" dirty="0">
                <a:ln>
                  <a:noFill/>
                </a:ln>
                <a:solidFill>
                  <a:schemeClr val="bg1"/>
                </a:solidFill>
                <a:effectLst/>
                <a:highlight>
                  <a:srgbClr val="8AAAEA"/>
                </a:highlight>
                <a:latin typeface="Arial" panose="020B0604020202020204" pitchFamily="34" charset="0"/>
              </a:rPr>
              <a:t>実例・事例の共有</a:t>
            </a:r>
          </a:p>
          <a:p>
            <a:pPr marL="0" marR="0" lvl="0" indent="0" algn="l" defTabSz="914400" rtl="0" eaLnBrk="0" fontAlgn="base" latinLnBrk="0" hangingPunct="0">
              <a:lnSpc>
                <a:spcPct val="150000"/>
              </a:lnSpc>
              <a:spcBef>
                <a:spcPct val="0"/>
              </a:spcBef>
              <a:spcAft>
                <a:spcPct val="0"/>
              </a:spcAft>
              <a:buClrTx/>
              <a:buSzTx/>
              <a:tabLst/>
            </a:pPr>
            <a:r>
              <a:rPr kumimoji="0" lang="en-US" altLang="ja-JP" sz="1400" b="1" i="0" u="none" strike="noStrike" cap="none" normalizeH="0" baseline="0" dirty="0">
                <a:ln>
                  <a:noFill/>
                </a:ln>
                <a:solidFill>
                  <a:schemeClr val="tx1"/>
                </a:solidFill>
                <a:effectLst/>
                <a:latin typeface="Arial" panose="020B0604020202020204" pitchFamily="34" charset="0"/>
              </a:rPr>
              <a:t>‣</a:t>
            </a:r>
            <a:r>
              <a:rPr kumimoji="0" lang="ja-JP" altLang="ja-JP" sz="1400" b="1" i="0" u="none" strike="noStrike" cap="none" normalizeH="0" baseline="0" dirty="0">
                <a:ln>
                  <a:noFill/>
                </a:ln>
                <a:solidFill>
                  <a:schemeClr val="tx1"/>
                </a:solidFill>
                <a:effectLst/>
                <a:latin typeface="Arial" panose="020B0604020202020204" pitchFamily="34" charset="0"/>
              </a:rPr>
              <a:t>成功事例の紹介</a:t>
            </a:r>
            <a:r>
              <a:rPr kumimoji="0" lang="ja-JP" altLang="ja-JP" sz="1400" b="0" i="0" u="none" strike="noStrike" cap="none" normalizeH="0" baseline="0" dirty="0">
                <a:ln>
                  <a:noFill/>
                </a:ln>
                <a:solidFill>
                  <a:schemeClr val="tx1"/>
                </a:solidFill>
                <a:effectLst/>
                <a:latin typeface="Arial" panose="020B0604020202020204" pitchFamily="34" charset="0"/>
              </a:rPr>
              <a:t> </a:t>
            </a:r>
            <a:r>
              <a:rPr kumimoji="0" lang="ja-JP" altLang="en-US" sz="1400" b="0" i="0" u="none" strike="noStrike" cap="none" normalizeH="0" baseline="0" dirty="0">
                <a:ln>
                  <a:noFill/>
                </a:ln>
                <a:solidFill>
                  <a:schemeClr val="tx1"/>
                </a:solidFill>
                <a:effectLst/>
                <a:latin typeface="Arial" panose="020B0604020202020204" pitchFamily="34" charset="0"/>
              </a:rPr>
              <a:t>⇒</a:t>
            </a:r>
            <a:r>
              <a:rPr lang="ja-JP" altLang="en-US" sz="1400" dirty="0"/>
              <a:t>制度を活用している社員の声を社内報などで発信し、安心感と利用促進を図る。</a:t>
            </a:r>
            <a:endParaRPr kumimoji="0" lang="en-US" altLang="ja-JP" sz="1400" b="0" i="0" u="none" strike="noStrike" cap="none" normalizeH="0" baseline="0" dirty="0">
              <a:ln>
                <a:noFill/>
              </a:ln>
              <a:solidFill>
                <a:schemeClr val="tx1"/>
              </a:solidFill>
              <a:effectLst/>
              <a:highlight>
                <a:srgbClr val="3366FF"/>
              </a:highlight>
              <a:latin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tabLst/>
            </a:pPr>
            <a:endParaRPr kumimoji="0" lang="en-US" altLang="ja-JP"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tabLst/>
            </a:pPr>
            <a:r>
              <a:rPr kumimoji="0" lang="ja-JP" altLang="ja-JP" sz="1400" b="0" i="0" u="none" strike="noStrike" cap="none" normalizeH="0" baseline="0" dirty="0">
                <a:ln>
                  <a:noFill/>
                </a:ln>
                <a:solidFill>
                  <a:schemeClr val="tx1"/>
                </a:solidFill>
                <a:effectLst/>
                <a:latin typeface="Arial" panose="020B0604020202020204" pitchFamily="34" charset="0"/>
              </a:rPr>
              <a:t>企業としての姿勢を明確にし従業員制度を整えるだけでなく、</a:t>
            </a:r>
            <a:r>
              <a:rPr kumimoji="0" lang="ja-JP" altLang="ja-JP" sz="1400" b="1" i="0" u="sng" strike="noStrike" cap="none" normalizeH="0" baseline="0" dirty="0">
                <a:ln>
                  <a:noFill/>
                </a:ln>
                <a:solidFill>
                  <a:schemeClr val="tx1"/>
                </a:solidFill>
                <a:effectLst/>
                <a:latin typeface="Arial" panose="020B0604020202020204" pitchFamily="34" charset="0"/>
              </a:rPr>
              <a:t>実際に使いやすい環境づくりがカギ</a:t>
            </a:r>
            <a:r>
              <a:rPr kumimoji="0" lang="ja-JP" altLang="en-US" sz="1400" b="1" i="0" u="sng" strike="noStrike" cap="none" normalizeH="0" baseline="0" dirty="0">
                <a:ln>
                  <a:noFill/>
                </a:ln>
                <a:solidFill>
                  <a:schemeClr val="tx1"/>
                </a:solidFill>
                <a:effectLst/>
                <a:latin typeface="Arial" panose="020B0604020202020204" pitchFamily="34" charset="0"/>
              </a:rPr>
              <a:t>になります</a:t>
            </a:r>
            <a:r>
              <a:rPr kumimoji="0" lang="ja-JP" altLang="ja-JP" sz="1400" b="1" i="0" u="sng"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highlight>
                <a:srgbClr val="3366FF"/>
              </a:highlight>
              <a:latin typeface="Arial" panose="020B0604020202020204" pitchFamily="34" charset="0"/>
            </a:endParaRPr>
          </a:p>
        </p:txBody>
      </p:sp>
      <p:sp>
        <p:nvSpPr>
          <p:cNvPr id="6" name="矢印: 下 5">
            <a:extLst>
              <a:ext uri="{FF2B5EF4-FFF2-40B4-BE49-F238E27FC236}">
                <a16:creationId xmlns:a16="http://schemas.microsoft.com/office/drawing/2014/main" id="{4A465AD2-DBCE-D2F4-85E0-2D0D6C2AE8AF}"/>
              </a:ext>
            </a:extLst>
          </p:cNvPr>
          <p:cNvSpPr/>
          <p:nvPr/>
        </p:nvSpPr>
        <p:spPr>
          <a:xfrm>
            <a:off x="4780142" y="6019803"/>
            <a:ext cx="345715" cy="312232"/>
          </a:xfrm>
          <a:prstGeom prst="downArrow">
            <a:avLst/>
          </a:prstGeom>
          <a:solidFill>
            <a:srgbClr val="F7807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a:extLst>
              <a:ext uri="{FF2B5EF4-FFF2-40B4-BE49-F238E27FC236}">
                <a16:creationId xmlns:a16="http://schemas.microsoft.com/office/drawing/2014/main" id="{7E3C7BEC-11EE-6A2A-8BC7-51B1B5FFC0E2}"/>
              </a:ext>
            </a:extLst>
          </p:cNvPr>
          <p:cNvSpPr/>
          <p:nvPr/>
        </p:nvSpPr>
        <p:spPr>
          <a:xfrm>
            <a:off x="238076" y="1616536"/>
            <a:ext cx="9357360" cy="5152986"/>
          </a:xfrm>
          <a:prstGeom prst="rect">
            <a:avLst/>
          </a:prstGeom>
          <a:no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64968445"/>
      </p:ext>
    </p:extLst>
  </p:cSld>
  <p:clrMapOvr>
    <a:masterClrMapping/>
  </p:clrMapOvr>
  <p:extLst>
    <p:ext uri="{6950BFC3-D8DA-4A85-94F7-54DA5524770B}">
      <p188:commentRel xmlns:p188="http://schemas.microsoft.com/office/powerpoint/2018/8/main" r:id="rId2"/>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640850" y="305517"/>
            <a:ext cx="2339102"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３．質疑応答</a:t>
            </a:r>
          </a:p>
        </p:txBody>
      </p:sp>
      <p:sp>
        <p:nvSpPr>
          <p:cNvPr id="6" name="コンテンツ プレースホルダー 2"/>
          <p:cNvSpPr>
            <a:spLocks noGrp="1"/>
          </p:cNvSpPr>
          <p:nvPr>
            <p:ph idx="1"/>
          </p:nvPr>
        </p:nvSpPr>
        <p:spPr>
          <a:xfrm>
            <a:off x="681038" y="1785433"/>
            <a:ext cx="8543925" cy="4351338"/>
          </a:xfrm>
        </p:spPr>
        <p:txBody>
          <a:bodyPr/>
          <a:lstStyle/>
          <a:p>
            <a:endParaRPr kumimoji="1" lang="ja-JP" altLang="en-US" dirty="0"/>
          </a:p>
        </p:txBody>
      </p:sp>
    </p:spTree>
    <p:extLst>
      <p:ext uri="{BB962C8B-B14F-4D97-AF65-F5344CB8AC3E}">
        <p14:creationId xmlns:p14="http://schemas.microsoft.com/office/powerpoint/2010/main" val="30428119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952</TotalTime>
  <Words>1207</Words>
  <Application>Microsoft Office PowerPoint</Application>
  <PresentationFormat>A4 210 x 297 mm</PresentationFormat>
  <Paragraphs>95</Paragraphs>
  <Slides>9</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HGP創英角ｺﾞｼｯｸUB</vt:lpstr>
      <vt:lpstr>Meiryo UI</vt:lpstr>
      <vt:lpstr>游ゴシック</vt:lpstr>
      <vt:lpstr>Arial</vt:lpstr>
      <vt:lpstr>Calibri</vt:lpstr>
      <vt:lpstr>Calibri Light</vt:lpstr>
      <vt:lpstr>Wingdings</vt:lpstr>
      <vt:lpstr>Office テーマ</vt:lpstr>
      <vt:lpstr>PowerPoint プレゼンテーション</vt:lpstr>
      <vt:lpstr>本日の研修内容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森田　彩由実</dc:creator>
  <cp:lastModifiedBy>西野　美優奈</cp:lastModifiedBy>
  <cp:revision>82</cp:revision>
  <cp:lastPrinted>2025-08-05T08:46:46Z</cp:lastPrinted>
  <dcterms:created xsi:type="dcterms:W3CDTF">2023-07-31T01:49:10Z</dcterms:created>
  <dcterms:modified xsi:type="dcterms:W3CDTF">2025-08-08T02:23:07Z</dcterms:modified>
</cp:coreProperties>
</file>