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14_58C49357.xml" ContentType="application/vnd.ms-powerpoint.comments+xml"/>
  <Override PartName="/ppt/comments/modernComment_121_370AB30D.xml" ContentType="application/vnd.ms-powerpoint.comments+xml"/>
  <Override PartName="/ppt/comments/modernComment_123_9A1406DE.xml" ContentType="application/vnd.ms-powerpoint.comments+xml"/>
  <Override PartName="/ppt/comments/modernComment_103_A25DE07A.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88" r:id="rId2"/>
    <p:sldId id="257" r:id="rId3"/>
    <p:sldId id="273" r:id="rId4"/>
    <p:sldId id="276" r:id="rId5"/>
    <p:sldId id="289" r:id="rId6"/>
    <p:sldId id="291" r:id="rId7"/>
    <p:sldId id="259" r:id="rId8"/>
    <p:sldId id="285" r:id="rId9"/>
    <p:sldId id="284" r:id="rId10"/>
    <p:sldId id="286" r:id="rId11"/>
    <p:sldId id="263" r:id="rId12"/>
  </p:sldIdLst>
  <p:sldSz cx="9906000" cy="6858000" type="A4"/>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 id="{5FD7547B-7981-1BF2-F874-AE71C0B1D067}" name="西野　美優奈" initials="美西" userId="S::T0544530@taims.metro.tokyo.jp::e42e078a-4cec-458a-b46a-e612859494a8"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4C8AE4"/>
    <a:srgbClr val="6699FF"/>
    <a:srgbClr val="9502D0"/>
    <a:srgbClr val="AF02F4"/>
    <a:srgbClr val="E56987"/>
    <a:srgbClr val="DA4468"/>
    <a:srgbClr val="0046D2"/>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p:scale>
          <a:sx n="90" d="100"/>
          <a:sy n="90" d="100"/>
        </p:scale>
        <p:origin x="211" y="-350"/>
      </p:cViewPr>
      <p:guideLst>
        <p:guide orient="horz" pos="2183"/>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omments/modernComment_103_A25DE07A.xml><?xml version="1.0" encoding="utf-8"?>
<p188:cmLst xmlns:a="http://schemas.openxmlformats.org/drawingml/2006/main" xmlns:r="http://schemas.openxmlformats.org/officeDocument/2006/relationships" xmlns:p188="http://schemas.microsoft.com/office/powerpoint/2018/8/main">
  <p188:cm id="{16A93599-E175-4640-B185-0ED236C4DFCB}" authorId="{5FD7547B-7981-1BF2-F874-AE71C0B1D067}" created="2025-07-31T15:14:56.851">
    <pc:sldMkLst xmlns:pc="http://schemas.microsoft.com/office/powerpoint/2013/main/command">
      <pc:docMk/>
      <pc:sldMk cId="2724061306" sldId="259"/>
    </pc:sldMkLst>
    <p188:txBody>
      <a:bodyPr/>
      <a:lstStyle/>
      <a:p>
        <a:r>
          <a:rPr lang="ja-JP" altLang="en-US"/>
          <a:t>厚生労働省の医療ケア児について(https://www.mhlw.go.jp/content/000981371.pdf)を参考に作成。</a:t>
        </a:r>
      </a:p>
    </p188:txBody>
  </p188:cm>
  <p188:cm id="{5AEEA3DD-0F0A-4BF3-AB65-38E5D0825EEB}" authorId="{5FD7547B-7981-1BF2-F874-AE71C0B1D067}" created="2025-07-31T15:17:41.896">
    <pc:sldMkLst xmlns:pc="http://schemas.microsoft.com/office/powerpoint/2013/main/command">
      <pc:docMk/>
      <pc:sldMk cId="2724061306" sldId="259"/>
    </pc:sldMkLst>
    <p188:txBody>
      <a:bodyPr/>
      <a:lstStyle/>
      <a:p>
        <a:r>
          <a:rPr lang="ja-JP" altLang="en-US"/>
          <a:t>「研修会委託に携わる前に、『医療的ケア児』について事前の打ち合わせやメールのやり取りで何度か話題に上った記憶があり、重要性を感じたため、本内容を掲示しました。</a:t>
        </a:r>
      </a:p>
    </p188:txBody>
  </p188:cm>
</p188:cmLst>
</file>

<file path=ppt/comments/modernComment_114_58C49357.xml><?xml version="1.0" encoding="utf-8"?>
<p188:cmLst xmlns:a="http://schemas.openxmlformats.org/drawingml/2006/main" xmlns:r="http://schemas.openxmlformats.org/officeDocument/2006/relationships" xmlns:p188="http://schemas.microsoft.com/office/powerpoint/2018/8/main">
  <p188:cm id="{9844E222-1E76-41E9-BFBD-83842B7DD03A}" authorId="{5FD7547B-7981-1BF2-F874-AE71C0B1D067}" created="2025-07-31T15:07:39.330">
    <pc:sldMkLst xmlns:pc="http://schemas.microsoft.com/office/powerpoint/2013/main/command">
      <pc:docMk/>
      <pc:sldMk cId="1489277783" sldId="276"/>
    </pc:sldMkLst>
    <p188:txBody>
      <a:bodyPr/>
      <a:lstStyle/>
      <a:p>
        <a:r>
          <a:rPr lang="ja-JP" altLang="en-US"/>
          <a:t>研修会動画【B】のスライド4</a:t>
        </a:r>
      </a:p>
    </p188:txBody>
  </p188:cm>
</p188:cmLst>
</file>

<file path=ppt/comments/modernComment_121_370AB30D.xml><?xml version="1.0" encoding="utf-8"?>
<p188:cmLst xmlns:a="http://schemas.openxmlformats.org/drawingml/2006/main" xmlns:r="http://schemas.openxmlformats.org/officeDocument/2006/relationships" xmlns:p188="http://schemas.microsoft.com/office/powerpoint/2018/8/main">
  <p188:cm id="{6DDD484D-132B-4D75-9FD0-479E9C296B1F}" authorId="{5FD7547B-7981-1BF2-F874-AE71C0B1D067}" created="2025-07-31T15:07:12.057">
    <pc:sldMkLst xmlns:pc="http://schemas.microsoft.com/office/powerpoint/2013/main/command">
      <pc:docMk/>
      <pc:sldMk cId="923448077" sldId="289"/>
    </pc:sldMkLst>
    <p188:txBody>
      <a:bodyPr/>
      <a:lstStyle/>
      <a:p>
        <a:r>
          <a:rPr lang="ja-JP" altLang="en-US"/>
          <a:t>研修会動画【B】のスライド15</a:t>
        </a:r>
      </a:p>
    </p188:txBody>
  </p188:cm>
  <p188:cm id="{DD1A3A21-1B3B-4024-8D85-8DFA98C8F409}" authorId="{5FD7547B-7981-1BF2-F874-AE71C0B1D067}" created="2025-07-31T15:12:49.073">
    <pc:sldMkLst xmlns:pc="http://schemas.microsoft.com/office/powerpoint/2013/main/command">
      <pc:docMk/>
      <pc:sldMk cId="923448077" sldId="289"/>
    </pc:sldMkLst>
    <p188:txBody>
      <a:bodyPr/>
      <a:lstStyle/>
      <a:p>
        <a:r>
          <a:rPr lang="ja-JP" altLang="en-US"/>
          <a:t>法改正内容についてまとめました。
都が配信する研修会動画の確認テストにも関連する設問が含まれているため、重要項目と思い追加しています。</a:t>
        </a:r>
      </a:p>
    </p188:txBody>
  </p188:cm>
</p188:cmLst>
</file>

<file path=ppt/comments/modernComment_123_9A1406DE.xml><?xml version="1.0" encoding="utf-8"?>
<p188:cmLst xmlns:a="http://schemas.openxmlformats.org/drawingml/2006/main" xmlns:r="http://schemas.openxmlformats.org/officeDocument/2006/relationships" xmlns:p188="http://schemas.microsoft.com/office/powerpoint/2018/8/main">
  <p188:cm id="{B5C0E603-BC67-4EF8-8DD8-7870B3AF359C}" authorId="{5FD7547B-7981-1BF2-F874-AE71C0B1D067}" created="2025-07-31T15:13:11.929">
    <pc:sldMkLst xmlns:pc="http://schemas.microsoft.com/office/powerpoint/2013/main/command">
      <pc:docMk/>
      <pc:sldMk cId="2585003742" sldId="291"/>
    </pc:sldMkLst>
    <p188:txBody>
      <a:bodyPr/>
      <a:lstStyle/>
      <a:p>
        <a:r>
          <a:rPr lang="ja-JP" altLang="en-US"/>
          <a:t>研修会動画【B】のスライド16
</a:t>
        </a:r>
      </a:p>
    </p188:txBody>
  </p188:cm>
  <p188:cm id="{E8259D49-FA8B-4D27-8D34-E526A3F73BB3}" authorId="{5FD7547B-7981-1BF2-F874-AE71C0B1D067}" created="2025-07-31T15:13:29.095">
    <pc:sldMkLst xmlns:pc="http://schemas.microsoft.com/office/powerpoint/2013/main/command">
      <pc:docMk/>
      <pc:sldMk cId="2585003742" sldId="291"/>
    </pc:sldMkLst>
    <p188:txBody>
      <a:bodyPr/>
      <a:lstStyle/>
      <a:p>
        <a:r>
          <a:rPr lang="ja-JP" altLang="en-US"/>
          <a:t>法改正内容についてまとめました。
都が配信する研修会動画の確認テストにも関連する設問が含まれているため、重要項目と思い追加しています。</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448870DB-8916-4A37-8BD9-31CB797D41DC}" type="datetimeFigureOut">
              <a:rPr kumimoji="1" lang="ja-JP" altLang="en-US" smtClean="0"/>
              <a:t>2025/8/8</a:t>
            </a:fld>
            <a:endParaRPr kumimoji="1" lang="ja-JP" altLang="en-US"/>
          </a:p>
        </p:txBody>
      </p:sp>
      <p:sp>
        <p:nvSpPr>
          <p:cNvPr id="4" name="フッター プレースホルダー 3"/>
          <p:cNvSpPr>
            <a:spLocks noGrp="1"/>
          </p:cNvSpPr>
          <p:nvPr>
            <p:ph type="ftr" sz="quarter" idx="2"/>
          </p:nvPr>
        </p:nvSpPr>
        <p:spPr>
          <a:xfrm>
            <a:off x="0" y="6457410"/>
            <a:ext cx="4302625" cy="34026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621696" y="6457410"/>
            <a:ext cx="4302625" cy="340265"/>
          </a:xfrm>
          <a:prstGeom prst="rect">
            <a:avLst/>
          </a:prstGeom>
        </p:spPr>
        <p:txBody>
          <a:bodyPr vert="horz" lIns="91440" tIns="45720" rIns="91440" bIns="45720" rtlCol="0" anchor="b"/>
          <a:lstStyle>
            <a:lvl1pPr algn="r">
              <a:defRPr sz="1200"/>
            </a:lvl1pPr>
          </a:lstStyle>
          <a:p>
            <a:fld id="{CAF5C034-DB5B-4466-BA5B-44092993B8DE}" type="slidenum">
              <a:rPr kumimoji="1" lang="ja-JP" altLang="en-US" smtClean="0"/>
              <a:t>‹#›</a:t>
            </a:fld>
            <a:endParaRPr kumimoji="1" lang="ja-JP" altLang="en-US"/>
          </a:p>
        </p:txBody>
      </p:sp>
    </p:spTree>
    <p:extLst>
      <p:ext uri="{BB962C8B-B14F-4D97-AF65-F5344CB8AC3E}">
        <p14:creationId xmlns:p14="http://schemas.microsoft.com/office/powerpoint/2010/main" val="2082217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2125" cy="3413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622925" y="0"/>
            <a:ext cx="4302125" cy="341313"/>
          </a:xfrm>
          <a:prstGeom prst="rect">
            <a:avLst/>
          </a:prstGeom>
        </p:spPr>
        <p:txBody>
          <a:bodyPr vert="horz" lIns="91440" tIns="45720" rIns="91440" bIns="45720" rtlCol="0"/>
          <a:lstStyle>
            <a:lvl1pPr algn="r">
              <a:defRPr sz="1200"/>
            </a:lvl1pPr>
          </a:lstStyle>
          <a:p>
            <a:fld id="{17CB7E14-B77A-427B-9D05-EEF2DE121E0A}" type="datetimeFigureOut">
              <a:rPr kumimoji="1" lang="ja-JP" altLang="en-US" smtClean="0"/>
              <a:t>2025/8/8</a:t>
            </a:fld>
            <a:endParaRPr kumimoji="1" lang="ja-JP" altLang="en-US"/>
          </a:p>
        </p:txBody>
      </p:sp>
      <p:sp>
        <p:nvSpPr>
          <p:cNvPr id="4" name="スライド イメージ プレースホルダー 3"/>
          <p:cNvSpPr>
            <a:spLocks noGrp="1" noRot="1" noChangeAspect="1"/>
          </p:cNvSpPr>
          <p:nvPr>
            <p:ph type="sldImg" idx="2"/>
          </p:nvPr>
        </p:nvSpPr>
        <p:spPr>
          <a:xfrm>
            <a:off x="3306763" y="849313"/>
            <a:ext cx="3313112" cy="229393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92188" y="3271838"/>
            <a:ext cx="7942262" cy="26765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456363"/>
            <a:ext cx="4302125" cy="3413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22925" y="6456363"/>
            <a:ext cx="4302125" cy="341312"/>
          </a:xfrm>
          <a:prstGeom prst="rect">
            <a:avLst/>
          </a:prstGeom>
        </p:spPr>
        <p:txBody>
          <a:bodyPr vert="horz" lIns="91440" tIns="45720" rIns="91440" bIns="45720" rtlCol="0" anchor="b"/>
          <a:lstStyle>
            <a:lvl1pPr algn="r">
              <a:defRPr sz="1200"/>
            </a:lvl1pPr>
          </a:lstStyle>
          <a:p>
            <a:fld id="{0AAEE0A2-C8E4-42F5-8306-CD6DFBF4D7FE}" type="slidenum">
              <a:rPr kumimoji="1" lang="ja-JP" altLang="en-US" smtClean="0"/>
              <a:t>‹#›</a:t>
            </a:fld>
            <a:endParaRPr kumimoji="1" lang="ja-JP" altLang="en-US"/>
          </a:p>
        </p:txBody>
      </p:sp>
    </p:spTree>
    <p:extLst>
      <p:ext uri="{BB962C8B-B14F-4D97-AF65-F5344CB8AC3E}">
        <p14:creationId xmlns:p14="http://schemas.microsoft.com/office/powerpoint/2010/main" val="28831549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0AAEE0A2-C8E4-42F5-8306-CD6DFBF4D7FE}" type="slidenum">
              <a:rPr kumimoji="1" lang="ja-JP" altLang="en-US" smtClean="0"/>
              <a:t>1</a:t>
            </a:fld>
            <a:endParaRPr kumimoji="1" lang="ja-JP" altLang="en-US"/>
          </a:p>
        </p:txBody>
      </p:sp>
    </p:spTree>
    <p:extLst>
      <p:ext uri="{BB962C8B-B14F-4D97-AF65-F5344CB8AC3E}">
        <p14:creationId xmlns:p14="http://schemas.microsoft.com/office/powerpoint/2010/main" val="1941554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72989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590136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10488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837582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190435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3278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945428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1992458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78710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729527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228FDD-28A2-4125-AA3C-6CDCB6C4678F}" type="datetimeFigureOut">
              <a:rPr kumimoji="1" lang="ja-JP" altLang="en-US" smtClean="0"/>
              <a:t>2025/8/8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2924928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28FDD-28A2-4125-AA3C-6CDCB6C4678F}" type="datetimeFigureOut">
              <a:rPr kumimoji="1" lang="ja-JP" altLang="en-US" smtClean="0"/>
              <a:t>2025/8/8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542883-6A3F-4E2E-9E06-F488F024899B}" type="slidenum">
              <a:rPr kumimoji="1" lang="ja-JP" altLang="en-US" smtClean="0"/>
              <a:t>‹#›</a:t>
            </a:fld>
            <a:endParaRPr kumimoji="1" lang="ja-JP" altLang="en-US"/>
          </a:p>
        </p:txBody>
      </p:sp>
    </p:spTree>
    <p:extLst>
      <p:ext uri="{BB962C8B-B14F-4D97-AF65-F5344CB8AC3E}">
        <p14:creationId xmlns:p14="http://schemas.microsoft.com/office/powerpoint/2010/main" val="352574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14_58C4935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microsoft.com/office/2018/10/relationships/comments" Target="../comments/modernComment_121_370AB30D.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microsoft.com/office/2018/10/relationships/comments" Target="../comments/modernComment_123_9A1406DE.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microsoft.com/office/2018/10/relationships/comments" Target="../comments/modernComment_103_A25DE07A.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629013" y="2782669"/>
            <a:ext cx="6647974" cy="6463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r>
              <a:rPr kumimoji="1" lang="ja-JP" altLang="en-US" sz="3600" b="1" dirty="0">
                <a:solidFill>
                  <a:schemeClr val="tx1"/>
                </a:solidFill>
              </a:rPr>
              <a:t>介護と仕事の両立推進について</a:t>
            </a:r>
            <a:endParaRPr kumimoji="1" lang="en-US" altLang="ja-JP" sz="3600" b="1" dirty="0">
              <a:solidFill>
                <a:schemeClr val="tx1"/>
              </a:solidFill>
            </a:endParaRPr>
          </a:p>
        </p:txBody>
      </p:sp>
      <p:sp>
        <p:nvSpPr>
          <p:cNvPr id="5" name="正方形/長方形 4"/>
          <p:cNvSpPr/>
          <p:nvPr/>
        </p:nvSpPr>
        <p:spPr>
          <a:xfrm>
            <a:off x="5969567" y="4222907"/>
            <a:ext cx="3416320"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dirty="0">
                <a:solidFill>
                  <a:schemeClr val="tx1"/>
                </a:solidFill>
              </a:rPr>
              <a:t>　　年　　月　　日</a:t>
            </a:r>
            <a:endParaRPr kumimoji="1" lang="en-US" altLang="ja-JP" dirty="0">
              <a:solidFill>
                <a:schemeClr val="tx1"/>
              </a:solidFill>
            </a:endParaRPr>
          </a:p>
          <a:p>
            <a:r>
              <a:rPr kumimoji="1" lang="ja-JP" altLang="en-US" dirty="0">
                <a:solidFill>
                  <a:schemeClr val="tx1"/>
                </a:solidFill>
              </a:rPr>
              <a:t>　　　</a:t>
            </a:r>
            <a:endParaRPr kumimoji="1" lang="en-US" altLang="ja-JP" dirty="0">
              <a:solidFill>
                <a:schemeClr val="tx1"/>
              </a:solidFill>
            </a:endParaRPr>
          </a:p>
          <a:p>
            <a:r>
              <a:rPr kumimoji="1" lang="ja-JP" altLang="en-US" dirty="0">
                <a:solidFill>
                  <a:schemeClr val="tx1"/>
                </a:solidFill>
              </a:rPr>
              <a:t>　　時　　分　～　　時　　分</a:t>
            </a:r>
          </a:p>
        </p:txBody>
      </p:sp>
      <p:sp>
        <p:nvSpPr>
          <p:cNvPr id="6" name="正方形/長方形 5"/>
          <p:cNvSpPr/>
          <p:nvPr/>
        </p:nvSpPr>
        <p:spPr>
          <a:xfrm>
            <a:off x="731331" y="5357498"/>
            <a:ext cx="8443337" cy="923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en-US" altLang="ja-JP" dirty="0">
                <a:solidFill>
                  <a:srgbClr val="0046D2"/>
                </a:solidFill>
                <a:latin typeface="+mn-ea"/>
              </a:rPr>
              <a:t>【</a:t>
            </a:r>
            <a:r>
              <a:rPr kumimoji="1" lang="ja-JP" altLang="en-US" dirty="0">
                <a:solidFill>
                  <a:srgbClr val="0046D2"/>
                </a:solidFill>
                <a:latin typeface="+mn-ea"/>
              </a:rPr>
              <a:t>ポイント</a:t>
            </a:r>
            <a:r>
              <a:rPr kumimoji="1" lang="en-US" altLang="ja-JP" dirty="0">
                <a:solidFill>
                  <a:srgbClr val="0046D2"/>
                </a:solidFill>
                <a:latin typeface="+mn-ea"/>
              </a:rPr>
              <a:t>】</a:t>
            </a:r>
          </a:p>
          <a:p>
            <a:r>
              <a:rPr kumimoji="1" lang="ja-JP" altLang="en-US" dirty="0">
                <a:solidFill>
                  <a:srgbClr val="0046D2"/>
                </a:solidFill>
                <a:latin typeface="+mn-ea"/>
              </a:rPr>
              <a:t>①社内調査結果や社内制度の内容説明は、経営者や人事労務担当者等が周知する</a:t>
            </a:r>
            <a:endParaRPr kumimoji="1" lang="en-US" altLang="ja-JP" dirty="0">
              <a:solidFill>
                <a:srgbClr val="0046D2"/>
              </a:solidFill>
              <a:latin typeface="+mn-ea"/>
            </a:endParaRPr>
          </a:p>
          <a:p>
            <a:r>
              <a:rPr kumimoji="1" lang="ja-JP" altLang="en-US" dirty="0">
                <a:solidFill>
                  <a:srgbClr val="0046D2"/>
                </a:solidFill>
                <a:latin typeface="+mn-ea"/>
              </a:rPr>
              <a:t>②研修会への参加者</a:t>
            </a:r>
            <a:r>
              <a:rPr kumimoji="1" lang="en-US" altLang="ja-JP" dirty="0">
                <a:solidFill>
                  <a:srgbClr val="0046D2"/>
                </a:solidFill>
                <a:latin typeface="+mn-ea"/>
              </a:rPr>
              <a:t>(</a:t>
            </a:r>
            <a:r>
              <a:rPr kumimoji="1" lang="ja-JP" altLang="en-US" dirty="0">
                <a:solidFill>
                  <a:srgbClr val="0046D2"/>
                </a:solidFill>
                <a:latin typeface="+mn-ea"/>
              </a:rPr>
              <a:t>両立支援相談員</a:t>
            </a:r>
            <a:r>
              <a:rPr kumimoji="1" lang="en-US" altLang="ja-JP" dirty="0">
                <a:solidFill>
                  <a:srgbClr val="0046D2"/>
                </a:solidFill>
                <a:latin typeface="+mn-ea"/>
              </a:rPr>
              <a:t>)</a:t>
            </a:r>
            <a:r>
              <a:rPr kumimoji="1" lang="ja-JP" altLang="en-US" dirty="0">
                <a:solidFill>
                  <a:srgbClr val="0046D2"/>
                </a:solidFill>
                <a:latin typeface="+mn-ea"/>
              </a:rPr>
              <a:t>が、研修で収集した知識を説明する　</a:t>
            </a:r>
          </a:p>
        </p:txBody>
      </p:sp>
      <p:cxnSp>
        <p:nvCxnSpPr>
          <p:cNvPr id="9" name="直線コネクタ 8"/>
          <p:cNvCxnSpPr/>
          <p:nvPr/>
        </p:nvCxnSpPr>
        <p:spPr>
          <a:xfrm>
            <a:off x="535033" y="460403"/>
            <a:ext cx="873543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168895" y="103032"/>
            <a:ext cx="3570208" cy="276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sz="1200" dirty="0">
                <a:solidFill>
                  <a:schemeClr val="tx1"/>
                </a:solidFill>
              </a:rPr>
              <a:t>令和７年度働きやすい職場環境づくり推進奨励金</a:t>
            </a:r>
          </a:p>
        </p:txBody>
      </p:sp>
      <p:sp>
        <p:nvSpPr>
          <p:cNvPr id="13" name="正方形/長方形 12"/>
          <p:cNvSpPr/>
          <p:nvPr/>
        </p:nvSpPr>
        <p:spPr>
          <a:xfrm>
            <a:off x="1049165" y="1219322"/>
            <a:ext cx="8432758" cy="954107"/>
          </a:xfrm>
          <a:prstGeom prst="rect">
            <a:avLst/>
          </a:prstGeom>
        </p:spPr>
        <p:txBody>
          <a:bodyPr wrap="none">
            <a:spAutoFit/>
          </a:bodyPr>
          <a:lstStyle/>
          <a:p>
            <a:r>
              <a:rPr kumimoji="1" lang="ja-JP" altLang="en-US" sz="1400" dirty="0">
                <a:solidFill>
                  <a:srgbClr val="FF0000"/>
                </a:solidFill>
              </a:rPr>
              <a:t>　</a:t>
            </a:r>
            <a:r>
              <a:rPr kumimoji="1" lang="ja-JP" altLang="en-US" sz="1400" b="1" dirty="0">
                <a:solidFill>
                  <a:srgbClr val="00B050"/>
                </a:solidFill>
              </a:rPr>
              <a:t>この社内研修資料（例）はあくまでも参考例です。</a:t>
            </a:r>
            <a:endParaRPr kumimoji="1" lang="en-US" altLang="ja-JP" sz="1400" b="1" dirty="0">
              <a:solidFill>
                <a:srgbClr val="00B050"/>
              </a:solidFill>
            </a:endParaRPr>
          </a:p>
          <a:p>
            <a:r>
              <a:rPr kumimoji="1" lang="ja-JP" altLang="en-US" sz="1400" dirty="0">
                <a:solidFill>
                  <a:srgbClr val="00B050"/>
                </a:solidFill>
              </a:rPr>
              <a:t>　</a:t>
            </a:r>
            <a:r>
              <a:rPr lang="ja-JP" altLang="en-US" sz="1400" dirty="0">
                <a:solidFill>
                  <a:srgbClr val="00B050"/>
                </a:solidFill>
              </a:rPr>
              <a:t>必ず「申請の手引き」「よくある質問」で</a:t>
            </a:r>
            <a:r>
              <a:rPr kumimoji="1" lang="ja-JP" altLang="en-US" sz="1400" dirty="0">
                <a:solidFill>
                  <a:srgbClr val="00B050"/>
                </a:solidFill>
              </a:rPr>
              <a:t>詳細を確認して、各申請企業ごとの</a:t>
            </a:r>
            <a:endParaRPr kumimoji="1" lang="en-US" altLang="ja-JP" sz="1400" dirty="0">
              <a:solidFill>
                <a:srgbClr val="00B050"/>
              </a:solidFill>
            </a:endParaRPr>
          </a:p>
          <a:p>
            <a:r>
              <a:rPr kumimoji="1" lang="ja-JP" altLang="en-US" sz="1400" dirty="0">
                <a:solidFill>
                  <a:srgbClr val="00B050"/>
                </a:solidFill>
              </a:rPr>
              <a:t>　社内研修資料を作成してください。</a:t>
            </a:r>
            <a:endParaRPr kumimoji="1" lang="en-US" altLang="ja-JP" sz="1400" dirty="0">
              <a:solidFill>
                <a:srgbClr val="00B050"/>
              </a:solidFill>
            </a:endParaRPr>
          </a:p>
          <a:p>
            <a:r>
              <a:rPr kumimoji="1" lang="ja-JP" altLang="en-US" sz="1400" dirty="0">
                <a:solidFill>
                  <a:srgbClr val="00B050"/>
                </a:solidFill>
              </a:rPr>
              <a:t>　</a:t>
            </a:r>
            <a:r>
              <a:rPr kumimoji="1" lang="en-US" altLang="ja-JP" sz="1400" dirty="0">
                <a:solidFill>
                  <a:srgbClr val="00B050"/>
                </a:solidFill>
              </a:rPr>
              <a:t> https://www.hataraku.metro.tokyo.lg.jp/kaizen/koyoukankyo/files/86b29255579ed0cbbe4458607ac4c62f.pdf</a:t>
            </a:r>
          </a:p>
        </p:txBody>
      </p:sp>
      <p:sp>
        <p:nvSpPr>
          <p:cNvPr id="10" name="正方形/長方形 9"/>
          <p:cNvSpPr/>
          <p:nvPr/>
        </p:nvSpPr>
        <p:spPr>
          <a:xfrm>
            <a:off x="409174" y="577172"/>
            <a:ext cx="1723549" cy="461665"/>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sz="2400" b="1" dirty="0">
                <a:solidFill>
                  <a:schemeClr val="bg1"/>
                </a:solidFill>
              </a:rPr>
              <a:t>Ｂコース①</a:t>
            </a:r>
          </a:p>
        </p:txBody>
      </p:sp>
      <p:sp>
        <p:nvSpPr>
          <p:cNvPr id="12" name="正方形/長方形 11"/>
          <p:cNvSpPr/>
          <p:nvPr/>
        </p:nvSpPr>
        <p:spPr>
          <a:xfrm>
            <a:off x="5969567" y="74769"/>
            <a:ext cx="3877985"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r>
              <a:rPr kumimoji="1" lang="ja-JP" altLang="en-US" b="1" dirty="0">
                <a:solidFill>
                  <a:schemeClr val="tx1"/>
                </a:solidFill>
              </a:rPr>
              <a:t>株式会社〇〇　社内研修資料（例）</a:t>
            </a:r>
          </a:p>
        </p:txBody>
      </p:sp>
    </p:spTree>
    <p:extLst>
      <p:ext uri="{BB962C8B-B14F-4D97-AF65-F5344CB8AC3E}">
        <p14:creationId xmlns:p14="http://schemas.microsoft.com/office/powerpoint/2010/main" val="14542355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t>ウ　地域の介護サービス関連の相談先等の情報</a:t>
            </a:r>
          </a:p>
        </p:txBody>
      </p:sp>
      <p:sp>
        <p:nvSpPr>
          <p:cNvPr id="8" name="正方形/長方形 7"/>
          <p:cNvSpPr/>
          <p:nvPr/>
        </p:nvSpPr>
        <p:spPr>
          <a:xfrm>
            <a:off x="681037" y="2772076"/>
            <a:ext cx="8755570" cy="2531443"/>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00" dirty="0">
                <a:solidFill>
                  <a:sysClr val="windowText" lastClr="000000"/>
                </a:solidFill>
              </a:rPr>
              <a:t>「別紙のとおり」とせず、</a:t>
            </a:r>
            <a:endParaRPr kumimoji="1" lang="en-US" altLang="ja-JP" sz="1700" dirty="0">
              <a:solidFill>
                <a:sysClr val="windowText" lastClr="000000"/>
              </a:solidFill>
            </a:endParaRPr>
          </a:p>
          <a:p>
            <a:pPr algn="ctr"/>
            <a:r>
              <a:rPr kumimoji="1" lang="ja-JP" altLang="en-US" sz="1700" dirty="0">
                <a:solidFill>
                  <a:sysClr val="windowText" lastClr="000000"/>
                </a:solidFill>
              </a:rPr>
              <a:t>自社の内容（制度、対象者、申請方法等）を記載してください。</a:t>
            </a:r>
          </a:p>
        </p:txBody>
      </p:sp>
      <p:sp>
        <p:nvSpPr>
          <p:cNvPr id="5" name="タイトル 1"/>
          <p:cNvSpPr txBox="1">
            <a:spLocks/>
          </p:cNvSpPr>
          <p:nvPr/>
        </p:nvSpPr>
        <p:spPr>
          <a:xfrm>
            <a:off x="3072533" y="296210"/>
            <a:ext cx="3775393"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３．社内制度等の周知</a:t>
            </a:r>
            <a:endParaRPr lang="ja-JP" altLang="en-US" sz="2800" b="1" dirty="0">
              <a:solidFill>
                <a:srgbClr val="FF0000"/>
              </a:solidFill>
              <a:latin typeface="+mn-ea"/>
              <a:ea typeface="+mn-ea"/>
            </a:endParaRPr>
          </a:p>
        </p:txBody>
      </p:sp>
    </p:spTree>
    <p:extLst>
      <p:ext uri="{BB962C8B-B14F-4D97-AF65-F5344CB8AC3E}">
        <p14:creationId xmlns:p14="http://schemas.microsoft.com/office/powerpoint/2010/main" val="2350679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640850" y="253738"/>
            <a:ext cx="2339102"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４．質疑応答</a:t>
            </a:r>
          </a:p>
        </p:txBody>
      </p:sp>
      <p:sp>
        <p:nvSpPr>
          <p:cNvPr id="6" name="コンテンツ プレースホルダー 2"/>
          <p:cNvSpPr>
            <a:spLocks noGrp="1"/>
          </p:cNvSpPr>
          <p:nvPr>
            <p:ph idx="1"/>
          </p:nvPr>
        </p:nvSpPr>
        <p:spPr>
          <a:xfrm>
            <a:off x="681038" y="1825625"/>
            <a:ext cx="8543925" cy="4351338"/>
          </a:xfrm>
        </p:spPr>
        <p:txBody>
          <a:bodyPr/>
          <a:lstStyle/>
          <a:p>
            <a:endParaRPr kumimoji="1" lang="ja-JP" altLang="en-US" dirty="0"/>
          </a:p>
        </p:txBody>
      </p:sp>
    </p:spTree>
    <p:extLst>
      <p:ext uri="{BB962C8B-B14F-4D97-AF65-F5344CB8AC3E}">
        <p14:creationId xmlns:p14="http://schemas.microsoft.com/office/powerpoint/2010/main" val="3170647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a:latin typeface="+mn-ea"/>
                <a:ea typeface="+mn-ea"/>
              </a:rPr>
              <a:t>本日の研修内容</a:t>
            </a:r>
            <a:endParaRPr kumimoji="1" lang="ja-JP" altLang="en-US" b="1" dirty="0">
              <a:latin typeface="+mn-ea"/>
              <a:ea typeface="+mn-ea"/>
            </a:endParaRPr>
          </a:p>
        </p:txBody>
      </p:sp>
      <p:sp>
        <p:nvSpPr>
          <p:cNvPr id="3" name="コンテンツ プレースホルダー 2"/>
          <p:cNvSpPr>
            <a:spLocks noGrp="1"/>
          </p:cNvSpPr>
          <p:nvPr>
            <p:ph idx="1"/>
          </p:nvPr>
        </p:nvSpPr>
        <p:spPr/>
        <p:txBody>
          <a:bodyPr>
            <a:normAutofit/>
          </a:bodyPr>
          <a:lstStyle/>
          <a:p>
            <a:pPr marL="0" indent="0">
              <a:buNone/>
            </a:pPr>
            <a:endParaRPr kumimoji="1" lang="en-US" altLang="ja-JP" dirty="0">
              <a:latin typeface="+mn-ea"/>
            </a:endParaRPr>
          </a:p>
          <a:p>
            <a:pPr marL="514350" indent="-514350">
              <a:buFont typeface="+mj-lt"/>
              <a:buAutoNum type="arabicPeriod"/>
            </a:pPr>
            <a:r>
              <a:rPr lang="ja-JP" altLang="en-US" dirty="0">
                <a:latin typeface="+mn-ea"/>
              </a:rPr>
              <a:t>社内調査結果等の説明</a:t>
            </a:r>
            <a:endParaRPr lang="en-US" altLang="ja-JP" dirty="0">
              <a:latin typeface="+mn-ea"/>
            </a:endParaRPr>
          </a:p>
          <a:p>
            <a:pPr marL="514350" indent="-514350">
              <a:buFont typeface="Arial" panose="020B0604020202020204" pitchFamily="34" charset="0"/>
              <a:buAutoNum type="arabicPeriod" startAt="2"/>
            </a:pPr>
            <a:r>
              <a:rPr lang="ja-JP" altLang="en-US" dirty="0">
                <a:latin typeface="+mn-ea"/>
              </a:rPr>
              <a:t>都の</a:t>
            </a:r>
            <a:r>
              <a:rPr kumimoji="1" lang="ja-JP" altLang="en-US" dirty="0">
                <a:latin typeface="+mn-ea"/>
              </a:rPr>
              <a:t>研修会で収集した知識の情報提供</a:t>
            </a:r>
            <a:endParaRPr lang="en-US" altLang="ja-JP" dirty="0">
              <a:latin typeface="+mn-ea"/>
            </a:endParaRPr>
          </a:p>
          <a:p>
            <a:pPr marL="514350" indent="-514350">
              <a:buAutoNum type="arabicPeriod" startAt="2"/>
            </a:pPr>
            <a:r>
              <a:rPr lang="ja-JP" altLang="en-US" dirty="0">
                <a:latin typeface="+mn-ea"/>
              </a:rPr>
              <a:t>社内制度等の周知</a:t>
            </a:r>
            <a:endParaRPr lang="en-US" altLang="ja-JP" dirty="0">
              <a:latin typeface="+mn-ea"/>
            </a:endParaRPr>
          </a:p>
          <a:p>
            <a:pPr marL="514350" indent="-514350">
              <a:buAutoNum type="arabicPeriod" startAt="2"/>
            </a:pPr>
            <a:r>
              <a:rPr kumimoji="1" lang="ja-JP" altLang="en-US" dirty="0">
                <a:latin typeface="+mn-ea"/>
              </a:rPr>
              <a:t>質疑応答</a:t>
            </a:r>
            <a:endParaRPr kumimoji="1" lang="en-US" altLang="ja-JP" dirty="0">
              <a:latin typeface="+mn-ea"/>
            </a:endParaRPr>
          </a:p>
          <a:p>
            <a:pPr marL="0" indent="0">
              <a:buNone/>
            </a:pPr>
            <a:endParaRPr lang="en-US" altLang="ja-JP" dirty="0">
              <a:latin typeface="+mn-ea"/>
            </a:endParaRPr>
          </a:p>
          <a:p>
            <a:pPr marL="0" indent="0">
              <a:buNone/>
            </a:pPr>
            <a:r>
              <a:rPr kumimoji="1" lang="ja-JP" altLang="en-US" sz="1800" dirty="0">
                <a:solidFill>
                  <a:srgbClr val="0046D2"/>
                </a:solidFill>
                <a:latin typeface="+mn-ea"/>
              </a:rPr>
              <a:t>（</a:t>
            </a:r>
            <a:r>
              <a:rPr kumimoji="1" lang="en-US" altLang="ja-JP" sz="1800" dirty="0">
                <a:solidFill>
                  <a:srgbClr val="0046D2"/>
                </a:solidFill>
                <a:latin typeface="+mn-ea"/>
              </a:rPr>
              <a:t>※</a:t>
            </a:r>
            <a:r>
              <a:rPr kumimoji="1" lang="ja-JP" altLang="en-US" sz="1800" dirty="0">
                <a:solidFill>
                  <a:srgbClr val="0046D2"/>
                </a:solidFill>
                <a:latin typeface="+mn-ea"/>
              </a:rPr>
              <a:t>　奨励金の取組順とは異なります）</a:t>
            </a:r>
            <a:endParaRPr kumimoji="1" lang="en-US" altLang="ja-JP" sz="1800" dirty="0">
              <a:solidFill>
                <a:srgbClr val="0046D2"/>
              </a:solidFill>
              <a:latin typeface="+mn-ea"/>
            </a:endParaRPr>
          </a:p>
          <a:p>
            <a:pPr marL="0" indent="0">
              <a:buNone/>
            </a:pPr>
            <a:r>
              <a:rPr lang="ja-JP" altLang="en-US" sz="1800" dirty="0">
                <a:solidFill>
                  <a:srgbClr val="0046D2"/>
                </a:solidFill>
                <a:latin typeface="+mn-ea"/>
              </a:rPr>
              <a:t>（</a:t>
            </a:r>
            <a:r>
              <a:rPr lang="en-US" altLang="ja-JP" sz="1800" dirty="0">
                <a:solidFill>
                  <a:srgbClr val="0046D2"/>
                </a:solidFill>
                <a:latin typeface="+mn-ea"/>
              </a:rPr>
              <a:t>※</a:t>
            </a:r>
            <a:r>
              <a:rPr lang="ja-JP" altLang="en-US" sz="1800" dirty="0">
                <a:solidFill>
                  <a:srgbClr val="0046D2"/>
                </a:solidFill>
                <a:latin typeface="+mn-ea"/>
              </a:rPr>
              <a:t>　</a:t>
            </a:r>
            <a:r>
              <a:rPr lang="en-US" altLang="ja-JP" sz="1800" dirty="0">
                <a:solidFill>
                  <a:srgbClr val="0046D2"/>
                </a:solidFill>
                <a:latin typeface="+mn-ea"/>
              </a:rPr>
              <a:t>1</a:t>
            </a:r>
            <a:r>
              <a:rPr lang="ja-JP" altLang="en-US" sz="1800" dirty="0">
                <a:solidFill>
                  <a:srgbClr val="0046D2"/>
                </a:solidFill>
                <a:latin typeface="+mn-ea"/>
              </a:rPr>
              <a:t>．社内調査結果等の説明、</a:t>
            </a:r>
            <a:r>
              <a:rPr lang="en-US" altLang="ja-JP" sz="1800" dirty="0">
                <a:solidFill>
                  <a:srgbClr val="0046D2"/>
                </a:solidFill>
                <a:latin typeface="+mn-ea"/>
              </a:rPr>
              <a:t>2</a:t>
            </a:r>
            <a:r>
              <a:rPr lang="ja-JP" altLang="en-US" sz="1800" dirty="0">
                <a:solidFill>
                  <a:srgbClr val="0046D2"/>
                </a:solidFill>
                <a:latin typeface="+mn-ea"/>
              </a:rPr>
              <a:t>．都の研修会で収集した知識の情報提供、</a:t>
            </a:r>
            <a:r>
              <a:rPr lang="en-US" altLang="ja-JP" sz="1800" dirty="0">
                <a:solidFill>
                  <a:srgbClr val="0046D2"/>
                </a:solidFill>
                <a:latin typeface="+mn-ea"/>
              </a:rPr>
              <a:t>3</a:t>
            </a:r>
            <a:r>
              <a:rPr lang="ja-JP" altLang="en-US" sz="1800" dirty="0">
                <a:solidFill>
                  <a:srgbClr val="0046D2"/>
                </a:solidFill>
                <a:latin typeface="+mn-ea"/>
              </a:rPr>
              <a:t>．社内制度の周知は必ず社内研修でご説明ください）</a:t>
            </a:r>
            <a:endParaRPr lang="en-US" altLang="ja-JP" sz="1800" dirty="0">
              <a:solidFill>
                <a:srgbClr val="0046D2"/>
              </a:solidFill>
              <a:latin typeface="+mn-ea"/>
            </a:endParaRPr>
          </a:p>
          <a:p>
            <a:pPr marL="0" indent="0">
              <a:buNone/>
            </a:pPr>
            <a:endParaRPr kumimoji="1" lang="ja-JP" altLang="en-US" sz="2000" dirty="0">
              <a:solidFill>
                <a:srgbClr val="0046D2"/>
              </a:solidFill>
              <a:latin typeface="+mn-ea"/>
            </a:endParaRPr>
          </a:p>
        </p:txBody>
      </p:sp>
      <p:sp>
        <p:nvSpPr>
          <p:cNvPr id="4" name="正方形/長方形 3">
            <a:extLst>
              <a:ext uri="{FF2B5EF4-FFF2-40B4-BE49-F238E27FC236}">
                <a16:creationId xmlns:a16="http://schemas.microsoft.com/office/drawing/2014/main" id="{E82DCA0F-D017-C032-CBC1-0A62F2A8ABB5}"/>
              </a:ext>
            </a:extLst>
          </p:cNvPr>
          <p:cNvSpPr/>
          <p:nvPr/>
        </p:nvSpPr>
        <p:spPr>
          <a:xfrm>
            <a:off x="681038" y="4781006"/>
            <a:ext cx="8691562" cy="1395957"/>
          </a:xfrm>
          <a:prstGeom prst="rect">
            <a:avLst/>
          </a:prstGeom>
          <a:solidFill>
            <a:srgbClr val="4C8AE4">
              <a:alpha val="10196"/>
            </a:srgbClr>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0530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49477" y="1874787"/>
            <a:ext cx="7007046" cy="2028248"/>
          </a:xfrm>
        </p:spPr>
        <p:txBody>
          <a:bodyPr wrap="none">
            <a:spAutoFit/>
          </a:bodyPr>
          <a:lstStyle/>
          <a:p>
            <a:pPr marL="0" indent="0">
              <a:buNone/>
            </a:pPr>
            <a:r>
              <a:rPr lang="ja-JP" altLang="en-US" dirty="0"/>
              <a:t>ア　相談窓口の設置、両立相談員の配置</a:t>
            </a:r>
          </a:p>
          <a:p>
            <a:pPr marL="0" indent="0">
              <a:buNone/>
            </a:pPr>
            <a:r>
              <a:rPr lang="ja-JP" altLang="en-US" dirty="0"/>
              <a:t>イ　ニーズ調査の集計結果・概要説明</a:t>
            </a:r>
          </a:p>
          <a:p>
            <a:pPr marL="0" indent="0">
              <a:buNone/>
            </a:pPr>
            <a:r>
              <a:rPr lang="ja-JP" altLang="en-US" dirty="0"/>
              <a:t>ウ　プロジェクトチームの設置と検討内容</a:t>
            </a:r>
          </a:p>
          <a:p>
            <a:pPr marL="0" indent="0">
              <a:buNone/>
            </a:pPr>
            <a:r>
              <a:rPr lang="ja-JP" altLang="en-US" dirty="0"/>
              <a:t>エ　今後の取組計画について</a:t>
            </a:r>
            <a:endParaRPr kumimoji="1" lang="ja-JP" altLang="en-US" dirty="0"/>
          </a:p>
        </p:txBody>
      </p:sp>
      <p:sp>
        <p:nvSpPr>
          <p:cNvPr id="6" name="正方形/長方形 5"/>
          <p:cNvSpPr/>
          <p:nvPr/>
        </p:nvSpPr>
        <p:spPr>
          <a:xfrm>
            <a:off x="550192" y="4616314"/>
            <a:ext cx="8805616" cy="1162113"/>
          </a:xfrm>
          <a:prstGeom prst="rect">
            <a:avLst/>
          </a:prstGeom>
          <a:noFill/>
          <a:ln w="3810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spAutoFit/>
          </a:bodyPr>
          <a:lstStyle/>
          <a:p>
            <a:pPr algn="ctr">
              <a:lnSpc>
                <a:spcPct val="150000"/>
              </a:lnSpc>
            </a:pPr>
            <a:r>
              <a:rPr kumimoji="1" lang="ja-JP" altLang="en-US" sz="1600" b="1" dirty="0">
                <a:solidFill>
                  <a:srgbClr val="FF0000"/>
                </a:solidFill>
              </a:rPr>
              <a:t>様式第６号（第</a:t>
            </a:r>
            <a:r>
              <a:rPr kumimoji="1" lang="en-US" altLang="ja-JP" sz="1600" b="1" dirty="0">
                <a:solidFill>
                  <a:srgbClr val="FF0000"/>
                </a:solidFill>
              </a:rPr>
              <a:t>13</a:t>
            </a:r>
            <a:r>
              <a:rPr kumimoji="1" lang="ja-JP" altLang="en-US" sz="1600" b="1" dirty="0">
                <a:solidFill>
                  <a:srgbClr val="FF0000"/>
                </a:solidFill>
              </a:rPr>
              <a:t>条関係）別紙２</a:t>
            </a:r>
            <a:r>
              <a:rPr kumimoji="1" lang="en-US" altLang="ja-JP" sz="1600" b="1" dirty="0">
                <a:solidFill>
                  <a:srgbClr val="FF0000"/>
                </a:solidFill>
              </a:rPr>
              <a:t>【</a:t>
            </a:r>
            <a:r>
              <a:rPr kumimoji="1" lang="ja-JP" altLang="en-US" sz="1600" b="1" dirty="0">
                <a:solidFill>
                  <a:srgbClr val="FF0000"/>
                </a:solidFill>
              </a:rPr>
              <a:t>介護と仕事の両立推進コース</a:t>
            </a:r>
            <a:r>
              <a:rPr kumimoji="1" lang="en-US" altLang="ja-JP" sz="1600" b="1" dirty="0">
                <a:solidFill>
                  <a:srgbClr val="FF0000"/>
                </a:solidFill>
              </a:rPr>
              <a:t>】</a:t>
            </a:r>
            <a:r>
              <a:rPr kumimoji="1" lang="ja-JP" altLang="en-US" sz="1600" b="1" dirty="0">
                <a:solidFill>
                  <a:srgbClr val="FF0000"/>
                </a:solidFill>
              </a:rPr>
              <a:t>を用いて説明すること</a:t>
            </a:r>
            <a:endParaRPr kumimoji="1" lang="en-US" altLang="ja-JP" sz="1600" b="1" dirty="0">
              <a:solidFill>
                <a:srgbClr val="FF0000"/>
              </a:solidFill>
            </a:endParaRPr>
          </a:p>
          <a:p>
            <a:pPr algn="ctr">
              <a:lnSpc>
                <a:spcPct val="150000"/>
              </a:lnSpc>
            </a:pPr>
            <a:r>
              <a:rPr lang="ja-JP" altLang="en-US" sz="1600" dirty="0">
                <a:solidFill>
                  <a:schemeClr val="tx1"/>
                </a:solidFill>
              </a:rPr>
              <a:t>様式の記入例は、</a:t>
            </a:r>
            <a:r>
              <a:rPr lang="en-US" altLang="ja-JP" sz="1600" dirty="0">
                <a:solidFill>
                  <a:schemeClr val="tx1"/>
                </a:solidFill>
              </a:rPr>
              <a:t>『</a:t>
            </a:r>
            <a:r>
              <a:rPr lang="ja-JP" altLang="en-US" sz="1600" dirty="0">
                <a:solidFill>
                  <a:schemeClr val="tx1"/>
                </a:solidFill>
              </a:rPr>
              <a:t>申請の手引き</a:t>
            </a:r>
            <a:r>
              <a:rPr lang="en-US" altLang="ja-JP" sz="1600" dirty="0">
                <a:solidFill>
                  <a:schemeClr val="tx1"/>
                </a:solidFill>
              </a:rPr>
              <a:t>』P94</a:t>
            </a:r>
            <a:r>
              <a:rPr lang="ja-JP" altLang="en-US" sz="1600" dirty="0">
                <a:solidFill>
                  <a:schemeClr val="tx1"/>
                </a:solidFill>
              </a:rPr>
              <a:t>～</a:t>
            </a:r>
            <a:r>
              <a:rPr lang="en-US" altLang="ja-JP" sz="1600" dirty="0">
                <a:solidFill>
                  <a:schemeClr val="tx1"/>
                </a:solidFill>
              </a:rPr>
              <a:t>95</a:t>
            </a:r>
            <a:r>
              <a:rPr lang="ja-JP" altLang="en-US" sz="1600" dirty="0">
                <a:solidFill>
                  <a:schemeClr val="tx1"/>
                </a:solidFill>
              </a:rPr>
              <a:t>をご確認ください。</a:t>
            </a:r>
            <a:endParaRPr lang="en-US" altLang="ja-JP" sz="1600" dirty="0">
              <a:solidFill>
                <a:schemeClr val="tx1"/>
              </a:solidFill>
            </a:endParaRPr>
          </a:p>
          <a:p>
            <a:pPr algn="ctr">
              <a:lnSpc>
                <a:spcPct val="150000"/>
              </a:lnSpc>
            </a:pPr>
            <a:r>
              <a:rPr kumimoji="1" lang="en-US" altLang="ja-JP" sz="1600" dirty="0">
                <a:solidFill>
                  <a:schemeClr val="tx1"/>
                </a:solidFill>
              </a:rPr>
              <a:t>https://www.hataraku.metro.tokyo.lg.jp/kaizen/koyoukankyo/files/06hatarakiyasui-tebikizenbun.pdf</a:t>
            </a:r>
            <a:endParaRPr kumimoji="1" lang="ja-JP" altLang="en-US" sz="1600" b="1" dirty="0">
              <a:solidFill>
                <a:schemeClr val="tx1"/>
              </a:solidFill>
            </a:endParaRPr>
          </a:p>
        </p:txBody>
      </p:sp>
      <p:sp>
        <p:nvSpPr>
          <p:cNvPr id="5" name="タイトル 1"/>
          <p:cNvSpPr txBox="1">
            <a:spLocks/>
          </p:cNvSpPr>
          <p:nvPr/>
        </p:nvSpPr>
        <p:spPr>
          <a:xfrm>
            <a:off x="2169459" y="262703"/>
            <a:ext cx="4493538" cy="48013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１．社内調査結果等の説明</a:t>
            </a:r>
          </a:p>
        </p:txBody>
      </p:sp>
    </p:spTree>
    <p:extLst>
      <p:ext uri="{BB962C8B-B14F-4D97-AF65-F5344CB8AC3E}">
        <p14:creationId xmlns:p14="http://schemas.microsoft.com/office/powerpoint/2010/main" val="541979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972281" y="859968"/>
            <a:ext cx="6268063" cy="968470"/>
          </a:xfrm>
        </p:spPr>
        <p:txBody>
          <a:bodyPr wrap="none">
            <a:spAutoFit/>
          </a:bodyPr>
          <a:lstStyle/>
          <a:p>
            <a:pPr marL="0" indent="0">
              <a:buNone/>
            </a:pPr>
            <a:r>
              <a:rPr lang="ja-JP" altLang="en-US" sz="2600" dirty="0">
                <a:solidFill>
                  <a:srgbClr val="002060"/>
                </a:solidFill>
                <a:latin typeface="HGP創英角ｺﾞｼｯｸUB" panose="020B0900000000000000" pitchFamily="50" charset="-128"/>
                <a:ea typeface="HGP創英角ｺﾞｼｯｸUB" panose="020B0900000000000000" pitchFamily="50" charset="-128"/>
              </a:rPr>
              <a:t>仕事と介護の両立困難による経済的な影響</a:t>
            </a:r>
          </a:p>
          <a:p>
            <a:endParaRPr lang="en-US" altLang="ja-JP" dirty="0">
              <a:solidFill>
                <a:schemeClr val="accent1">
                  <a:lumMod val="75000"/>
                </a:schemeClr>
              </a:solidFill>
            </a:endParaRPr>
          </a:p>
        </p:txBody>
      </p:sp>
      <p:sp>
        <p:nvSpPr>
          <p:cNvPr id="7" name="タイトル 1"/>
          <p:cNvSpPr txBox="1">
            <a:spLocks/>
          </p:cNvSpPr>
          <p:nvPr/>
        </p:nvSpPr>
        <p:spPr>
          <a:xfrm>
            <a:off x="1233695" y="235924"/>
            <a:ext cx="7007046"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２．都の研修会で収集した知識の情報提供</a:t>
            </a:r>
            <a:endParaRPr lang="ja-JP" altLang="en-US" sz="2800" b="1" dirty="0">
              <a:solidFill>
                <a:srgbClr val="FF0000"/>
              </a:solidFill>
              <a:latin typeface="+mn-ea"/>
              <a:ea typeface="+mn-ea"/>
            </a:endParaRPr>
          </a:p>
        </p:txBody>
      </p:sp>
      <p:sp>
        <p:nvSpPr>
          <p:cNvPr id="8" name="コンテンツ プレースホルダー 2"/>
          <p:cNvSpPr txBox="1">
            <a:spLocks/>
          </p:cNvSpPr>
          <p:nvPr/>
        </p:nvSpPr>
        <p:spPr>
          <a:xfrm>
            <a:off x="2005067" y="1527497"/>
            <a:ext cx="6202487" cy="60837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400" dirty="0">
                <a:latin typeface="Meiryo UI" panose="020B0604030504040204" pitchFamily="50" charset="-128"/>
                <a:ea typeface="Meiryo UI" panose="020B0604030504040204" pitchFamily="50" charset="-128"/>
              </a:rPr>
              <a:t>2030</a:t>
            </a:r>
            <a:r>
              <a:rPr lang="ja-JP" altLang="en-US" sz="1400" dirty="0">
                <a:latin typeface="Meiryo UI" panose="020B0604030504040204" pitchFamily="50" charset="-128"/>
                <a:ea typeface="Meiryo UI" panose="020B0604030504040204" pitchFamily="50" charset="-128"/>
              </a:rPr>
              <a:t>年には家族を介護する</a:t>
            </a:r>
            <a:r>
              <a:rPr lang="en-US" altLang="ja-JP" sz="1400" dirty="0">
                <a:latin typeface="Meiryo UI" panose="020B0604030504040204" pitchFamily="50" charset="-128"/>
                <a:ea typeface="Meiryo UI" panose="020B0604030504040204" pitchFamily="50" charset="-128"/>
              </a:rPr>
              <a:t>833</a:t>
            </a:r>
            <a:r>
              <a:rPr lang="ja-JP" altLang="en-US" sz="1400" dirty="0">
                <a:latin typeface="Meiryo UI" panose="020B0604030504040204" pitchFamily="50" charset="-128"/>
                <a:ea typeface="Meiryo UI" panose="020B0604030504040204" pitchFamily="50" charset="-128"/>
              </a:rPr>
              <a:t>万人のうち、約</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割（約</a:t>
            </a:r>
            <a:r>
              <a:rPr lang="en-US" altLang="ja-JP" sz="1400" dirty="0">
                <a:latin typeface="Meiryo UI" panose="020B0604030504040204" pitchFamily="50" charset="-128"/>
                <a:ea typeface="Meiryo UI" panose="020B0604030504040204" pitchFamily="50" charset="-128"/>
              </a:rPr>
              <a:t>318</a:t>
            </a:r>
            <a:r>
              <a:rPr lang="ja-JP" altLang="en-US" sz="1400" dirty="0">
                <a:latin typeface="Meiryo UI" panose="020B0604030504040204" pitchFamily="50" charset="-128"/>
                <a:ea typeface="Meiryo UI" panose="020B0604030504040204" pitchFamily="50" charset="-128"/>
              </a:rPr>
              <a:t>万人）が仕事を</a:t>
            </a:r>
            <a:endParaRPr lang="en-US" altLang="ja-JP" sz="1400" dirty="0">
              <a:latin typeface="Meiryo UI" panose="020B0604030504040204" pitchFamily="50" charset="-128"/>
              <a:ea typeface="Meiryo UI" panose="020B0604030504040204" pitchFamily="50" charset="-128"/>
            </a:endParaRPr>
          </a:p>
          <a:p>
            <a:pPr marL="0" indent="0">
              <a:buNone/>
            </a:pPr>
            <a:r>
              <a:rPr lang="ja-JP" altLang="en-US" sz="1400" dirty="0">
                <a:latin typeface="Meiryo UI" panose="020B0604030504040204" pitchFamily="50" charset="-128"/>
                <a:ea typeface="Meiryo UI" panose="020B0604030504040204" pitchFamily="50" charset="-128"/>
              </a:rPr>
              <a:t>しながら家族等の介護に従事する者（ビジネスケアラー）となると予測されている。</a:t>
            </a:r>
            <a:endParaRPr lang="en-US" altLang="ja-JP" sz="1400" dirty="0">
              <a:solidFill>
                <a:srgbClr val="FF0066"/>
              </a:solidFill>
            </a:endParaRPr>
          </a:p>
        </p:txBody>
      </p:sp>
      <p:pic>
        <p:nvPicPr>
          <p:cNvPr id="2" name="図 1">
            <a:extLst>
              <a:ext uri="{FF2B5EF4-FFF2-40B4-BE49-F238E27FC236}">
                <a16:creationId xmlns:a16="http://schemas.microsoft.com/office/drawing/2014/main" id="{4EDE01BE-7AEE-EAE8-96EA-2A2DB0E307BB}"/>
              </a:ext>
            </a:extLst>
          </p:cNvPr>
          <p:cNvPicPr>
            <a:picLocks noChangeAspect="1"/>
          </p:cNvPicPr>
          <p:nvPr/>
        </p:nvPicPr>
        <p:blipFill>
          <a:blip r:embed="rId3"/>
          <a:stretch>
            <a:fillRect/>
          </a:stretch>
        </p:blipFill>
        <p:spPr>
          <a:xfrm>
            <a:off x="1972281" y="2287518"/>
            <a:ext cx="5709085" cy="3122863"/>
          </a:xfrm>
          <a:prstGeom prst="rect">
            <a:avLst/>
          </a:prstGeom>
        </p:spPr>
      </p:pic>
      <p:sp>
        <p:nvSpPr>
          <p:cNvPr id="4" name="テキスト ボックス 3">
            <a:extLst>
              <a:ext uri="{FF2B5EF4-FFF2-40B4-BE49-F238E27FC236}">
                <a16:creationId xmlns:a16="http://schemas.microsoft.com/office/drawing/2014/main" id="{B7E1E797-C7C5-8AA6-88CA-A74F08F699B5}"/>
              </a:ext>
            </a:extLst>
          </p:cNvPr>
          <p:cNvSpPr txBox="1"/>
          <p:nvPr/>
        </p:nvSpPr>
        <p:spPr>
          <a:xfrm>
            <a:off x="5029200" y="6444906"/>
            <a:ext cx="4719547" cy="261610"/>
          </a:xfrm>
          <a:prstGeom prst="rect">
            <a:avLst/>
          </a:prstGeom>
          <a:noFill/>
        </p:spPr>
        <p:txBody>
          <a:bodyPr wrap="square">
            <a:spAutoFit/>
          </a:bodyPr>
          <a:lstStyle/>
          <a:p>
            <a:pPr algn="r"/>
            <a:r>
              <a:rPr lang="ja-JP" altLang="en-US" sz="1100" dirty="0">
                <a:latin typeface="Meiryo UI" panose="020B0604030504040204" pitchFamily="50" charset="-128"/>
                <a:ea typeface="Meiryo UI" panose="020B0604030504040204" pitchFamily="50" charset="-128"/>
              </a:rPr>
              <a:t>経済産業省「仕事と介護の両立支援に関する経営者向けガイドライン」 令和</a:t>
            </a:r>
            <a:r>
              <a:rPr lang="en-US" altLang="ja-JP" sz="1100" dirty="0">
                <a:latin typeface="Meiryo UI" panose="020B0604030504040204" pitchFamily="50" charset="-128"/>
                <a:ea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rPr>
              <a:t>年</a:t>
            </a:r>
          </a:p>
        </p:txBody>
      </p:sp>
      <p:sp>
        <p:nvSpPr>
          <p:cNvPr id="5" name="コンテンツ プレースホルダー 2">
            <a:extLst>
              <a:ext uri="{FF2B5EF4-FFF2-40B4-BE49-F238E27FC236}">
                <a16:creationId xmlns:a16="http://schemas.microsoft.com/office/drawing/2014/main" id="{CC8AF70F-66B4-0A50-DAC6-F415F0DF567C}"/>
              </a:ext>
            </a:extLst>
          </p:cNvPr>
          <p:cNvSpPr txBox="1">
            <a:spLocks/>
          </p:cNvSpPr>
          <p:nvPr/>
        </p:nvSpPr>
        <p:spPr>
          <a:xfrm>
            <a:off x="2251767" y="5565275"/>
            <a:ext cx="5709085" cy="60837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1400" dirty="0">
                <a:latin typeface="Meiryo UI" panose="020B0604030504040204" pitchFamily="50" charset="-128"/>
                <a:ea typeface="Meiryo UI" panose="020B0604030504040204" pitchFamily="50" charset="-128"/>
              </a:rPr>
              <a:t>介護は特定の年代に限られた問題ではなく、今や多くの働き手にとって身近な</a:t>
            </a:r>
            <a:endParaRPr lang="en-US" altLang="ja-JP" sz="1400" dirty="0">
              <a:latin typeface="Meiryo UI" panose="020B0604030504040204" pitchFamily="50" charset="-128"/>
              <a:ea typeface="Meiryo UI" panose="020B0604030504040204" pitchFamily="50" charset="-128"/>
            </a:endParaRPr>
          </a:p>
          <a:p>
            <a:pPr marL="0" indent="0">
              <a:buNone/>
            </a:pPr>
            <a:r>
              <a:rPr lang="ja-JP" altLang="en-US" sz="1400" dirty="0">
                <a:latin typeface="Meiryo UI" panose="020B0604030504040204" pitchFamily="50" charset="-128"/>
                <a:ea typeface="Meiryo UI" panose="020B0604030504040204" pitchFamily="50" charset="-128"/>
              </a:rPr>
              <a:t>課題です。企業が支援する意義はますます高まっています。</a:t>
            </a:r>
            <a:endParaRPr lang="en-US" altLang="ja-JP" sz="1400" dirty="0">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407F7A64-F765-BD95-7AD1-F0B5BE17BC1D}"/>
              </a:ext>
            </a:extLst>
          </p:cNvPr>
          <p:cNvSpPr/>
          <p:nvPr/>
        </p:nvSpPr>
        <p:spPr>
          <a:xfrm>
            <a:off x="2005067" y="2132624"/>
            <a:ext cx="6126210" cy="3277757"/>
          </a:xfrm>
          <a:prstGeom prst="rect">
            <a:avLst/>
          </a:prstGeom>
          <a:noFill/>
          <a:ln>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89277783"/>
      </p:ext>
    </p:extLst>
  </p:cSld>
  <p:clrMapOvr>
    <a:masterClrMapping/>
  </p:clrMapOvr>
  <p:extLst>
    <p:ext uri="{6950BFC3-D8DA-4A85-94F7-54DA5524770B}">
      <p188:commentRel xmlns:p188="http://schemas.microsoft.com/office/powerpoint/2018/8/main" r:id="rId2"/>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1ABF1C-93AA-74A5-921F-FCD6163866BB}"/>
            </a:ext>
          </a:extLst>
        </p:cNvPr>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B191AA16-F34C-9EDD-8855-B98AAE7620D0}"/>
              </a:ext>
            </a:extLst>
          </p:cNvPr>
          <p:cNvSpPr txBox="1">
            <a:spLocks/>
          </p:cNvSpPr>
          <p:nvPr/>
        </p:nvSpPr>
        <p:spPr>
          <a:xfrm>
            <a:off x="536519" y="861313"/>
            <a:ext cx="9112187" cy="630296"/>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ct val="110000"/>
              </a:lnSpc>
              <a:buNone/>
            </a:pPr>
            <a:r>
              <a:rPr lang="ja-JP" altLang="en-US" sz="10400" b="1" dirty="0">
                <a:solidFill>
                  <a:srgbClr val="002060"/>
                </a:solidFill>
                <a:latin typeface="Meiryo UI" panose="020B0604030504040204" pitchFamily="50" charset="-128"/>
                <a:ea typeface="Meiryo UI" panose="020B0604030504040204" pitchFamily="50" charset="-128"/>
              </a:rPr>
              <a:t>育児・介護休業法 改正ポイント</a:t>
            </a:r>
            <a:endParaRPr lang="en-US" altLang="ja-JP" sz="10400" b="1" dirty="0">
              <a:solidFill>
                <a:srgbClr val="002060"/>
              </a:solidFill>
              <a:latin typeface="Meiryo UI" panose="020B0604030504040204" pitchFamily="50" charset="-128"/>
              <a:ea typeface="Meiryo UI" panose="020B0604030504040204" pitchFamily="50" charset="-128"/>
            </a:endParaRPr>
          </a:p>
          <a:p>
            <a:pPr marL="0" indent="0" algn="ctr">
              <a:lnSpc>
                <a:spcPct val="110000"/>
              </a:lnSpc>
              <a:buNone/>
            </a:pPr>
            <a:endParaRPr lang="en-US" altLang="ja-JP" sz="3200" b="1" dirty="0">
              <a:solidFill>
                <a:srgbClr val="002060"/>
              </a:solidFill>
              <a:latin typeface="Meiryo UI" panose="020B0604030504040204" pitchFamily="50" charset="-128"/>
              <a:ea typeface="Meiryo UI" panose="020B0604030504040204" pitchFamily="50" charset="-128"/>
            </a:endParaRPr>
          </a:p>
          <a:p>
            <a:pPr marL="0" indent="0">
              <a:lnSpc>
                <a:spcPct val="110000"/>
              </a:lnSpc>
              <a:buNone/>
            </a:pPr>
            <a:r>
              <a:rPr lang="en-US" altLang="ja-JP" sz="7200" b="1" dirty="0">
                <a:latin typeface="Meiryo UI" panose="020B0604030504040204" pitchFamily="50" charset="-128"/>
                <a:ea typeface="Meiryo UI" panose="020B0604030504040204" pitchFamily="50" charset="-128"/>
              </a:rPr>
              <a:t>2025</a:t>
            </a:r>
            <a:r>
              <a:rPr lang="ja-JP" altLang="en-US" sz="7200" b="1" dirty="0">
                <a:latin typeface="Meiryo UI" panose="020B0604030504040204" pitchFamily="50" charset="-128"/>
                <a:ea typeface="Meiryo UI" panose="020B0604030504040204" pitchFamily="50" charset="-128"/>
              </a:rPr>
              <a:t>年（令和</a:t>
            </a:r>
            <a:r>
              <a:rPr lang="en-US" altLang="ja-JP" sz="7200" b="1" dirty="0">
                <a:latin typeface="Meiryo UI" panose="020B0604030504040204" pitchFamily="50" charset="-128"/>
                <a:ea typeface="Meiryo UI" panose="020B0604030504040204" pitchFamily="50" charset="-128"/>
              </a:rPr>
              <a:t>7</a:t>
            </a:r>
            <a:r>
              <a:rPr lang="ja-JP" altLang="en-US" sz="7200" b="1" dirty="0">
                <a:latin typeface="Meiryo UI" panose="020B0604030504040204" pitchFamily="50" charset="-128"/>
                <a:ea typeface="Meiryo UI" panose="020B0604030504040204" pitchFamily="50" charset="-128"/>
              </a:rPr>
              <a:t>年）</a:t>
            </a:r>
            <a:r>
              <a:rPr lang="en-US" altLang="ja-JP" sz="7200" b="1" dirty="0">
                <a:latin typeface="Meiryo UI" panose="020B0604030504040204" pitchFamily="50" charset="-128"/>
                <a:ea typeface="Meiryo UI" panose="020B0604030504040204" pitchFamily="50" charset="-128"/>
              </a:rPr>
              <a:t>4</a:t>
            </a:r>
            <a:r>
              <a:rPr lang="ja-JP" altLang="en-US" sz="7200" b="1" dirty="0">
                <a:latin typeface="Meiryo UI" panose="020B0604030504040204" pitchFamily="50" charset="-128"/>
                <a:ea typeface="Meiryo UI" panose="020B0604030504040204" pitchFamily="50" charset="-128"/>
              </a:rPr>
              <a:t>月</a:t>
            </a:r>
            <a:r>
              <a:rPr lang="en-US" altLang="ja-JP" sz="7200" b="1" dirty="0">
                <a:latin typeface="Meiryo UI" panose="020B0604030504040204" pitchFamily="50" charset="-128"/>
                <a:ea typeface="Meiryo UI" panose="020B0604030504040204" pitchFamily="50" charset="-128"/>
              </a:rPr>
              <a:t>1</a:t>
            </a:r>
            <a:r>
              <a:rPr lang="ja-JP" altLang="en-US" sz="7200" b="1" dirty="0">
                <a:latin typeface="Meiryo UI" panose="020B0604030504040204" pitchFamily="50" charset="-128"/>
                <a:ea typeface="Meiryo UI" panose="020B0604030504040204" pitchFamily="50" charset="-128"/>
              </a:rPr>
              <a:t>日施行：</a:t>
            </a:r>
            <a:endParaRPr lang="en-US" altLang="ja-JP" sz="7200" b="1" dirty="0">
              <a:latin typeface="Meiryo UI" panose="020B0604030504040204" pitchFamily="50" charset="-128"/>
              <a:ea typeface="Meiryo UI" panose="020B0604030504040204" pitchFamily="50" charset="-128"/>
            </a:endParaRPr>
          </a:p>
          <a:p>
            <a:pPr marL="0" indent="0">
              <a:lnSpc>
                <a:spcPct val="110000"/>
              </a:lnSpc>
              <a:buNone/>
            </a:pPr>
            <a:r>
              <a:rPr lang="ja-JP" altLang="en-US" sz="7200" b="1" dirty="0">
                <a:latin typeface="Meiryo UI" panose="020B0604030504040204" pitchFamily="50" charset="-128"/>
                <a:ea typeface="Meiryo UI" panose="020B0604030504040204" pitchFamily="50" charset="-128"/>
              </a:rPr>
              <a:t>介護離職防止のための仕事と介護の両立支援制度の強化等</a:t>
            </a:r>
            <a:endParaRPr lang="en-US" altLang="ja-JP" sz="7200" b="1" dirty="0">
              <a:latin typeface="Meiryo UI" panose="020B0604030504040204" pitchFamily="50" charset="-128"/>
              <a:ea typeface="Meiryo UI" panose="020B0604030504040204" pitchFamily="50" charset="-128"/>
            </a:endParaRPr>
          </a:p>
          <a:p>
            <a:pPr marL="0" indent="0">
              <a:buNone/>
            </a:pPr>
            <a:endParaRPr lang="ja-JP" altLang="en-US" sz="88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F69FC828-B1EF-A37B-ADE7-D8C6CB985A84}"/>
              </a:ext>
            </a:extLst>
          </p:cNvPr>
          <p:cNvSpPr txBox="1"/>
          <p:nvPr/>
        </p:nvSpPr>
        <p:spPr>
          <a:xfrm>
            <a:off x="-144518" y="2212081"/>
            <a:ext cx="9793224" cy="3185487"/>
          </a:xfrm>
          <a:prstGeom prst="rect">
            <a:avLst/>
          </a:prstGeom>
          <a:noFill/>
        </p:spPr>
        <p:txBody>
          <a:bodyPr wrap="square" rtlCol="0">
            <a:spAutoFit/>
          </a:bodyPr>
          <a:lstStyle/>
          <a:p>
            <a:pPr marL="285750" indent="-285750">
              <a:buFont typeface="Wingdings" panose="05000000000000000000" pitchFamily="2" charset="2"/>
              <a:buChar char="n"/>
            </a:pPr>
            <a:endParaRPr lang="en-US" altLang="ja-JP" sz="1600" dirty="0"/>
          </a:p>
          <a:p>
            <a:pPr lvl="1">
              <a:lnSpc>
                <a:spcPct val="150000"/>
              </a:lnSpc>
            </a:pPr>
            <a:r>
              <a:rPr kumimoji="1" lang="ja-JP" altLang="en-US" b="1" dirty="0"/>
              <a:t>１．介護休暇を取得できる労働者の要件緩和</a:t>
            </a:r>
            <a:endParaRPr kumimoji="1" lang="en-US" altLang="ja-JP" b="1" dirty="0"/>
          </a:p>
          <a:p>
            <a:pPr lvl="1">
              <a:lnSpc>
                <a:spcPct val="150000"/>
              </a:lnSpc>
            </a:pPr>
            <a:endParaRPr kumimoji="1" lang="en-US" altLang="ja-JP" sz="2400" b="1" dirty="0"/>
          </a:p>
          <a:p>
            <a:pPr lvl="1">
              <a:lnSpc>
                <a:spcPct val="150000"/>
              </a:lnSpc>
            </a:pPr>
            <a:endParaRPr kumimoji="1" lang="en-US" altLang="ja-JP" sz="2400" b="1" dirty="0"/>
          </a:p>
          <a:p>
            <a:pPr lvl="1">
              <a:lnSpc>
                <a:spcPct val="150000"/>
              </a:lnSpc>
            </a:pPr>
            <a:endParaRPr kumimoji="1" lang="en-US" altLang="ja-JP" b="1" dirty="0"/>
          </a:p>
          <a:p>
            <a:pPr lvl="1">
              <a:lnSpc>
                <a:spcPct val="150000"/>
              </a:lnSpc>
            </a:pPr>
            <a:r>
              <a:rPr kumimoji="1" lang="ja-JP" altLang="en-US" b="1" dirty="0"/>
              <a:t>２．介護離職防止のための雇用環境整備</a:t>
            </a:r>
          </a:p>
          <a:p>
            <a:pPr marL="742950" lvl="1" indent="-285750">
              <a:buFont typeface="Arial" panose="020B0604020202020204" pitchFamily="34" charset="0"/>
              <a:buChar char="•"/>
            </a:pPr>
            <a:endParaRPr lang="ja-JP" altLang="en-US" sz="1600" dirty="0"/>
          </a:p>
          <a:p>
            <a:endParaRPr lang="en-US" altLang="ja-JP" sz="1600" dirty="0"/>
          </a:p>
        </p:txBody>
      </p:sp>
      <p:sp>
        <p:nvSpPr>
          <p:cNvPr id="12" name="タイトル 1">
            <a:extLst>
              <a:ext uri="{FF2B5EF4-FFF2-40B4-BE49-F238E27FC236}">
                <a16:creationId xmlns:a16="http://schemas.microsoft.com/office/drawing/2014/main" id="{40F5ACA2-F887-A782-8DAC-A65DF1E62A8B}"/>
              </a:ext>
            </a:extLst>
          </p:cNvPr>
          <p:cNvSpPr txBox="1">
            <a:spLocks/>
          </p:cNvSpPr>
          <p:nvPr/>
        </p:nvSpPr>
        <p:spPr>
          <a:xfrm>
            <a:off x="1233695" y="235924"/>
            <a:ext cx="7366119"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２．都の研修会等で収集した知識の情報提供</a:t>
            </a:r>
            <a:endParaRPr lang="ja-JP" altLang="en-US" sz="2800" b="1" dirty="0">
              <a:solidFill>
                <a:srgbClr val="FF0000"/>
              </a:solidFill>
              <a:latin typeface="+mn-ea"/>
              <a:ea typeface="+mn-ea"/>
            </a:endParaRPr>
          </a:p>
        </p:txBody>
      </p:sp>
      <p:sp>
        <p:nvSpPr>
          <p:cNvPr id="2" name="テキスト ボックス 1">
            <a:extLst>
              <a:ext uri="{FF2B5EF4-FFF2-40B4-BE49-F238E27FC236}">
                <a16:creationId xmlns:a16="http://schemas.microsoft.com/office/drawing/2014/main" id="{90EBDFE5-7852-FC7F-8817-1912E94FAB90}"/>
              </a:ext>
            </a:extLst>
          </p:cNvPr>
          <p:cNvSpPr txBox="1"/>
          <p:nvPr/>
        </p:nvSpPr>
        <p:spPr>
          <a:xfrm>
            <a:off x="5961662" y="6531134"/>
            <a:ext cx="3687044" cy="261610"/>
          </a:xfrm>
          <a:prstGeom prst="rect">
            <a:avLst/>
          </a:prstGeom>
          <a:noFill/>
        </p:spPr>
        <p:txBody>
          <a:bodyPr wrap="square">
            <a:spAutoFit/>
          </a:bodyPr>
          <a:lstStyle/>
          <a:p>
            <a:pPr algn="r"/>
            <a:r>
              <a:rPr lang="ja-JP" altLang="en-US" sz="1100" dirty="0">
                <a:latin typeface="Meiryo UI" panose="020B0604030504040204" pitchFamily="50" charset="-128"/>
                <a:ea typeface="Meiryo UI" panose="020B0604030504040204" pitchFamily="50" charset="-128"/>
              </a:rPr>
              <a:t>厚生労働省「育児・介護休業法 改正ポイントのご案内」</a:t>
            </a:r>
            <a:endParaRPr lang="ja-JP" altLang="en-US" sz="1100" dirty="0"/>
          </a:p>
        </p:txBody>
      </p:sp>
      <p:pic>
        <p:nvPicPr>
          <p:cNvPr id="3" name="図 2">
            <a:extLst>
              <a:ext uri="{FF2B5EF4-FFF2-40B4-BE49-F238E27FC236}">
                <a16:creationId xmlns:a16="http://schemas.microsoft.com/office/drawing/2014/main" id="{9313A0B5-B525-3E83-8AE3-E8AA88DC9837}"/>
              </a:ext>
            </a:extLst>
          </p:cNvPr>
          <p:cNvPicPr>
            <a:picLocks noChangeAspect="1"/>
          </p:cNvPicPr>
          <p:nvPr/>
        </p:nvPicPr>
        <p:blipFill>
          <a:blip r:embed="rId3"/>
          <a:stretch>
            <a:fillRect/>
          </a:stretch>
        </p:blipFill>
        <p:spPr>
          <a:xfrm>
            <a:off x="896519" y="2929555"/>
            <a:ext cx="7978831" cy="1356478"/>
          </a:xfrm>
          <a:prstGeom prst="rect">
            <a:avLst/>
          </a:prstGeom>
        </p:spPr>
      </p:pic>
      <p:sp>
        <p:nvSpPr>
          <p:cNvPr id="6" name="テキスト ボックス 5">
            <a:extLst>
              <a:ext uri="{FF2B5EF4-FFF2-40B4-BE49-F238E27FC236}">
                <a16:creationId xmlns:a16="http://schemas.microsoft.com/office/drawing/2014/main" id="{A764CDA3-253E-2256-5B93-F4F03061F124}"/>
              </a:ext>
            </a:extLst>
          </p:cNvPr>
          <p:cNvSpPr txBox="1"/>
          <p:nvPr/>
        </p:nvSpPr>
        <p:spPr>
          <a:xfrm>
            <a:off x="779948" y="4753099"/>
            <a:ext cx="7172206" cy="523220"/>
          </a:xfrm>
          <a:prstGeom prst="rect">
            <a:avLst/>
          </a:prstGeom>
          <a:noFill/>
        </p:spPr>
        <p:txBody>
          <a:bodyPr wrap="square">
            <a:spAutoFit/>
          </a:bodyPr>
          <a:lstStyle/>
          <a:p>
            <a:r>
              <a:rPr lang="ja-JP" altLang="en-US" sz="1400" dirty="0"/>
              <a:t>介護と仕事の両立支援制度の利用を従業員が申し出やすいよう、以下のいずれかの措置の実施を事業主に義務化。また、複数の措置を実施するのが望ましいとされます。</a:t>
            </a:r>
          </a:p>
        </p:txBody>
      </p:sp>
      <p:pic>
        <p:nvPicPr>
          <p:cNvPr id="7" name="図 6">
            <a:extLst>
              <a:ext uri="{FF2B5EF4-FFF2-40B4-BE49-F238E27FC236}">
                <a16:creationId xmlns:a16="http://schemas.microsoft.com/office/drawing/2014/main" id="{560B7B1D-15B2-55DC-67CE-893975934589}"/>
              </a:ext>
            </a:extLst>
          </p:cNvPr>
          <p:cNvPicPr>
            <a:picLocks noChangeAspect="1"/>
          </p:cNvPicPr>
          <p:nvPr/>
        </p:nvPicPr>
        <p:blipFill>
          <a:blip r:embed="rId4"/>
          <a:stretch>
            <a:fillRect/>
          </a:stretch>
        </p:blipFill>
        <p:spPr>
          <a:xfrm>
            <a:off x="896519" y="5324508"/>
            <a:ext cx="7940728" cy="1196444"/>
          </a:xfrm>
          <a:prstGeom prst="rect">
            <a:avLst/>
          </a:prstGeom>
        </p:spPr>
      </p:pic>
      <p:sp>
        <p:nvSpPr>
          <p:cNvPr id="8" name="四角形: 角を丸くする 7">
            <a:extLst>
              <a:ext uri="{FF2B5EF4-FFF2-40B4-BE49-F238E27FC236}">
                <a16:creationId xmlns:a16="http://schemas.microsoft.com/office/drawing/2014/main" id="{0F9DB632-312A-0A46-04DA-11C082D8F3DE}"/>
              </a:ext>
            </a:extLst>
          </p:cNvPr>
          <p:cNvSpPr/>
          <p:nvPr/>
        </p:nvSpPr>
        <p:spPr>
          <a:xfrm>
            <a:off x="4780938" y="4465629"/>
            <a:ext cx="623347" cy="314072"/>
          </a:xfrm>
          <a:prstGeom prst="roundRect">
            <a:avLst/>
          </a:prstGeom>
          <a:solidFill>
            <a:srgbClr val="E56987"/>
          </a:solidFill>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義務</a:t>
            </a:r>
          </a:p>
        </p:txBody>
      </p:sp>
    </p:spTree>
    <p:extLst>
      <p:ext uri="{BB962C8B-B14F-4D97-AF65-F5344CB8AC3E}">
        <p14:creationId xmlns:p14="http://schemas.microsoft.com/office/powerpoint/2010/main" val="923448077"/>
      </p:ext>
    </p:extLst>
  </p:cSld>
  <p:clrMapOvr>
    <a:masterClrMapping/>
  </p:clrMapOvr>
  <p:extLst>
    <p:ext uri="{6950BFC3-D8DA-4A85-94F7-54DA5524770B}">
      <p188:commentRel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E94603-0022-BDBA-5BD2-F8681A468451}"/>
            </a:ext>
          </a:extLst>
        </p:cNvPr>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ED6B2F07-E48B-7CAA-3400-6E313AB12CEC}"/>
              </a:ext>
            </a:extLst>
          </p:cNvPr>
          <p:cNvSpPr txBox="1">
            <a:spLocks/>
          </p:cNvSpPr>
          <p:nvPr/>
        </p:nvSpPr>
        <p:spPr>
          <a:xfrm>
            <a:off x="536519" y="861313"/>
            <a:ext cx="9112187" cy="63029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lnSpc>
                <a:spcPct val="110000"/>
              </a:lnSpc>
              <a:buNone/>
            </a:pPr>
            <a:r>
              <a:rPr lang="ja-JP" altLang="en-US" sz="2600" b="1" dirty="0">
                <a:solidFill>
                  <a:srgbClr val="002060"/>
                </a:solidFill>
                <a:latin typeface="Meiryo UI" panose="020B0604030504040204" pitchFamily="50" charset="-128"/>
                <a:ea typeface="Meiryo UI" panose="020B0604030504040204" pitchFamily="50" charset="-128"/>
              </a:rPr>
              <a:t>育児・介護休業法 改正ポイント</a:t>
            </a:r>
            <a:endParaRPr lang="en-US" altLang="ja-JP" sz="2600" b="1" dirty="0">
              <a:solidFill>
                <a:srgbClr val="002060"/>
              </a:solidFill>
              <a:latin typeface="Meiryo UI" panose="020B0604030504040204" pitchFamily="50" charset="-128"/>
              <a:ea typeface="Meiryo UI" panose="020B0604030504040204" pitchFamily="50" charset="-128"/>
            </a:endParaRPr>
          </a:p>
          <a:p>
            <a:pPr marL="0" indent="0" algn="ctr">
              <a:lnSpc>
                <a:spcPct val="110000"/>
              </a:lnSpc>
              <a:buNone/>
            </a:pPr>
            <a:endParaRPr lang="en-US" altLang="ja-JP" sz="3200" b="1" dirty="0">
              <a:solidFill>
                <a:srgbClr val="002060"/>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DBA022A2-202E-DCFC-FC6E-1C665BE0D6B2}"/>
              </a:ext>
            </a:extLst>
          </p:cNvPr>
          <p:cNvSpPr txBox="1"/>
          <p:nvPr/>
        </p:nvSpPr>
        <p:spPr>
          <a:xfrm>
            <a:off x="-144518" y="1189896"/>
            <a:ext cx="9793224" cy="4154984"/>
          </a:xfrm>
          <a:prstGeom prst="rect">
            <a:avLst/>
          </a:prstGeom>
          <a:noFill/>
        </p:spPr>
        <p:txBody>
          <a:bodyPr wrap="square" rtlCol="0">
            <a:spAutoFit/>
          </a:bodyPr>
          <a:lstStyle/>
          <a:p>
            <a:pPr marL="285750" indent="-285750">
              <a:buFont typeface="Wingdings" panose="05000000000000000000" pitchFamily="2" charset="2"/>
              <a:buChar char="n"/>
            </a:pPr>
            <a:endParaRPr lang="en-US" altLang="ja-JP" sz="1600" dirty="0"/>
          </a:p>
          <a:p>
            <a:pPr lvl="1">
              <a:lnSpc>
                <a:spcPct val="150000"/>
              </a:lnSpc>
            </a:pPr>
            <a:r>
              <a:rPr kumimoji="1" lang="ja-JP" altLang="en-US" b="1" dirty="0"/>
              <a:t>３．介護離職防止のための個別の周知・意向確認等</a:t>
            </a:r>
            <a:endParaRPr kumimoji="1" lang="en-US" altLang="ja-JP" b="1" dirty="0"/>
          </a:p>
          <a:p>
            <a:pPr lvl="1">
              <a:lnSpc>
                <a:spcPct val="150000"/>
              </a:lnSpc>
            </a:pPr>
            <a:r>
              <a:rPr kumimoji="1" lang="ja-JP" altLang="en-US" b="1" dirty="0"/>
              <a:t>（１）介護に直面した旨の申出をした労働者に対する個別の周知・意向確認</a:t>
            </a:r>
          </a:p>
          <a:p>
            <a:pPr lvl="1">
              <a:lnSpc>
                <a:spcPct val="150000"/>
              </a:lnSpc>
            </a:pPr>
            <a:endParaRPr kumimoji="1" lang="en-US" altLang="ja-JP" b="1" dirty="0"/>
          </a:p>
          <a:p>
            <a:pPr lvl="1">
              <a:lnSpc>
                <a:spcPct val="150000"/>
              </a:lnSpc>
            </a:pPr>
            <a:endParaRPr kumimoji="1" lang="en-US" altLang="ja-JP" b="1" dirty="0"/>
          </a:p>
          <a:p>
            <a:pPr lvl="1">
              <a:lnSpc>
                <a:spcPct val="150000"/>
              </a:lnSpc>
            </a:pPr>
            <a:endParaRPr kumimoji="1" lang="en-US" altLang="ja-JP" b="1" dirty="0"/>
          </a:p>
          <a:p>
            <a:pPr lvl="1">
              <a:lnSpc>
                <a:spcPct val="150000"/>
              </a:lnSpc>
            </a:pPr>
            <a:endParaRPr lang="en-US" altLang="ja-JP" b="1" dirty="0">
              <a:latin typeface="Meiryo UI" panose="020B0604030504040204" pitchFamily="50" charset="-128"/>
              <a:ea typeface="Meiryo UI" panose="020B0604030504040204" pitchFamily="50" charset="-128"/>
            </a:endParaRPr>
          </a:p>
          <a:p>
            <a:pPr lvl="1">
              <a:lnSpc>
                <a:spcPct val="150000"/>
              </a:lnSpc>
            </a:pPr>
            <a:r>
              <a:rPr kumimoji="1" lang="ja-JP" altLang="en-US" b="1" dirty="0"/>
              <a:t>（２）介護に直面する前の早い段階（</a:t>
            </a:r>
            <a:r>
              <a:rPr kumimoji="1" lang="en-US" altLang="ja-JP" b="1" dirty="0"/>
              <a:t>40</a:t>
            </a:r>
            <a:r>
              <a:rPr kumimoji="1" lang="ja-JP" altLang="en-US" b="1" dirty="0"/>
              <a:t>歳等）での情報提供</a:t>
            </a:r>
          </a:p>
          <a:p>
            <a:pPr lvl="1">
              <a:lnSpc>
                <a:spcPct val="150000"/>
              </a:lnSpc>
            </a:pPr>
            <a:endParaRPr kumimoji="1" lang="ja-JP" altLang="en-US" b="1" dirty="0"/>
          </a:p>
          <a:p>
            <a:pPr marL="742950" lvl="1" indent="-285750">
              <a:buFont typeface="Arial" panose="020B0604020202020204" pitchFamily="34" charset="0"/>
              <a:buChar char="•"/>
            </a:pPr>
            <a:endParaRPr lang="ja-JP" altLang="en-US" sz="1600" dirty="0"/>
          </a:p>
          <a:p>
            <a:endParaRPr lang="en-US" altLang="ja-JP" sz="1600" dirty="0"/>
          </a:p>
        </p:txBody>
      </p:sp>
      <p:sp>
        <p:nvSpPr>
          <p:cNvPr id="12" name="タイトル 1">
            <a:extLst>
              <a:ext uri="{FF2B5EF4-FFF2-40B4-BE49-F238E27FC236}">
                <a16:creationId xmlns:a16="http://schemas.microsoft.com/office/drawing/2014/main" id="{EF5F12D4-E0ED-692A-19D9-F8364B31F5A2}"/>
              </a:ext>
            </a:extLst>
          </p:cNvPr>
          <p:cNvSpPr txBox="1">
            <a:spLocks/>
          </p:cNvSpPr>
          <p:nvPr/>
        </p:nvSpPr>
        <p:spPr>
          <a:xfrm>
            <a:off x="1233695" y="235924"/>
            <a:ext cx="7366119"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２．都の研修会等で収集した知識の情報提供</a:t>
            </a:r>
            <a:endParaRPr lang="ja-JP" altLang="en-US" sz="2800" b="1" dirty="0">
              <a:solidFill>
                <a:srgbClr val="FF0000"/>
              </a:solidFill>
              <a:latin typeface="+mn-ea"/>
              <a:ea typeface="+mn-ea"/>
            </a:endParaRPr>
          </a:p>
        </p:txBody>
      </p:sp>
      <p:sp>
        <p:nvSpPr>
          <p:cNvPr id="2" name="テキスト ボックス 1">
            <a:extLst>
              <a:ext uri="{FF2B5EF4-FFF2-40B4-BE49-F238E27FC236}">
                <a16:creationId xmlns:a16="http://schemas.microsoft.com/office/drawing/2014/main" id="{1D2E25CF-6663-0833-5EA3-D1DBEA09C284}"/>
              </a:ext>
            </a:extLst>
          </p:cNvPr>
          <p:cNvSpPr txBox="1"/>
          <p:nvPr/>
        </p:nvSpPr>
        <p:spPr>
          <a:xfrm>
            <a:off x="5961662" y="6531134"/>
            <a:ext cx="3687044" cy="261610"/>
          </a:xfrm>
          <a:prstGeom prst="rect">
            <a:avLst/>
          </a:prstGeom>
          <a:noFill/>
        </p:spPr>
        <p:txBody>
          <a:bodyPr wrap="square">
            <a:spAutoFit/>
          </a:bodyPr>
          <a:lstStyle/>
          <a:p>
            <a:pPr algn="r"/>
            <a:r>
              <a:rPr lang="ja-JP" altLang="en-US" sz="1100" dirty="0">
                <a:latin typeface="Meiryo UI" panose="020B0604030504040204" pitchFamily="50" charset="-128"/>
                <a:ea typeface="Meiryo UI" panose="020B0604030504040204" pitchFamily="50" charset="-128"/>
              </a:rPr>
              <a:t>厚生労働省「育児・介護休業法 改正ポイントのご案内」</a:t>
            </a:r>
            <a:endParaRPr lang="ja-JP" altLang="en-US" sz="1100" dirty="0"/>
          </a:p>
        </p:txBody>
      </p:sp>
      <p:sp>
        <p:nvSpPr>
          <p:cNvPr id="8" name="四角形: 角を丸くする 7">
            <a:extLst>
              <a:ext uri="{FF2B5EF4-FFF2-40B4-BE49-F238E27FC236}">
                <a16:creationId xmlns:a16="http://schemas.microsoft.com/office/drawing/2014/main" id="{2A7D5451-9ED4-7B3B-2D4A-68EFDD8466D3}"/>
              </a:ext>
            </a:extLst>
          </p:cNvPr>
          <p:cNvSpPr/>
          <p:nvPr/>
        </p:nvSpPr>
        <p:spPr>
          <a:xfrm>
            <a:off x="5772216" y="1513386"/>
            <a:ext cx="618375" cy="335519"/>
          </a:xfrm>
          <a:prstGeom prst="roundRect">
            <a:avLst/>
          </a:prstGeom>
          <a:solidFill>
            <a:srgbClr val="E56987"/>
          </a:solidFill>
        </p:spPr>
        <p:style>
          <a:lnRef idx="3">
            <a:schemeClr val="lt1"/>
          </a:lnRef>
          <a:fillRef idx="1">
            <a:schemeClr val="accent2"/>
          </a:fillRef>
          <a:effectRef idx="1">
            <a:schemeClr val="accent2"/>
          </a:effectRef>
          <a:fontRef idx="minor">
            <a:schemeClr val="lt1"/>
          </a:fontRef>
        </p:style>
        <p:txBody>
          <a:bodyPr rtlCol="0" anchor="ctr"/>
          <a:lstStyle/>
          <a:p>
            <a:pPr algn="ctr"/>
            <a:r>
              <a:rPr kumimoji="1" lang="ja-JP" altLang="en-US" sz="1400" b="1" dirty="0">
                <a:latin typeface="Meiryo UI" panose="020B0604030504040204" pitchFamily="50" charset="-128"/>
                <a:ea typeface="Meiryo UI" panose="020B0604030504040204" pitchFamily="50" charset="-128"/>
              </a:rPr>
              <a:t>義務</a:t>
            </a:r>
          </a:p>
        </p:txBody>
      </p:sp>
      <p:pic>
        <p:nvPicPr>
          <p:cNvPr id="10" name="図 9">
            <a:extLst>
              <a:ext uri="{FF2B5EF4-FFF2-40B4-BE49-F238E27FC236}">
                <a16:creationId xmlns:a16="http://schemas.microsoft.com/office/drawing/2014/main" id="{9A957265-C6F2-3969-F1C8-E2D332973385}"/>
              </a:ext>
            </a:extLst>
          </p:cNvPr>
          <p:cNvPicPr>
            <a:picLocks noChangeAspect="1"/>
          </p:cNvPicPr>
          <p:nvPr/>
        </p:nvPicPr>
        <p:blipFill>
          <a:blip r:embed="rId3"/>
          <a:stretch>
            <a:fillRect/>
          </a:stretch>
        </p:blipFill>
        <p:spPr>
          <a:xfrm>
            <a:off x="628602" y="2277599"/>
            <a:ext cx="7940728" cy="1577477"/>
          </a:xfrm>
          <a:prstGeom prst="rect">
            <a:avLst/>
          </a:prstGeom>
        </p:spPr>
      </p:pic>
      <p:pic>
        <p:nvPicPr>
          <p:cNvPr id="13" name="図 12">
            <a:extLst>
              <a:ext uri="{FF2B5EF4-FFF2-40B4-BE49-F238E27FC236}">
                <a16:creationId xmlns:a16="http://schemas.microsoft.com/office/drawing/2014/main" id="{A6F78224-AF60-8CCA-9587-F944337871E9}"/>
              </a:ext>
            </a:extLst>
          </p:cNvPr>
          <p:cNvPicPr>
            <a:picLocks noChangeAspect="1"/>
          </p:cNvPicPr>
          <p:nvPr/>
        </p:nvPicPr>
        <p:blipFill>
          <a:blip r:embed="rId4"/>
          <a:stretch>
            <a:fillRect/>
          </a:stretch>
        </p:blipFill>
        <p:spPr>
          <a:xfrm>
            <a:off x="628603" y="4327378"/>
            <a:ext cx="7971211" cy="2225233"/>
          </a:xfrm>
          <a:prstGeom prst="rect">
            <a:avLst/>
          </a:prstGeom>
        </p:spPr>
      </p:pic>
    </p:spTree>
    <p:extLst>
      <p:ext uri="{BB962C8B-B14F-4D97-AF65-F5344CB8AC3E}">
        <p14:creationId xmlns:p14="http://schemas.microsoft.com/office/powerpoint/2010/main" val="2585003742"/>
      </p:ext>
    </p:extLst>
  </p:cSld>
  <p:clrMapOvr>
    <a:masterClrMapping/>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303184" y="819330"/>
            <a:ext cx="5498621" cy="1517338"/>
          </a:xfrm>
        </p:spPr>
        <p:txBody>
          <a:bodyPr wrap="none">
            <a:spAutoFit/>
          </a:bodyPr>
          <a:lstStyle/>
          <a:p>
            <a:pPr marL="0" indent="0" algn="ctr">
              <a:buNone/>
            </a:pPr>
            <a:r>
              <a:rPr lang="ja-JP" altLang="en-US" sz="2600" b="1" dirty="0">
                <a:solidFill>
                  <a:srgbClr val="002060"/>
                </a:solidFill>
                <a:latin typeface="Meiryo UI" panose="020B0604030504040204" pitchFamily="50" charset="-128"/>
                <a:ea typeface="Meiryo UI" panose="020B0604030504040204" pitchFamily="50" charset="-128"/>
              </a:rPr>
              <a:t>障害や医療的ケアを必要とする子</a:t>
            </a:r>
            <a:endParaRPr lang="en-US" altLang="ja-JP" sz="2600" b="1" dirty="0">
              <a:solidFill>
                <a:srgbClr val="002060"/>
              </a:solidFill>
              <a:latin typeface="Meiryo UI" panose="020B0604030504040204" pitchFamily="50" charset="-128"/>
              <a:ea typeface="Meiryo UI" panose="020B0604030504040204" pitchFamily="50" charset="-128"/>
            </a:endParaRPr>
          </a:p>
          <a:p>
            <a:pPr marL="0" indent="0" algn="ctr">
              <a:buNone/>
            </a:pPr>
            <a:endParaRPr lang="en-US" altLang="ja-JP" sz="800" b="1" dirty="0">
              <a:solidFill>
                <a:srgbClr val="002060"/>
              </a:solidFill>
              <a:latin typeface="Meiryo UI" panose="020B0604030504040204" pitchFamily="50" charset="-128"/>
              <a:ea typeface="Meiryo UI" panose="020B0604030504040204" pitchFamily="50" charset="-128"/>
            </a:endParaRPr>
          </a:p>
          <a:p>
            <a:pPr marL="0" indent="0" algn="ctr">
              <a:lnSpc>
                <a:spcPct val="70000"/>
              </a:lnSpc>
              <a:buNone/>
            </a:pPr>
            <a:endParaRPr lang="en-US" altLang="ja-JP" sz="2200" b="1" dirty="0">
              <a:solidFill>
                <a:srgbClr val="002060"/>
              </a:solidFill>
              <a:latin typeface="Meiryo UI" panose="020B0604030504040204" pitchFamily="50" charset="-128"/>
              <a:ea typeface="Meiryo UI" panose="020B0604030504040204" pitchFamily="50" charset="-128"/>
            </a:endParaRPr>
          </a:p>
          <a:p>
            <a:pPr marL="0" indent="0">
              <a:buNone/>
            </a:pPr>
            <a:endParaRPr lang="en-US" altLang="ja-JP" sz="2400" dirty="0"/>
          </a:p>
        </p:txBody>
      </p:sp>
      <p:sp>
        <p:nvSpPr>
          <p:cNvPr id="11" name="タイトル 1"/>
          <p:cNvSpPr txBox="1">
            <a:spLocks/>
          </p:cNvSpPr>
          <p:nvPr/>
        </p:nvSpPr>
        <p:spPr>
          <a:xfrm>
            <a:off x="1233695" y="245972"/>
            <a:ext cx="7366119"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２．都の研修会等で収集した知識の情報提供</a:t>
            </a:r>
            <a:endParaRPr lang="ja-JP" altLang="en-US" sz="2800" b="1" dirty="0">
              <a:solidFill>
                <a:srgbClr val="FF0000"/>
              </a:solidFill>
              <a:latin typeface="+mn-ea"/>
              <a:ea typeface="+mn-ea"/>
            </a:endParaRPr>
          </a:p>
        </p:txBody>
      </p:sp>
      <p:sp>
        <p:nvSpPr>
          <p:cNvPr id="2" name="テキスト ボックス 1">
            <a:extLst>
              <a:ext uri="{FF2B5EF4-FFF2-40B4-BE49-F238E27FC236}">
                <a16:creationId xmlns:a16="http://schemas.microsoft.com/office/drawing/2014/main" id="{0CA603FD-6E7E-69B2-E01B-9BBC3FD061D0}"/>
              </a:ext>
            </a:extLst>
          </p:cNvPr>
          <p:cNvSpPr txBox="1"/>
          <p:nvPr/>
        </p:nvSpPr>
        <p:spPr>
          <a:xfrm>
            <a:off x="5954487" y="6310407"/>
            <a:ext cx="3781306" cy="600164"/>
          </a:xfrm>
          <a:prstGeom prst="rect">
            <a:avLst/>
          </a:prstGeom>
          <a:noFill/>
        </p:spPr>
        <p:txBody>
          <a:bodyPr wrap="square">
            <a:spAutoFit/>
          </a:bodyPr>
          <a:lstStyle/>
          <a:p>
            <a:pPr algn="r"/>
            <a:endParaRPr lang="en-US" altLang="ja-JP" sz="1100" dirty="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厚生労働省「医療的ケア児等とその家族に対する支援施策」</a:t>
            </a:r>
          </a:p>
          <a:p>
            <a:pPr algn="r"/>
            <a:endParaRPr lang="ja-JP" altLang="en-US" sz="1100" dirty="0"/>
          </a:p>
        </p:txBody>
      </p:sp>
      <p:pic>
        <p:nvPicPr>
          <p:cNvPr id="5" name="図 4" descr="絵と文字の加工写真&#10;&#10;AI 生成コンテンツは誤りを含む可能性があります。">
            <a:extLst>
              <a:ext uri="{FF2B5EF4-FFF2-40B4-BE49-F238E27FC236}">
                <a16:creationId xmlns:a16="http://schemas.microsoft.com/office/drawing/2014/main" id="{ABFE1AC5-B717-5AF9-E733-B5ADF34558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14814" y="2364368"/>
            <a:ext cx="1743318" cy="2286319"/>
          </a:xfrm>
          <a:prstGeom prst="rect">
            <a:avLst/>
          </a:prstGeom>
        </p:spPr>
      </p:pic>
      <p:sp>
        <p:nvSpPr>
          <p:cNvPr id="6" name="テキスト ボックス 5">
            <a:extLst>
              <a:ext uri="{FF2B5EF4-FFF2-40B4-BE49-F238E27FC236}">
                <a16:creationId xmlns:a16="http://schemas.microsoft.com/office/drawing/2014/main" id="{C415CCCF-C1EB-84A5-A610-247ED567AB5E}"/>
              </a:ext>
            </a:extLst>
          </p:cNvPr>
          <p:cNvSpPr txBox="1"/>
          <p:nvPr/>
        </p:nvSpPr>
        <p:spPr>
          <a:xfrm>
            <a:off x="317055" y="1432360"/>
            <a:ext cx="8431229" cy="5109091"/>
          </a:xfrm>
          <a:prstGeom prst="rect">
            <a:avLst/>
          </a:prstGeom>
          <a:noFill/>
        </p:spPr>
        <p:txBody>
          <a:bodyPr wrap="square" rtlCol="0">
            <a:spAutoFit/>
          </a:bodyPr>
          <a:lstStyle/>
          <a:p>
            <a:pPr lvl="1"/>
            <a:r>
              <a:rPr lang="ja-JP" altLang="en-US" b="1" dirty="0">
                <a:latin typeface="Meiryo UI" panose="020B0604030504040204" pitchFamily="50" charset="-128"/>
                <a:ea typeface="Meiryo UI" panose="020B0604030504040204" pitchFamily="50" charset="-128"/>
                <a:cs typeface="Times New Roman" panose="02020603050405020304" pitchFamily="18" charset="0"/>
              </a:rPr>
              <a:t>◇医療ケア児とは？</a:t>
            </a:r>
            <a:endParaRPr lang="en-US" altLang="ja-JP" b="1" dirty="0">
              <a:latin typeface="Meiryo UI" panose="020B0604030504040204" pitchFamily="50" charset="-128"/>
              <a:ea typeface="Meiryo UI" panose="020B0604030504040204" pitchFamily="50" charset="-128"/>
              <a:cs typeface="Times New Roman" panose="02020603050405020304" pitchFamily="18" charset="0"/>
            </a:endParaRPr>
          </a:p>
          <a:p>
            <a:pPr lvl="1"/>
            <a:r>
              <a:rPr lang="ja-JP" altLang="en-US" sz="1600" dirty="0"/>
              <a:t>医療的ケア児とは、医学の進歩を背景として、</a:t>
            </a:r>
            <a:r>
              <a:rPr lang="en-US" altLang="ja-JP" sz="1600" dirty="0"/>
              <a:t>NICU</a:t>
            </a:r>
            <a:r>
              <a:rPr lang="ja-JP" altLang="en-US" sz="1600" dirty="0"/>
              <a:t>（新生児特定集中治療室）</a:t>
            </a:r>
            <a:endParaRPr lang="en-US" altLang="ja-JP" sz="1600" dirty="0"/>
          </a:p>
          <a:p>
            <a:pPr lvl="1"/>
            <a:r>
              <a:rPr lang="ja-JP" altLang="en-US" sz="1600" dirty="0"/>
              <a:t>等に長期入院した後、引き続き 人工呼吸器や胃ろう等を使用し、</a:t>
            </a:r>
            <a:endParaRPr lang="en-US" altLang="ja-JP" sz="1600" dirty="0"/>
          </a:p>
          <a:p>
            <a:pPr lvl="1"/>
            <a:r>
              <a:rPr lang="ja-JP" altLang="en-US" sz="1600" dirty="0"/>
              <a:t>たんの吸引や経管栄養などの医療的ケアが日常的に必要な児童のこと。</a:t>
            </a:r>
            <a:endParaRPr lang="en-US" altLang="ja-JP" sz="1600" dirty="0"/>
          </a:p>
          <a:p>
            <a:pPr lvl="1"/>
            <a:r>
              <a:rPr lang="ja-JP" altLang="en-US" sz="1600" dirty="0"/>
              <a:t>全国の医療的ケア児（在宅）は、</a:t>
            </a:r>
            <a:r>
              <a:rPr lang="ja-JP" altLang="en-US" sz="1600" b="1" dirty="0">
                <a:solidFill>
                  <a:schemeClr val="accent5">
                    <a:lumMod val="75000"/>
                  </a:schemeClr>
                </a:solidFill>
              </a:rPr>
              <a:t>約２万人</a:t>
            </a:r>
            <a:r>
              <a:rPr lang="en-US" altLang="ja-JP" sz="1600" b="1" dirty="0">
                <a:solidFill>
                  <a:schemeClr val="accent5">
                    <a:lumMod val="75000"/>
                  </a:schemeClr>
                </a:solidFill>
              </a:rPr>
              <a:t>〈</a:t>
            </a:r>
            <a:r>
              <a:rPr lang="ja-JP" altLang="en-US" sz="1600" b="1" dirty="0">
                <a:solidFill>
                  <a:schemeClr val="accent5">
                    <a:lumMod val="75000"/>
                  </a:schemeClr>
                </a:solidFill>
              </a:rPr>
              <a:t>推計</a:t>
            </a:r>
            <a:r>
              <a:rPr lang="en-US" altLang="ja-JP" sz="1600" b="1" dirty="0">
                <a:solidFill>
                  <a:schemeClr val="accent5">
                    <a:lumMod val="75000"/>
                  </a:schemeClr>
                </a:solidFill>
              </a:rPr>
              <a:t>〉</a:t>
            </a:r>
            <a:r>
              <a:rPr lang="ja-JP" altLang="en-US" sz="1600" dirty="0"/>
              <a:t>である。</a:t>
            </a:r>
            <a:endParaRPr lang="en-US" altLang="ja-JP" sz="1600" dirty="0"/>
          </a:p>
          <a:p>
            <a:pPr lvl="1"/>
            <a:endParaRPr kumimoji="1" lang="en-US" altLang="ja-JP" sz="1600" dirty="0"/>
          </a:p>
          <a:p>
            <a:pPr lvl="1"/>
            <a:r>
              <a:rPr lang="ja-JP" altLang="en-US" b="1" dirty="0">
                <a:latin typeface="Meiryo UI" panose="020B0604030504040204" pitchFamily="50" charset="-128"/>
                <a:ea typeface="Meiryo UI" panose="020B0604030504040204" pitchFamily="50" charset="-128"/>
                <a:cs typeface="Times New Roman" panose="02020603050405020304" pitchFamily="18" charset="0"/>
              </a:rPr>
              <a:t>◇東京都の医療ケア児の現状と課題</a:t>
            </a:r>
            <a:endParaRPr lang="en-US" altLang="ja-JP" b="1" dirty="0">
              <a:latin typeface="Meiryo UI" panose="020B0604030504040204" pitchFamily="50" charset="-128"/>
              <a:ea typeface="Meiryo UI" panose="020B0604030504040204" pitchFamily="50" charset="-128"/>
              <a:cs typeface="Times New Roman" panose="02020603050405020304" pitchFamily="18" charset="0"/>
            </a:endParaRPr>
          </a:p>
          <a:p>
            <a:pPr lvl="1"/>
            <a:r>
              <a:rPr lang="ja-JP" altLang="en-US" sz="1600" dirty="0"/>
              <a:t>医療的ケアを必要とする子どもたちの数は増加傾向にあります。</a:t>
            </a:r>
            <a:endParaRPr lang="en-US" altLang="ja-JP" sz="1600" dirty="0"/>
          </a:p>
          <a:p>
            <a:pPr lvl="1"/>
            <a:r>
              <a:rPr lang="ja-JP" altLang="en-US" sz="1600" dirty="0"/>
              <a:t>都市部への人口集中が進む東京都では、特に人工呼吸器を必要とする</a:t>
            </a:r>
            <a:endParaRPr lang="en-US" altLang="ja-JP" sz="1600" dirty="0"/>
          </a:p>
          <a:p>
            <a:pPr lvl="1"/>
            <a:r>
              <a:rPr lang="ja-JP" altLang="en-US" sz="1600" dirty="0"/>
              <a:t>児童の割合が増えている状況が見られます。家庭での医療ケアが必要</a:t>
            </a:r>
            <a:endParaRPr lang="en-US" altLang="ja-JP" sz="1600" dirty="0"/>
          </a:p>
          <a:p>
            <a:pPr lvl="1"/>
            <a:r>
              <a:rPr lang="ja-JP" altLang="en-US" sz="1600" dirty="0"/>
              <a:t>な場合、親の負担が増大し、医療福祉支援の強化が求められています。</a:t>
            </a:r>
            <a:endParaRPr lang="en-US" altLang="ja-JP" sz="1600" dirty="0"/>
          </a:p>
          <a:p>
            <a:pPr lvl="1"/>
            <a:r>
              <a:rPr lang="ja-JP" altLang="en-US" sz="1600" dirty="0"/>
              <a:t>また、教育の場でも専門の看護師や支援員の配置が</a:t>
            </a:r>
            <a:endParaRPr lang="en-US" altLang="ja-JP" sz="1600" dirty="0"/>
          </a:p>
          <a:p>
            <a:pPr lvl="1"/>
            <a:r>
              <a:rPr lang="ja-JP" altLang="en-US" sz="1600" dirty="0"/>
              <a:t>進められているものの、制度面の整備はまだ課題です</a:t>
            </a:r>
            <a:endParaRPr kumimoji="1" lang="en-US" altLang="ja-JP" sz="1600" b="1" dirty="0">
              <a:solidFill>
                <a:srgbClr val="9502D0"/>
              </a:solidFill>
              <a:latin typeface="Meiryo UI" panose="020B0604030504040204" pitchFamily="50" charset="-128"/>
              <a:ea typeface="Meiryo UI" panose="020B0604030504040204" pitchFamily="50" charset="-128"/>
              <a:cs typeface="Times New Roman" panose="02020603050405020304" pitchFamily="18" charset="0"/>
            </a:endParaRPr>
          </a:p>
          <a:p>
            <a:pPr lvl="1"/>
            <a:endParaRPr kumimoji="1" lang="en-US" altLang="ja-JP" sz="1600" dirty="0"/>
          </a:p>
          <a:p>
            <a:pPr lvl="1"/>
            <a:r>
              <a:rPr lang="ja-JP" altLang="en-US" b="1" dirty="0">
                <a:latin typeface="Meiryo UI" panose="020B0604030504040204" pitchFamily="50" charset="-128"/>
                <a:ea typeface="Meiryo UI" panose="020B0604030504040204" pitchFamily="50" charset="-128"/>
                <a:cs typeface="Times New Roman" panose="02020603050405020304" pitchFamily="18" charset="0"/>
              </a:rPr>
              <a:t>◇</a:t>
            </a:r>
            <a:r>
              <a:rPr lang="en-US" altLang="ja-JP" b="1" dirty="0">
                <a:latin typeface="Meiryo UI" panose="020B0604030504040204" pitchFamily="50" charset="-128"/>
                <a:ea typeface="Meiryo UI" panose="020B0604030504040204" pitchFamily="50" charset="-128"/>
                <a:cs typeface="Times New Roman" panose="02020603050405020304" pitchFamily="18" charset="0"/>
              </a:rPr>
              <a:t>2025</a:t>
            </a:r>
            <a:r>
              <a:rPr lang="ja-JP" altLang="en-US" b="1"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b="1" dirty="0">
                <a:latin typeface="Meiryo UI" panose="020B0604030504040204" pitchFamily="50" charset="-128"/>
                <a:ea typeface="Meiryo UI" panose="020B0604030504040204" pitchFamily="50" charset="-128"/>
                <a:cs typeface="Times New Roman" panose="02020603050405020304" pitchFamily="18" charset="0"/>
              </a:rPr>
              <a:t>10</a:t>
            </a:r>
            <a:r>
              <a:rPr lang="ja-JP" altLang="en-US" b="1" dirty="0">
                <a:latin typeface="Meiryo UI" panose="020B0604030504040204" pitchFamily="50" charset="-128"/>
                <a:ea typeface="Meiryo UI" panose="020B0604030504040204" pitchFamily="50" charset="-128"/>
                <a:cs typeface="Times New Roman" panose="02020603050405020304" pitchFamily="18" charset="0"/>
              </a:rPr>
              <a:t>月</a:t>
            </a:r>
            <a:r>
              <a:rPr lang="en-US" altLang="ja-JP" b="1"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b="1" dirty="0">
                <a:latin typeface="Meiryo UI" panose="020B0604030504040204" pitchFamily="50" charset="-128"/>
                <a:ea typeface="Meiryo UI" panose="020B0604030504040204" pitchFamily="50" charset="-128"/>
                <a:cs typeface="Times New Roman" panose="02020603050405020304" pitchFamily="18" charset="0"/>
              </a:rPr>
              <a:t>日施行の育児・介護休業法改正</a:t>
            </a:r>
            <a:endParaRPr lang="ja-JP" altLang="ja-JP" b="1" dirty="0">
              <a:latin typeface="Meiryo UI" panose="020B0604030504040204" pitchFamily="50" charset="-128"/>
              <a:ea typeface="Meiryo UI" panose="020B0604030504040204" pitchFamily="50" charset="-128"/>
              <a:cs typeface="Times New Roman" panose="02020603050405020304" pitchFamily="18" charset="0"/>
            </a:endParaRPr>
          </a:p>
          <a:p>
            <a:pPr lvl="1"/>
            <a:r>
              <a:rPr lang="en-US" altLang="ja-JP" sz="1600" dirty="0"/>
              <a:t>2025</a:t>
            </a:r>
            <a:r>
              <a:rPr lang="ja-JP" altLang="en-US" sz="1600" dirty="0"/>
              <a:t>年</a:t>
            </a:r>
            <a:r>
              <a:rPr lang="en-US" altLang="ja-JP" sz="1600" dirty="0"/>
              <a:t>10</a:t>
            </a:r>
            <a:r>
              <a:rPr lang="ja-JP" altLang="en-US" sz="1600" dirty="0"/>
              <a:t>月</a:t>
            </a:r>
            <a:r>
              <a:rPr lang="en-US" altLang="ja-JP" sz="1600" dirty="0"/>
              <a:t>1</a:t>
            </a:r>
            <a:r>
              <a:rPr lang="ja-JP" altLang="en-US" sz="1600" dirty="0"/>
              <a:t>日施行の改正では、医療ケア児を持つ親に対する支援が強化します。柔軟な働き方として</a:t>
            </a:r>
            <a:r>
              <a:rPr kumimoji="1" lang="ja-JP" altLang="en-US" sz="1600" dirty="0"/>
              <a:t>障害や医療的ケアを必要とする子を持つ従業員に対し、短時間勤務や子の看護休暇の利用期間への「配慮」が</a:t>
            </a:r>
            <a:r>
              <a:rPr kumimoji="1" lang="ja-JP" altLang="en-US" sz="1600" b="1" dirty="0">
                <a:solidFill>
                  <a:srgbClr val="FF0000"/>
                </a:solidFill>
              </a:rPr>
              <a:t>努力義務</a:t>
            </a:r>
            <a:r>
              <a:rPr kumimoji="1" lang="ja-JP" altLang="en-US" sz="1600" dirty="0"/>
              <a:t>となります。これは、個別の状況に応じた柔軟な対応が企業に求められることを意味します。</a:t>
            </a:r>
            <a:r>
              <a:rPr lang="ja-JP" altLang="en-US" sz="1600" dirty="0"/>
              <a:t>テレワークや短時間勤務の選択肢が拡大し、仕事と育児の両立支援制度が充実します。</a:t>
            </a:r>
            <a:endParaRPr kumimoji="1" lang="ja-JP" altLang="en-US" sz="1600" dirty="0"/>
          </a:p>
        </p:txBody>
      </p:sp>
    </p:spTree>
    <p:extLst>
      <p:ext uri="{BB962C8B-B14F-4D97-AF65-F5344CB8AC3E}">
        <p14:creationId xmlns:p14="http://schemas.microsoft.com/office/powerpoint/2010/main" val="2724061306"/>
      </p:ext>
    </p:extLst>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idx="1"/>
          </p:nvPr>
        </p:nvSpPr>
        <p:spPr>
          <a:xfrm>
            <a:off x="681037" y="1798193"/>
            <a:ext cx="8543925" cy="482889"/>
          </a:xfrm>
          <a:prstGeom prst="rect">
            <a:avLst/>
          </a:prstGeom>
        </p:spPr>
        <p:txBody>
          <a:bodyPr wrap="square">
            <a:spAutoFit/>
          </a:bodyPr>
          <a:lstStyle/>
          <a:p>
            <a:pPr marL="0" indent="0">
              <a:buNone/>
            </a:pPr>
            <a:r>
              <a:rPr lang="ja-JP" altLang="en-US" sz="2800" dirty="0"/>
              <a:t>イ　公的介護保険制度の内容</a:t>
            </a:r>
            <a:endParaRPr lang="en-US" altLang="ja-JP" sz="2800" dirty="0"/>
          </a:p>
        </p:txBody>
      </p:sp>
      <p:sp>
        <p:nvSpPr>
          <p:cNvPr id="7" name="正方形/長方形 6"/>
          <p:cNvSpPr/>
          <p:nvPr/>
        </p:nvSpPr>
        <p:spPr>
          <a:xfrm>
            <a:off x="681038" y="2772076"/>
            <a:ext cx="8755570" cy="2531443"/>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a:solidFill>
                <a:sysClr val="windowText" lastClr="000000"/>
              </a:solidFill>
            </a:endParaRPr>
          </a:p>
          <a:p>
            <a:pPr algn="ctr"/>
            <a:endParaRPr kumimoji="1" lang="en-US" altLang="ja-JP" sz="1700" dirty="0">
              <a:solidFill>
                <a:sysClr val="windowText" lastClr="000000"/>
              </a:solidFill>
            </a:endParaRPr>
          </a:p>
          <a:p>
            <a:pPr algn="ctr"/>
            <a:r>
              <a:rPr kumimoji="1" lang="ja-JP" altLang="en-US" sz="1700" dirty="0">
                <a:solidFill>
                  <a:sysClr val="windowText" lastClr="000000"/>
                </a:solidFill>
              </a:rPr>
              <a:t>「別紙のとおり」とせず、</a:t>
            </a:r>
            <a:endParaRPr kumimoji="1" lang="en-US" altLang="ja-JP" sz="1700" dirty="0">
              <a:solidFill>
                <a:sysClr val="windowText" lastClr="000000"/>
              </a:solidFill>
            </a:endParaRPr>
          </a:p>
          <a:p>
            <a:pPr algn="ctr"/>
            <a:r>
              <a:rPr kumimoji="1" lang="ja-JP" altLang="en-US" sz="1700" dirty="0">
                <a:solidFill>
                  <a:sysClr val="windowText" lastClr="000000"/>
                </a:solidFill>
              </a:rPr>
              <a:t>介護休業や介護休暇等自社の内容（制度、対象者、申請方法等）を記載してください。</a:t>
            </a:r>
          </a:p>
          <a:p>
            <a:pPr algn="ctr"/>
            <a:endParaRPr kumimoji="1" lang="ja-JP" altLang="en-US" dirty="0">
              <a:solidFill>
                <a:sysClr val="windowText" lastClr="000000"/>
              </a:solidFill>
            </a:endParaRPr>
          </a:p>
          <a:p>
            <a:pPr algn="ctr"/>
            <a:endParaRPr kumimoji="1" lang="ja-JP" altLang="en-US" dirty="0">
              <a:solidFill>
                <a:sysClr val="windowText" lastClr="000000"/>
              </a:solidFill>
            </a:endParaRPr>
          </a:p>
        </p:txBody>
      </p:sp>
      <p:sp>
        <p:nvSpPr>
          <p:cNvPr id="5" name="タイトル 1"/>
          <p:cNvSpPr txBox="1">
            <a:spLocks/>
          </p:cNvSpPr>
          <p:nvPr/>
        </p:nvSpPr>
        <p:spPr>
          <a:xfrm>
            <a:off x="3072533" y="296210"/>
            <a:ext cx="3775393"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３．社内制度等の周知</a:t>
            </a:r>
            <a:endParaRPr lang="ja-JP" altLang="en-US" sz="2800" b="1" dirty="0">
              <a:solidFill>
                <a:srgbClr val="FF0000"/>
              </a:solidFill>
              <a:latin typeface="+mn-ea"/>
              <a:ea typeface="+mn-ea"/>
            </a:endParaRPr>
          </a:p>
        </p:txBody>
      </p:sp>
    </p:spTree>
    <p:extLst>
      <p:ext uri="{BB962C8B-B14F-4D97-AF65-F5344CB8AC3E}">
        <p14:creationId xmlns:p14="http://schemas.microsoft.com/office/powerpoint/2010/main" val="3284818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marL="0" indent="0">
              <a:buNone/>
            </a:pPr>
            <a:r>
              <a:rPr lang="ja-JP" altLang="en-US" dirty="0"/>
              <a:t>ア　</a:t>
            </a:r>
            <a:r>
              <a:rPr kumimoji="1" lang="ja-JP" altLang="en-US" dirty="0"/>
              <a:t>介護に関する社内制度</a:t>
            </a:r>
            <a:endParaRPr kumimoji="1" lang="en-US" altLang="ja-JP" dirty="0"/>
          </a:p>
          <a:p>
            <a:pPr marL="0" indent="0">
              <a:buNone/>
            </a:pPr>
            <a:endParaRPr kumimoji="1" lang="en-US" altLang="ja-JP" dirty="0"/>
          </a:p>
          <a:p>
            <a:pPr marL="0" indent="0">
              <a:buNone/>
            </a:pPr>
            <a:endParaRPr lang="en-US" altLang="ja-JP" dirty="0"/>
          </a:p>
          <a:p>
            <a:pPr marL="0" indent="0">
              <a:buNone/>
            </a:pPr>
            <a:endParaRPr kumimoji="1" lang="en-US" altLang="ja-JP" dirty="0"/>
          </a:p>
          <a:p>
            <a:pPr marL="0" indent="0">
              <a:buNone/>
            </a:pPr>
            <a:endParaRPr kumimoji="1" lang="en-US" altLang="ja-JP" dirty="0"/>
          </a:p>
          <a:p>
            <a:pPr marL="0" indent="0">
              <a:buNone/>
            </a:pPr>
            <a:endParaRPr kumimoji="1" lang="en-US" altLang="ja-JP" dirty="0"/>
          </a:p>
          <a:p>
            <a:pPr marL="0" indent="0">
              <a:buNone/>
            </a:pPr>
            <a:endParaRPr kumimoji="1" lang="ja-JP" altLang="en-US" dirty="0"/>
          </a:p>
        </p:txBody>
      </p:sp>
      <p:sp>
        <p:nvSpPr>
          <p:cNvPr id="6" name="正方形/長方形 5"/>
          <p:cNvSpPr/>
          <p:nvPr/>
        </p:nvSpPr>
        <p:spPr>
          <a:xfrm>
            <a:off x="681038" y="2772076"/>
            <a:ext cx="8755570" cy="2531443"/>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00" dirty="0">
                <a:solidFill>
                  <a:sysClr val="windowText" lastClr="000000"/>
                </a:solidFill>
              </a:rPr>
              <a:t>「別紙のとおり」とせず、</a:t>
            </a:r>
            <a:endParaRPr kumimoji="1" lang="en-US" altLang="ja-JP" sz="1700" dirty="0">
              <a:solidFill>
                <a:sysClr val="windowText" lastClr="000000"/>
              </a:solidFill>
            </a:endParaRPr>
          </a:p>
          <a:p>
            <a:pPr algn="ctr"/>
            <a:r>
              <a:rPr kumimoji="1" lang="ja-JP" altLang="en-US" sz="1700" dirty="0">
                <a:solidFill>
                  <a:sysClr val="windowText" lastClr="000000"/>
                </a:solidFill>
              </a:rPr>
              <a:t>自社の内容（制度、対象者、申請方法等）を記載してください。</a:t>
            </a:r>
          </a:p>
        </p:txBody>
      </p:sp>
      <p:sp>
        <p:nvSpPr>
          <p:cNvPr id="5" name="タイトル 1"/>
          <p:cNvSpPr txBox="1">
            <a:spLocks/>
          </p:cNvSpPr>
          <p:nvPr/>
        </p:nvSpPr>
        <p:spPr>
          <a:xfrm>
            <a:off x="3072533" y="296210"/>
            <a:ext cx="3775393" cy="483209"/>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b="1" dirty="0">
                <a:latin typeface="+mn-ea"/>
                <a:ea typeface="+mn-ea"/>
              </a:rPr>
              <a:t>３．社内制度等の周知</a:t>
            </a:r>
            <a:endParaRPr lang="ja-JP" altLang="en-US" sz="2800" b="1" dirty="0">
              <a:solidFill>
                <a:srgbClr val="FF0000"/>
              </a:solidFill>
              <a:latin typeface="+mn-ea"/>
              <a:ea typeface="+mn-ea"/>
            </a:endParaRPr>
          </a:p>
        </p:txBody>
      </p:sp>
    </p:spTree>
    <p:extLst>
      <p:ext uri="{BB962C8B-B14F-4D97-AF65-F5344CB8AC3E}">
        <p14:creationId xmlns:p14="http://schemas.microsoft.com/office/powerpoint/2010/main" val="35302193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1140</TotalTime>
  <Words>1135</Words>
  <Application>Microsoft Office PowerPoint</Application>
  <PresentationFormat>A4 210 x 297 mm</PresentationFormat>
  <Paragraphs>106</Paragraphs>
  <Slides>11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HGP創英角ｺﾞｼｯｸUB</vt:lpstr>
      <vt:lpstr>Meiryo UI</vt:lpstr>
      <vt:lpstr>游ゴシック</vt:lpstr>
      <vt:lpstr>Arial</vt:lpstr>
      <vt:lpstr>Calibri</vt:lpstr>
      <vt:lpstr>Calibri Light</vt:lpstr>
      <vt:lpstr>Wingdings</vt:lpstr>
      <vt:lpstr>Office テーマ</vt:lpstr>
      <vt:lpstr>PowerPoint プレゼンテーション</vt:lpstr>
      <vt:lpstr>本日の研修内容</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森田　彩由実</dc:creator>
  <cp:lastModifiedBy>西野　美優奈</cp:lastModifiedBy>
  <cp:revision>74</cp:revision>
  <cp:lastPrinted>2024-07-17T05:48:40Z</cp:lastPrinted>
  <dcterms:created xsi:type="dcterms:W3CDTF">2023-07-31T01:49:10Z</dcterms:created>
  <dcterms:modified xsi:type="dcterms:W3CDTF">2025-08-08T01:40:49Z</dcterms:modified>
</cp:coreProperties>
</file>