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1"/>
  </p:notesMasterIdLst>
  <p:handoutMasterIdLst>
    <p:handoutMasterId r:id="rId12"/>
  </p:handoutMasterIdLst>
  <p:sldIdLst>
    <p:sldId id="256" r:id="rId2"/>
    <p:sldId id="276" r:id="rId3"/>
    <p:sldId id="278" r:id="rId4"/>
    <p:sldId id="283" r:id="rId5"/>
    <p:sldId id="259" r:id="rId6"/>
    <p:sldId id="282" r:id="rId7"/>
    <p:sldId id="285" r:id="rId8"/>
    <p:sldId id="288" r:id="rId9"/>
    <p:sldId id="263" r:id="rId10"/>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1162" y="2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7B18D045-556D-42FE-B285-4DED36395E9C}" type="datetimeFigureOut">
              <a:rPr kumimoji="1" lang="ja-JP" altLang="en-US" smtClean="0"/>
              <a:t>2025/8/12</a:t>
            </a:fld>
            <a:endParaRPr kumimoji="1" lang="ja-JP" altLang="en-US"/>
          </a:p>
        </p:txBody>
      </p:sp>
      <p:sp>
        <p:nvSpPr>
          <p:cNvPr id="4" name="フッター プレースホルダー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D4B593C4-A768-4CD8-94EB-4D37A8BE8D56}" type="slidenum">
              <a:rPr kumimoji="1" lang="ja-JP" altLang="en-US" smtClean="0"/>
              <a:t>‹#›</a:t>
            </a:fld>
            <a:endParaRPr kumimoji="1" lang="ja-JP" altLang="en-US"/>
          </a:p>
        </p:txBody>
      </p:sp>
    </p:spTree>
    <p:extLst>
      <p:ext uri="{BB962C8B-B14F-4D97-AF65-F5344CB8AC3E}">
        <p14:creationId xmlns:p14="http://schemas.microsoft.com/office/powerpoint/2010/main" val="3444242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D9EE716C-B80D-4060-9A64-EF1AC4319917}"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026AC067-8A3B-4DCD-B28C-420080CD2EBB}" type="slidenum">
              <a:rPr kumimoji="1" lang="ja-JP" altLang="en-US" smtClean="0"/>
              <a:t>‹#›</a:t>
            </a:fld>
            <a:endParaRPr kumimoji="1" lang="ja-JP" altLang="en-US"/>
          </a:p>
        </p:txBody>
      </p:sp>
    </p:spTree>
    <p:extLst>
      <p:ext uri="{BB962C8B-B14F-4D97-AF65-F5344CB8AC3E}">
        <p14:creationId xmlns:p14="http://schemas.microsoft.com/office/powerpoint/2010/main" val="14134603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26AC067-8A3B-4DCD-B28C-420080CD2EBB}" type="slidenum">
              <a:rPr kumimoji="1" lang="ja-JP" altLang="en-US" smtClean="0"/>
              <a:t>6</a:t>
            </a:fld>
            <a:endParaRPr kumimoji="1" lang="ja-JP" altLang="en-US"/>
          </a:p>
        </p:txBody>
      </p:sp>
    </p:spTree>
    <p:extLst>
      <p:ext uri="{BB962C8B-B14F-4D97-AF65-F5344CB8AC3E}">
        <p14:creationId xmlns:p14="http://schemas.microsoft.com/office/powerpoint/2010/main" val="4010585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2025/8/12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ender.go.jp/about_danjo/whitepaper/r06/zentai/pdfban.htm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www.mhlw.go.jp/stf/wp/hakusyo/kousei/22/index.html" TargetMode="Externa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hlw.go.jp/content/11900000/001259367.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mhlw.go.jp/stf/seisakunitsuite/bunya/0000135090_00001.htm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620081" y="2555236"/>
            <a:ext cx="6647974" cy="1200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a:solidFill>
                  <a:schemeClr val="tx1"/>
                </a:solidFill>
              </a:rPr>
              <a:t>育児中の従業員のための</a:t>
            </a:r>
            <a:endParaRPr kumimoji="1" lang="en-US" altLang="ja-JP" sz="3600" b="1" dirty="0">
              <a:solidFill>
                <a:schemeClr val="tx1"/>
              </a:solidFill>
            </a:endParaRPr>
          </a:p>
          <a:p>
            <a:pPr algn="ctr"/>
            <a:r>
              <a:rPr kumimoji="1" lang="ja-JP" altLang="en-US" sz="3600" b="1" dirty="0">
                <a:solidFill>
                  <a:schemeClr val="tx1"/>
                </a:solidFill>
              </a:rPr>
              <a:t>多様な働き方支援制度について</a:t>
            </a:r>
            <a:endParaRPr kumimoji="1" lang="en-US" altLang="ja-JP" sz="3600" b="1" dirty="0">
              <a:solidFill>
                <a:schemeClr val="tx1"/>
              </a:solidFill>
            </a:endParaRPr>
          </a:p>
        </p:txBody>
      </p:sp>
      <p:sp>
        <p:nvSpPr>
          <p:cNvPr id="13" name="正方形/長方形 12"/>
          <p:cNvSpPr/>
          <p:nvPr/>
        </p:nvSpPr>
        <p:spPr>
          <a:xfrm>
            <a:off x="5969567" y="4314932"/>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dirty="0">
                <a:solidFill>
                  <a:schemeClr val="tx1"/>
                </a:solidFill>
              </a:rPr>
              <a:t>　年　　月　　日</a:t>
            </a:r>
            <a:endParaRPr kumimoji="1" lang="en-US" altLang="ja-JP" dirty="0">
              <a:solidFill>
                <a:schemeClr val="tx1"/>
              </a:solidFill>
            </a:endParaRPr>
          </a:p>
          <a:p>
            <a:pPr algn="ctr"/>
            <a:r>
              <a:rPr kumimoji="1" lang="ja-JP" altLang="en-US" dirty="0">
                <a:solidFill>
                  <a:schemeClr val="tx1"/>
                </a:solidFill>
              </a:rPr>
              <a:t>　　　</a:t>
            </a:r>
            <a:endParaRPr kumimoji="1" lang="en-US" altLang="ja-JP" dirty="0">
              <a:solidFill>
                <a:schemeClr val="tx1"/>
              </a:solidFill>
            </a:endParaRPr>
          </a:p>
          <a:p>
            <a:pPr algn="ctr"/>
            <a:r>
              <a:rPr kumimoji="1" lang="ja-JP" altLang="en-US" dirty="0">
                <a:solidFill>
                  <a:schemeClr val="tx1"/>
                </a:solidFill>
              </a:rPr>
              <a:t>　　時　　分　～　　時　　分</a:t>
            </a:r>
          </a:p>
        </p:txBody>
      </p:sp>
      <p:sp>
        <p:nvSpPr>
          <p:cNvPr id="14" name="正方形/長方形 13"/>
          <p:cNvSpPr/>
          <p:nvPr/>
        </p:nvSpPr>
        <p:spPr>
          <a:xfrm>
            <a:off x="733905" y="5504255"/>
            <a:ext cx="8032968"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a:solidFill>
                  <a:srgbClr val="0070C0"/>
                </a:solidFill>
              </a:rPr>
              <a:t>【</a:t>
            </a:r>
            <a:r>
              <a:rPr kumimoji="1" lang="ja-JP" altLang="en-US" dirty="0">
                <a:solidFill>
                  <a:srgbClr val="0070C0"/>
                </a:solidFill>
              </a:rPr>
              <a:t>ポイント</a:t>
            </a:r>
            <a:r>
              <a:rPr kumimoji="1" lang="en-US" altLang="ja-JP" dirty="0">
                <a:solidFill>
                  <a:srgbClr val="0070C0"/>
                </a:solidFill>
              </a:rPr>
              <a:t>】</a:t>
            </a:r>
          </a:p>
          <a:p>
            <a:r>
              <a:rPr kumimoji="1" lang="ja-JP" altLang="en-US" dirty="0">
                <a:solidFill>
                  <a:srgbClr val="0070C0"/>
                </a:solidFill>
              </a:rPr>
              <a:t>①整備した社内制度の内容説明は経営者や人事労務担当者等</a:t>
            </a:r>
            <a:endParaRPr kumimoji="1" lang="en-US" altLang="ja-JP" dirty="0">
              <a:solidFill>
                <a:srgbClr val="0070C0"/>
              </a:solidFill>
            </a:endParaRPr>
          </a:p>
          <a:p>
            <a:r>
              <a:rPr kumimoji="1" lang="ja-JP" altLang="en-US" dirty="0">
                <a:solidFill>
                  <a:srgbClr val="0070C0"/>
                </a:solidFill>
              </a:rPr>
              <a:t>②研修会で収集した情報提供の説明は研修会に参加した経営者や従業員　</a:t>
            </a:r>
          </a:p>
        </p:txBody>
      </p:sp>
      <p:sp>
        <p:nvSpPr>
          <p:cNvPr id="15" name="正方形/長方形 14"/>
          <p:cNvSpPr/>
          <p:nvPr/>
        </p:nvSpPr>
        <p:spPr>
          <a:xfrm>
            <a:off x="1037290" y="1098714"/>
            <a:ext cx="8432758" cy="954107"/>
          </a:xfrm>
          <a:prstGeom prst="rect">
            <a:avLst/>
          </a:prstGeom>
        </p:spPr>
        <p:txBody>
          <a:bodyPr wrap="none">
            <a:spAutoFit/>
          </a:bodyPr>
          <a:lstStyle/>
          <a:p>
            <a:r>
              <a:rPr kumimoji="1" lang="ja-JP" altLang="en-US" sz="1400" dirty="0">
                <a:solidFill>
                  <a:srgbClr val="FF0000"/>
                </a:solidFill>
              </a:rPr>
              <a:t>　</a:t>
            </a:r>
            <a:r>
              <a:rPr kumimoji="1" lang="ja-JP" altLang="en-US" sz="1400" b="1" dirty="0">
                <a:solidFill>
                  <a:srgbClr val="00B050"/>
                </a:solidFill>
              </a:rPr>
              <a:t>この社内研修資料（例）はあくまでも参考例です。</a:t>
            </a:r>
            <a:endParaRPr kumimoji="1" lang="en-US" altLang="ja-JP" sz="1400" b="1" dirty="0">
              <a:solidFill>
                <a:srgbClr val="00B050"/>
              </a:solidFill>
            </a:endParaRPr>
          </a:p>
          <a:p>
            <a:r>
              <a:rPr kumimoji="1" lang="ja-JP" altLang="en-US" sz="1400" dirty="0">
                <a:solidFill>
                  <a:srgbClr val="00B050"/>
                </a:solidFill>
              </a:rPr>
              <a:t>　</a:t>
            </a:r>
            <a:r>
              <a:rPr lang="ja-JP" altLang="en-US" sz="1400" dirty="0">
                <a:solidFill>
                  <a:srgbClr val="00B050"/>
                </a:solidFill>
              </a:rPr>
              <a:t>必ず「申請の手引き」「よくある質問」で</a:t>
            </a:r>
            <a:r>
              <a:rPr kumimoji="1" lang="ja-JP" altLang="en-US" sz="1400" dirty="0">
                <a:solidFill>
                  <a:srgbClr val="00B050"/>
                </a:solidFill>
              </a:rPr>
              <a:t>詳細を確認して、各申請企業ごとの</a:t>
            </a:r>
            <a:endParaRPr kumimoji="1" lang="en-US" altLang="ja-JP" sz="1400" dirty="0">
              <a:solidFill>
                <a:srgbClr val="00B050"/>
              </a:solidFill>
            </a:endParaRPr>
          </a:p>
          <a:p>
            <a:r>
              <a:rPr kumimoji="1" lang="ja-JP" altLang="en-US" sz="1400" dirty="0">
                <a:solidFill>
                  <a:srgbClr val="00B050"/>
                </a:solidFill>
              </a:rPr>
              <a:t>　社内研修資料を作成してください。</a:t>
            </a:r>
            <a:endParaRPr kumimoji="1" lang="en-US" altLang="ja-JP" sz="1400" dirty="0">
              <a:solidFill>
                <a:srgbClr val="00B050"/>
              </a:solidFill>
            </a:endParaRPr>
          </a:p>
          <a:p>
            <a:r>
              <a:rPr kumimoji="1" lang="ja-JP" altLang="en-US" sz="1400" dirty="0">
                <a:solidFill>
                  <a:srgbClr val="00B050"/>
                </a:solidFill>
              </a:rPr>
              <a:t>　</a:t>
            </a:r>
            <a:r>
              <a:rPr kumimoji="1" lang="en-US" altLang="ja-JP" sz="1400" dirty="0">
                <a:solidFill>
                  <a:srgbClr val="00B050"/>
                </a:solidFill>
              </a:rPr>
              <a:t> https://www.hataraku.metro.tokyo.lg.jp/kaizen/koyoukankyo/files/86b29255579ed0cbbe4458607ac4c62f.pdf</a:t>
            </a:r>
          </a:p>
        </p:txBody>
      </p:sp>
      <p:cxnSp>
        <p:nvCxnSpPr>
          <p:cNvPr id="16" name="直線コネクタ 15"/>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a:solidFill>
                  <a:schemeClr val="tx1"/>
                </a:solidFill>
              </a:rPr>
              <a:t>令和７年度働きやすい職場環境づくり推進奨励金</a:t>
            </a:r>
          </a:p>
        </p:txBody>
      </p:sp>
      <p:sp>
        <p:nvSpPr>
          <p:cNvPr id="18" name="正方形/長方形 17"/>
          <p:cNvSpPr/>
          <p:nvPr/>
        </p:nvSpPr>
        <p:spPr>
          <a:xfrm>
            <a:off x="409174" y="577172"/>
            <a:ext cx="172354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2400" b="1" dirty="0">
                <a:solidFill>
                  <a:schemeClr val="bg1"/>
                </a:solidFill>
              </a:rPr>
              <a:t>Ａコース③</a:t>
            </a:r>
          </a:p>
        </p:txBody>
      </p:sp>
      <p:sp>
        <p:nvSpPr>
          <p:cNvPr id="19" name="正方形/長方形 18"/>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tx1"/>
                </a:solidFill>
              </a:rPr>
              <a:t>株式会社〇〇　社内研修資料（例）</a:t>
            </a:r>
          </a:p>
        </p:txBody>
      </p:sp>
    </p:spTree>
    <p:extLst>
      <p:ext uri="{BB962C8B-B14F-4D97-AF65-F5344CB8AC3E}">
        <p14:creationId xmlns:p14="http://schemas.microsoft.com/office/powerpoint/2010/main" val="16863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a:xfrm>
            <a:off x="681037" y="1806375"/>
            <a:ext cx="8543925" cy="4351338"/>
          </a:xfrm>
        </p:spPr>
        <p:txBody>
          <a:bodyPr/>
          <a:lstStyle/>
          <a:p>
            <a:pPr marL="0" indent="0">
              <a:buNone/>
            </a:pPr>
            <a:endParaRPr lang="en-US" altLang="ja-JP" strike="sngStrike" dirty="0">
              <a:latin typeface="+mn-ea"/>
            </a:endParaRPr>
          </a:p>
          <a:p>
            <a:pPr marL="0" indent="0">
              <a:buNone/>
            </a:pPr>
            <a:r>
              <a:rPr lang="en-US" altLang="ja-JP" dirty="0">
                <a:latin typeface="+mn-ea"/>
              </a:rPr>
              <a:t>1.</a:t>
            </a:r>
            <a:r>
              <a:rPr lang="ja-JP" altLang="en-US" dirty="0">
                <a:latin typeface="+mn-ea"/>
              </a:rPr>
              <a:t>　整備した社内制度の内容説明</a:t>
            </a:r>
            <a:endParaRPr lang="en-US" altLang="ja-JP" dirty="0">
              <a:latin typeface="+mn-ea"/>
            </a:endParaRPr>
          </a:p>
          <a:p>
            <a:pPr marL="0" indent="0">
              <a:buNone/>
            </a:pPr>
            <a:r>
              <a:rPr lang="en-US" altLang="ja-JP" dirty="0">
                <a:latin typeface="+mn-ea"/>
              </a:rPr>
              <a:t>2.</a:t>
            </a:r>
            <a:r>
              <a:rPr lang="ja-JP" altLang="en-US" dirty="0">
                <a:latin typeface="+mn-ea"/>
              </a:rPr>
              <a:t>　都の</a:t>
            </a:r>
            <a:r>
              <a:rPr kumimoji="1" lang="ja-JP" altLang="en-US" dirty="0">
                <a:latin typeface="+mn-ea"/>
              </a:rPr>
              <a:t>研修会で収集した知識の情報提供</a:t>
            </a:r>
            <a:endParaRPr kumimoji="1" lang="en-US" altLang="ja-JP" dirty="0">
              <a:latin typeface="+mn-ea"/>
            </a:endParaRPr>
          </a:p>
          <a:p>
            <a:pPr marL="0" indent="0">
              <a:buNone/>
            </a:pPr>
            <a:r>
              <a:rPr kumimoji="1" lang="en-US" altLang="ja-JP" dirty="0">
                <a:latin typeface="+mn-ea"/>
              </a:rPr>
              <a:t>3.</a:t>
            </a:r>
            <a:r>
              <a:rPr kumimoji="1" lang="ja-JP" altLang="en-US" dirty="0">
                <a:latin typeface="+mn-ea"/>
              </a:rPr>
              <a:t>　質疑応答</a:t>
            </a:r>
          </a:p>
        </p:txBody>
      </p:sp>
      <p:sp>
        <p:nvSpPr>
          <p:cNvPr id="4" name="正方形/長方形 3"/>
          <p:cNvSpPr/>
          <p:nvPr/>
        </p:nvSpPr>
        <p:spPr>
          <a:xfrm>
            <a:off x="3500318" y="4447493"/>
            <a:ext cx="5724644" cy="461665"/>
          </a:xfrm>
          <a:prstGeom prst="rect">
            <a:avLst/>
          </a:prstGeom>
        </p:spPr>
        <p:txBody>
          <a:bodyPr wrap="none">
            <a:spAutoFit/>
          </a:bodyPr>
          <a:lstStyle/>
          <a:p>
            <a:r>
              <a:rPr kumimoji="1" lang="ja-JP" altLang="en-US" sz="2400" dirty="0">
                <a:solidFill>
                  <a:srgbClr val="0070C0"/>
                </a:solidFill>
                <a:latin typeface="+mn-ea"/>
              </a:rPr>
              <a:t>（</a:t>
            </a:r>
            <a:r>
              <a:rPr kumimoji="1" lang="en-US" altLang="ja-JP" sz="2400" dirty="0">
                <a:solidFill>
                  <a:srgbClr val="0070C0"/>
                </a:solidFill>
                <a:latin typeface="+mn-ea"/>
              </a:rPr>
              <a:t>※</a:t>
            </a:r>
            <a:r>
              <a:rPr kumimoji="1" lang="ja-JP" altLang="en-US" sz="2400" dirty="0">
                <a:solidFill>
                  <a:srgbClr val="0070C0"/>
                </a:solidFill>
                <a:latin typeface="+mn-ea"/>
              </a:rPr>
              <a:t>　奨励金の取組順とは異なります）</a:t>
            </a:r>
          </a:p>
        </p:txBody>
      </p:sp>
    </p:spTree>
    <p:extLst>
      <p:ext uri="{BB962C8B-B14F-4D97-AF65-F5344CB8AC3E}">
        <p14:creationId xmlns:p14="http://schemas.microsoft.com/office/powerpoint/2010/main" val="375418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49283" y="1424148"/>
            <a:ext cx="9212778" cy="400174"/>
          </a:xfrm>
        </p:spPr>
        <p:txBody>
          <a:bodyPr wrap="none">
            <a:spAutoFit/>
          </a:bodyPr>
          <a:lstStyle/>
          <a:p>
            <a:pPr marL="0" indent="0">
              <a:buNone/>
            </a:pPr>
            <a:r>
              <a:rPr lang="ja-JP" altLang="en-US" sz="2200" dirty="0">
                <a:latin typeface="+mn-ea"/>
              </a:rPr>
              <a:t>・</a:t>
            </a:r>
            <a:r>
              <a:rPr lang="ja-JP" altLang="en-US" sz="2200" dirty="0">
                <a:solidFill>
                  <a:schemeClr val="accent1">
                    <a:lumMod val="75000"/>
                  </a:schemeClr>
                </a:solidFill>
                <a:latin typeface="+mn-ea"/>
              </a:rPr>
              <a:t>（例示）</a:t>
            </a:r>
            <a:r>
              <a:rPr lang="ja-JP" altLang="en-US" sz="2200" dirty="0">
                <a:latin typeface="+mn-ea"/>
              </a:rPr>
              <a:t>この度、我が社では</a:t>
            </a:r>
            <a:r>
              <a:rPr lang="ja-JP" altLang="en-US" sz="2200" b="1" u="sng" dirty="0">
                <a:latin typeface="+mn-ea"/>
              </a:rPr>
              <a:t>法を上回る</a:t>
            </a:r>
            <a:r>
              <a:rPr kumimoji="1" lang="ja-JP" altLang="en-US" sz="2200" b="1" u="sng" dirty="0">
                <a:latin typeface="+mn-ea"/>
              </a:rPr>
              <a:t>育児休業制度</a:t>
            </a:r>
            <a:r>
              <a:rPr kumimoji="1" lang="ja-JP" altLang="en-US" sz="2200" dirty="0">
                <a:latin typeface="+mn-ea"/>
              </a:rPr>
              <a:t>を整備しました</a:t>
            </a:r>
            <a:endParaRPr lang="ja-JP" altLang="en-US" sz="2200" dirty="0">
              <a:latin typeface="+mn-ea"/>
            </a:endParaRPr>
          </a:p>
        </p:txBody>
      </p:sp>
      <p:sp>
        <p:nvSpPr>
          <p:cNvPr id="4" name="正方形/長方形 3"/>
          <p:cNvSpPr/>
          <p:nvPr/>
        </p:nvSpPr>
        <p:spPr>
          <a:xfrm>
            <a:off x="520099" y="1841081"/>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tx1"/>
              </a:solidFill>
            </a:endParaRPr>
          </a:p>
          <a:p>
            <a:pPr algn="ctr"/>
            <a:r>
              <a:rPr lang="ja-JP" altLang="ja-JP" b="1" dirty="0">
                <a:solidFill>
                  <a:schemeClr val="accent1">
                    <a:lumMod val="75000"/>
                  </a:schemeClr>
                </a:solidFill>
              </a:rPr>
              <a:t>「別紙のとおり」とせず、</a:t>
            </a:r>
            <a:endParaRPr lang="en-US" altLang="ja-JP" b="1" dirty="0">
              <a:solidFill>
                <a:schemeClr val="accent1">
                  <a:lumMod val="75000"/>
                </a:schemeClr>
              </a:solidFill>
            </a:endParaRPr>
          </a:p>
          <a:p>
            <a:pPr algn="ctr"/>
            <a:r>
              <a:rPr lang="ja-JP" altLang="ja-JP" b="1" dirty="0">
                <a:solidFill>
                  <a:schemeClr val="accent1">
                    <a:lumMod val="75000"/>
                  </a:schemeClr>
                </a:solidFill>
              </a:rPr>
              <a:t>自社の内容（制度、対象者、申請方法等）を記載してください。</a:t>
            </a:r>
          </a:p>
          <a:p>
            <a:pPr algn="ctr"/>
            <a:endParaRPr kumimoji="1" lang="ja-JP" altLang="en-US" dirty="0">
              <a:solidFill>
                <a:sysClr val="windowText" lastClr="000000"/>
              </a:solidFill>
            </a:endParaRPr>
          </a:p>
        </p:txBody>
      </p:sp>
      <p:sp>
        <p:nvSpPr>
          <p:cNvPr id="7" name="正方形/長方形 6"/>
          <p:cNvSpPr/>
          <p:nvPr/>
        </p:nvSpPr>
        <p:spPr>
          <a:xfrm>
            <a:off x="520099" y="4148642"/>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r>
              <a:rPr lang="ja-JP" altLang="ja-JP" b="1" dirty="0">
                <a:solidFill>
                  <a:schemeClr val="accent1">
                    <a:lumMod val="75000"/>
                  </a:schemeClr>
                </a:solidFill>
              </a:rPr>
              <a:t>「別紙のとおり」とせず、</a:t>
            </a:r>
            <a:endParaRPr lang="en-US" altLang="ja-JP" b="1" dirty="0">
              <a:solidFill>
                <a:schemeClr val="accent1">
                  <a:lumMod val="75000"/>
                </a:schemeClr>
              </a:solidFill>
            </a:endParaRPr>
          </a:p>
          <a:p>
            <a:pPr algn="ctr"/>
            <a:r>
              <a:rPr lang="ja-JP" altLang="ja-JP" b="1" dirty="0">
                <a:solidFill>
                  <a:schemeClr val="accent1">
                    <a:lumMod val="75000"/>
                  </a:schemeClr>
                </a:solidFill>
              </a:rPr>
              <a:t>自社の内容（制度、対象者、申請方法等）を記載してください。</a:t>
            </a:r>
          </a:p>
          <a:p>
            <a:pPr algn="ctr"/>
            <a:endParaRPr kumimoji="1" lang="ja-JP" altLang="en-US" dirty="0">
              <a:solidFill>
                <a:sysClr val="windowText" lastClr="000000"/>
              </a:solidFill>
            </a:endParaRPr>
          </a:p>
        </p:txBody>
      </p:sp>
      <p:sp>
        <p:nvSpPr>
          <p:cNvPr id="8" name="コンテンツ プレースホルダー 2"/>
          <p:cNvSpPr txBox="1">
            <a:spLocks/>
          </p:cNvSpPr>
          <p:nvPr/>
        </p:nvSpPr>
        <p:spPr>
          <a:xfrm>
            <a:off x="349283" y="3731709"/>
            <a:ext cx="7802136" cy="400174"/>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a:latin typeface="+mn-ea"/>
              </a:rPr>
              <a:t>・</a:t>
            </a:r>
            <a:r>
              <a:rPr lang="ja-JP" altLang="en-US" sz="2200" dirty="0">
                <a:solidFill>
                  <a:schemeClr val="accent1">
                    <a:lumMod val="75000"/>
                  </a:schemeClr>
                </a:solidFill>
                <a:latin typeface="+mn-ea"/>
              </a:rPr>
              <a:t>（例示）</a:t>
            </a:r>
            <a:r>
              <a:rPr lang="ja-JP" altLang="en-US" sz="2200" dirty="0">
                <a:latin typeface="+mn-ea"/>
              </a:rPr>
              <a:t>この度、我が社では</a:t>
            </a:r>
            <a:r>
              <a:rPr lang="ja-JP" altLang="en-US" sz="2200" b="1" u="sng" dirty="0">
                <a:latin typeface="+mn-ea"/>
              </a:rPr>
              <a:t>両親学級制度</a:t>
            </a:r>
            <a:r>
              <a:rPr lang="ja-JP" altLang="en-US" sz="2200" dirty="0">
                <a:latin typeface="+mn-ea"/>
              </a:rPr>
              <a:t>を整備しました</a:t>
            </a:r>
          </a:p>
        </p:txBody>
      </p:sp>
      <p:sp>
        <p:nvSpPr>
          <p:cNvPr id="9" name="タイトル 1"/>
          <p:cNvSpPr txBox="1">
            <a:spLocks/>
          </p:cNvSpPr>
          <p:nvPr/>
        </p:nvSpPr>
        <p:spPr>
          <a:xfrm>
            <a:off x="2169459" y="212463"/>
            <a:ext cx="5570756"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１．整備した社内制度の内容説明</a:t>
            </a:r>
          </a:p>
        </p:txBody>
      </p:sp>
    </p:spTree>
    <p:extLst>
      <p:ext uri="{BB962C8B-B14F-4D97-AF65-F5344CB8AC3E}">
        <p14:creationId xmlns:p14="http://schemas.microsoft.com/office/powerpoint/2010/main" val="52385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2129" y="210924"/>
            <a:ext cx="5570756" cy="483209"/>
          </a:xfrm>
        </p:spPr>
        <p:txBody>
          <a:bodyPr wrap="none">
            <a:spAutoFit/>
          </a:bodyPr>
          <a:lstStyle/>
          <a:p>
            <a:r>
              <a:rPr lang="ja-JP" altLang="en-US" sz="2800" b="1" dirty="0">
                <a:latin typeface="+mn-ea"/>
                <a:ea typeface="+mn-ea"/>
              </a:rPr>
              <a:t>１．</a:t>
            </a:r>
            <a:r>
              <a:rPr kumimoji="1" lang="ja-JP" altLang="en-US" sz="2800" b="1" dirty="0">
                <a:latin typeface="+mn-ea"/>
                <a:ea typeface="+mn-ea"/>
              </a:rPr>
              <a:t>整備した社内制度の内容説明</a:t>
            </a:r>
          </a:p>
        </p:txBody>
      </p:sp>
      <p:sp>
        <p:nvSpPr>
          <p:cNvPr id="3" name="コンテンツ プレースホルダー 2"/>
          <p:cNvSpPr>
            <a:spLocks noGrp="1"/>
          </p:cNvSpPr>
          <p:nvPr>
            <p:ph idx="1"/>
          </p:nvPr>
        </p:nvSpPr>
        <p:spPr>
          <a:xfrm>
            <a:off x="627016" y="3682792"/>
            <a:ext cx="7571303" cy="885371"/>
          </a:xfrm>
        </p:spPr>
        <p:txBody>
          <a:bodyPr wrap="none">
            <a:spAutoFit/>
          </a:bodyPr>
          <a:lstStyle/>
          <a:p>
            <a:pPr marL="0" indent="0">
              <a:buNone/>
            </a:pPr>
            <a:r>
              <a:rPr lang="ja-JP" altLang="en-US" sz="2400" dirty="0">
                <a:solidFill>
                  <a:schemeClr val="accent1">
                    <a:lumMod val="75000"/>
                  </a:schemeClr>
                </a:solidFill>
              </a:rPr>
              <a:t>（</a:t>
            </a:r>
            <a:r>
              <a:rPr kumimoji="1" lang="ja-JP" altLang="en-US" sz="2400" dirty="0">
                <a:solidFill>
                  <a:schemeClr val="accent1">
                    <a:lumMod val="75000"/>
                  </a:schemeClr>
                </a:solidFill>
              </a:rPr>
              <a:t>追加取組）ジョブリターン制度を整備した</a:t>
            </a:r>
            <a:r>
              <a:rPr lang="ja-JP" altLang="en-US" sz="2400" dirty="0">
                <a:solidFill>
                  <a:schemeClr val="accent1">
                    <a:lumMod val="75000"/>
                  </a:schemeClr>
                </a:solidFill>
              </a:rPr>
              <a:t>場合は、</a:t>
            </a:r>
            <a:endParaRPr lang="en-US" altLang="ja-JP" sz="2400" dirty="0">
              <a:solidFill>
                <a:schemeClr val="accent1">
                  <a:lumMod val="75000"/>
                </a:schemeClr>
              </a:solidFill>
            </a:endParaRPr>
          </a:p>
          <a:p>
            <a:pPr marL="0" indent="0">
              <a:buNone/>
            </a:pPr>
            <a:r>
              <a:rPr lang="ja-JP" altLang="en-US" sz="2400" dirty="0">
                <a:solidFill>
                  <a:schemeClr val="accent1">
                    <a:lumMod val="75000"/>
                  </a:schemeClr>
                </a:solidFill>
              </a:rPr>
              <a:t>　　　　　　</a:t>
            </a:r>
            <a:r>
              <a:rPr lang="ja-JP" altLang="en-US" sz="2400" b="1" u="sng" dirty="0">
                <a:solidFill>
                  <a:schemeClr val="accent1">
                    <a:lumMod val="75000"/>
                  </a:schemeClr>
                </a:solidFill>
              </a:rPr>
              <a:t>ジョブリターン制度</a:t>
            </a:r>
            <a:r>
              <a:rPr lang="ja-JP" altLang="en-US" sz="2400" dirty="0">
                <a:solidFill>
                  <a:schemeClr val="accent1">
                    <a:lumMod val="75000"/>
                  </a:schemeClr>
                </a:solidFill>
              </a:rPr>
              <a:t>の内容も周知</a:t>
            </a:r>
            <a:endParaRPr kumimoji="1" lang="ja-JP" altLang="en-US" sz="2400" dirty="0">
              <a:solidFill>
                <a:schemeClr val="accent1">
                  <a:lumMod val="75000"/>
                </a:schemeClr>
              </a:solidFill>
            </a:endParaRPr>
          </a:p>
        </p:txBody>
      </p:sp>
      <p:sp>
        <p:nvSpPr>
          <p:cNvPr id="5" name="正方形/長方形 4"/>
          <p:cNvSpPr/>
          <p:nvPr/>
        </p:nvSpPr>
        <p:spPr>
          <a:xfrm>
            <a:off x="575215" y="4778127"/>
            <a:ext cx="8755570" cy="13219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tx1"/>
              </a:solidFill>
            </a:endParaRPr>
          </a:p>
          <a:p>
            <a:pPr algn="ctr"/>
            <a:r>
              <a:rPr lang="ja-JP" altLang="ja-JP" b="1" dirty="0">
                <a:solidFill>
                  <a:schemeClr val="accent1">
                    <a:lumMod val="75000"/>
                  </a:schemeClr>
                </a:solidFill>
              </a:rPr>
              <a:t>「別紙のとおり」とせず、</a:t>
            </a:r>
            <a:endParaRPr lang="en-US" altLang="ja-JP" b="1" dirty="0">
              <a:solidFill>
                <a:schemeClr val="accent1">
                  <a:lumMod val="75000"/>
                </a:schemeClr>
              </a:solidFill>
            </a:endParaRPr>
          </a:p>
          <a:p>
            <a:pPr algn="ctr"/>
            <a:r>
              <a:rPr lang="ja-JP" altLang="ja-JP" b="1" dirty="0">
                <a:solidFill>
                  <a:schemeClr val="accent1">
                    <a:lumMod val="75000"/>
                  </a:schemeClr>
                </a:solidFill>
              </a:rPr>
              <a:t>自社の内容（制度、対象者、申請方法等）を記載してください。</a:t>
            </a:r>
          </a:p>
          <a:p>
            <a:pPr algn="ctr"/>
            <a:endParaRPr kumimoji="1" lang="ja-JP" altLang="en-US" dirty="0">
              <a:solidFill>
                <a:sysClr val="windowText" lastClr="000000"/>
              </a:solidFill>
            </a:endParaRPr>
          </a:p>
        </p:txBody>
      </p:sp>
      <p:sp>
        <p:nvSpPr>
          <p:cNvPr id="7" name="正方形/長方形 6"/>
          <p:cNvSpPr/>
          <p:nvPr/>
        </p:nvSpPr>
        <p:spPr>
          <a:xfrm>
            <a:off x="520099" y="1833956"/>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r>
              <a:rPr lang="ja-JP" altLang="ja-JP" b="1" dirty="0">
                <a:solidFill>
                  <a:schemeClr val="accent1">
                    <a:lumMod val="75000"/>
                  </a:schemeClr>
                </a:solidFill>
              </a:rPr>
              <a:t>「別紙のとおり」とせず、</a:t>
            </a:r>
            <a:endParaRPr lang="en-US" altLang="ja-JP" b="1" dirty="0">
              <a:solidFill>
                <a:schemeClr val="accent1">
                  <a:lumMod val="75000"/>
                </a:schemeClr>
              </a:solidFill>
            </a:endParaRPr>
          </a:p>
          <a:p>
            <a:pPr algn="ctr"/>
            <a:r>
              <a:rPr lang="ja-JP" altLang="ja-JP" b="1" dirty="0">
                <a:solidFill>
                  <a:schemeClr val="accent1">
                    <a:lumMod val="75000"/>
                  </a:schemeClr>
                </a:solidFill>
              </a:rPr>
              <a:t>自社の内容（制度、対象者、申請方法等）を記載してください。</a:t>
            </a:r>
          </a:p>
          <a:p>
            <a:pPr algn="ctr"/>
            <a:endParaRPr kumimoji="1" lang="ja-JP" altLang="en-US" dirty="0">
              <a:solidFill>
                <a:sysClr val="windowText" lastClr="000000"/>
              </a:solidFill>
            </a:endParaRPr>
          </a:p>
        </p:txBody>
      </p:sp>
      <p:sp>
        <p:nvSpPr>
          <p:cNvPr id="8" name="コンテンツ プレースホルダー 2"/>
          <p:cNvSpPr txBox="1">
            <a:spLocks/>
          </p:cNvSpPr>
          <p:nvPr/>
        </p:nvSpPr>
        <p:spPr>
          <a:xfrm>
            <a:off x="349283" y="1417022"/>
            <a:ext cx="8084264" cy="400174"/>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a:latin typeface="+mn-ea"/>
              </a:rPr>
              <a:t>・</a:t>
            </a:r>
            <a:r>
              <a:rPr lang="ja-JP" altLang="en-US" sz="2200" dirty="0">
                <a:solidFill>
                  <a:schemeClr val="accent1">
                    <a:lumMod val="75000"/>
                  </a:schemeClr>
                </a:solidFill>
                <a:latin typeface="+mn-ea"/>
              </a:rPr>
              <a:t>（例示）</a:t>
            </a:r>
            <a:r>
              <a:rPr lang="ja-JP" altLang="en-US" sz="2200" dirty="0">
                <a:latin typeface="+mn-ea"/>
              </a:rPr>
              <a:t>この度、我が社では</a:t>
            </a:r>
            <a:r>
              <a:rPr lang="ja-JP" altLang="en-US" sz="2200" b="1" u="sng" dirty="0">
                <a:latin typeface="+mn-ea"/>
              </a:rPr>
              <a:t>子育て支援制度</a:t>
            </a:r>
            <a:r>
              <a:rPr lang="ja-JP" altLang="en-US" sz="2200" dirty="0">
                <a:latin typeface="+mn-ea"/>
              </a:rPr>
              <a:t>を整備しました</a:t>
            </a:r>
          </a:p>
        </p:txBody>
      </p:sp>
    </p:spTree>
    <p:extLst>
      <p:ext uri="{BB962C8B-B14F-4D97-AF65-F5344CB8AC3E}">
        <p14:creationId xmlns:p14="http://schemas.microsoft.com/office/powerpoint/2010/main" val="217274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34D9EB0A-541A-49FE-E3B3-6673689D4F7F}"/>
              </a:ext>
            </a:extLst>
          </p:cNvPr>
          <p:cNvGrpSpPr/>
          <p:nvPr/>
        </p:nvGrpSpPr>
        <p:grpSpPr>
          <a:xfrm>
            <a:off x="4846659" y="2764148"/>
            <a:ext cx="4689228" cy="3255525"/>
            <a:chOff x="4846659" y="2764148"/>
            <a:chExt cx="4689228" cy="3255525"/>
          </a:xfrm>
        </p:grpSpPr>
        <p:pic>
          <p:nvPicPr>
            <p:cNvPr id="2" name="図 1">
              <a:extLst>
                <a:ext uri="{FF2B5EF4-FFF2-40B4-BE49-F238E27FC236}">
                  <a16:creationId xmlns:a16="http://schemas.microsoft.com/office/drawing/2014/main" id="{3CDA0992-DF6E-7911-4656-12C4CABC581C}"/>
                </a:ext>
              </a:extLst>
            </p:cNvPr>
            <p:cNvPicPr>
              <a:picLocks noChangeAspect="1"/>
            </p:cNvPicPr>
            <p:nvPr/>
          </p:nvPicPr>
          <p:blipFill>
            <a:blip r:embed="rId2"/>
            <a:srcRect l="2644" r="52425" b="27335"/>
            <a:stretch>
              <a:fillRect/>
            </a:stretch>
          </p:blipFill>
          <p:spPr>
            <a:xfrm>
              <a:off x="4846659" y="2771055"/>
              <a:ext cx="4689228" cy="3248618"/>
            </a:xfrm>
            <a:prstGeom prst="rect">
              <a:avLst/>
            </a:prstGeom>
          </p:spPr>
        </p:pic>
        <p:sp>
          <p:nvSpPr>
            <p:cNvPr id="10" name="テキスト ボックス 9">
              <a:extLst>
                <a:ext uri="{FF2B5EF4-FFF2-40B4-BE49-F238E27FC236}">
                  <a16:creationId xmlns:a16="http://schemas.microsoft.com/office/drawing/2014/main" id="{DD597F93-7753-35C2-14CB-CE6195E4B0F9}"/>
                </a:ext>
              </a:extLst>
            </p:cNvPr>
            <p:cNvSpPr txBox="1"/>
            <p:nvPr/>
          </p:nvSpPr>
          <p:spPr>
            <a:xfrm>
              <a:off x="4846659" y="2764148"/>
              <a:ext cx="2500992" cy="307777"/>
            </a:xfrm>
            <a:prstGeom prst="rect">
              <a:avLst/>
            </a:prstGeom>
            <a:noFill/>
          </p:spPr>
          <p:txBody>
            <a:bodyPr wrap="square">
              <a:spAutoFit/>
            </a:bodyPr>
            <a:lstStyle/>
            <a:p>
              <a:r>
                <a:rPr lang="zh-TW" altLang="en-US" sz="1400" dirty="0">
                  <a:latin typeface="游ゴシック" panose="020B0400000000000000" pitchFamily="50" charset="-128"/>
                  <a:ea typeface="游ゴシック" panose="020B0400000000000000" pitchFamily="50" charset="-128"/>
                </a:rPr>
                <a:t>就業状況別人口割合</a:t>
              </a:r>
            </a:p>
          </p:txBody>
        </p:sp>
      </p:grpSp>
      <p:sp>
        <p:nvSpPr>
          <p:cNvPr id="3" name="コンテンツ プレースホルダー 2"/>
          <p:cNvSpPr>
            <a:spLocks noGrp="1"/>
          </p:cNvSpPr>
          <p:nvPr>
            <p:ph idx="1"/>
          </p:nvPr>
        </p:nvSpPr>
        <p:spPr>
          <a:xfrm>
            <a:off x="513323" y="739137"/>
            <a:ext cx="8879354" cy="371320"/>
          </a:xfrm>
        </p:spPr>
        <p:txBody>
          <a:bodyPr wrap="none">
            <a:spAutoFit/>
          </a:bodyPr>
          <a:lstStyle/>
          <a:p>
            <a:r>
              <a:rPr kumimoji="1" lang="ja-JP" altLang="en-US" sz="2000" dirty="0"/>
              <a:t>育休前、育休中、育休後の職場復帰時の支援が求められる背景</a:t>
            </a:r>
            <a:r>
              <a:rPr lang="ja-JP" altLang="en-US" sz="2000" dirty="0">
                <a:solidFill>
                  <a:schemeClr val="accent1">
                    <a:lumMod val="75000"/>
                  </a:schemeClr>
                </a:solidFill>
              </a:rPr>
              <a:t>（例示）</a:t>
            </a:r>
            <a:endParaRPr lang="en-US" altLang="ja-JP" sz="2000" dirty="0">
              <a:solidFill>
                <a:schemeClr val="accent1">
                  <a:lumMod val="75000"/>
                </a:schemeClr>
              </a:solidFill>
            </a:endParaRPr>
          </a:p>
        </p:txBody>
      </p:sp>
      <p:sp>
        <p:nvSpPr>
          <p:cNvPr id="5" name="テキスト ボックス 4"/>
          <p:cNvSpPr txBox="1"/>
          <p:nvPr/>
        </p:nvSpPr>
        <p:spPr>
          <a:xfrm>
            <a:off x="656533" y="1076525"/>
            <a:ext cx="8879354" cy="1477328"/>
          </a:xfrm>
          <a:prstGeom prst="rect">
            <a:avLst/>
          </a:prstGeom>
          <a:noFill/>
        </p:spPr>
        <p:txBody>
          <a:bodyPr wrap="square" rtlCol="0">
            <a:spAutoFit/>
          </a:bodyPr>
          <a:lstStyle/>
          <a:p>
            <a:r>
              <a:rPr kumimoji="1" lang="ja-JP" altLang="en-US" dirty="0"/>
              <a:t>▸ 共働き世帯の急増、社内の制度整備や夫婦の役割分担の見直しが必要</a:t>
            </a:r>
            <a:endParaRPr kumimoji="1" lang="en-US" altLang="ja-JP" dirty="0"/>
          </a:p>
          <a:p>
            <a:r>
              <a:rPr kumimoji="1" lang="ja-JP" altLang="en-US" dirty="0"/>
              <a:t>▸現在の育児支援制度では不十分なため、出産後に非正規雇用を選択する女性は依然　</a:t>
            </a:r>
            <a:endParaRPr kumimoji="1" lang="en-US" altLang="ja-JP" dirty="0"/>
          </a:p>
          <a:p>
            <a:r>
              <a:rPr kumimoji="1" lang="ja-JP" altLang="en-US" dirty="0"/>
              <a:t>　として多い</a:t>
            </a:r>
            <a:endParaRPr kumimoji="1" lang="en-US" altLang="ja-JP" dirty="0"/>
          </a:p>
          <a:p>
            <a:r>
              <a:rPr kumimoji="1" lang="ja-JP" altLang="en-US" dirty="0"/>
              <a:t>▸ダブルケア（育児と介護）をする人が増加</a:t>
            </a:r>
            <a:endParaRPr kumimoji="1" lang="en-US" altLang="ja-JP" dirty="0"/>
          </a:p>
          <a:p>
            <a:r>
              <a:rPr kumimoji="1" lang="ja-JP" altLang="en-US" dirty="0"/>
              <a:t>→勤め先の勤務条件では両立が難しく労働時間を減らしたとの声も</a:t>
            </a:r>
          </a:p>
        </p:txBody>
      </p:sp>
      <p:sp>
        <p:nvSpPr>
          <p:cNvPr id="8" name="テキスト ボックス 7"/>
          <p:cNvSpPr txBox="1"/>
          <p:nvPr/>
        </p:nvSpPr>
        <p:spPr>
          <a:xfrm>
            <a:off x="4737218" y="6409775"/>
            <a:ext cx="5244982" cy="461665"/>
          </a:xfrm>
          <a:prstGeom prst="rect">
            <a:avLst/>
          </a:prstGeom>
          <a:noFill/>
        </p:spPr>
        <p:txBody>
          <a:bodyPr wrap="square" rtlCol="0">
            <a:spAutoFit/>
          </a:bodyPr>
          <a:lstStyle/>
          <a:p>
            <a:r>
              <a:rPr kumimoji="1" lang="ja-JP" altLang="en-US" sz="1200" dirty="0"/>
              <a:t>「令和６年版男女共同参画白書」（内閣府）を加工</a:t>
            </a:r>
          </a:p>
          <a:p>
            <a:r>
              <a:rPr kumimoji="1" lang="ja-JP" altLang="en-US" sz="1200" dirty="0"/>
              <a:t>（</a:t>
            </a:r>
            <a:r>
              <a:rPr kumimoji="1" lang="en-US" altLang="ja-JP" sz="1200" dirty="0">
                <a:hlinkClick r:id="rId3"/>
              </a:rPr>
              <a:t>https://www.gender.go.jp/about_danjo/whitepaper/r06/zentai/pdfban.html</a:t>
            </a:r>
            <a:r>
              <a:rPr kumimoji="1" lang="ja-JP" altLang="en-US" sz="1200" dirty="0"/>
              <a:t>）</a:t>
            </a:r>
          </a:p>
        </p:txBody>
      </p:sp>
      <p:sp>
        <p:nvSpPr>
          <p:cNvPr id="11" name="タイトル 1"/>
          <p:cNvSpPr txBox="1">
            <a:spLocks/>
          </p:cNvSpPr>
          <p:nvPr/>
        </p:nvSpPr>
        <p:spPr>
          <a:xfrm>
            <a:off x="1233695" y="185684"/>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２．都の研修会で収集した知識の情報提供</a:t>
            </a:r>
            <a:endParaRPr lang="ja-JP" altLang="en-US" sz="2800" b="1" dirty="0">
              <a:solidFill>
                <a:srgbClr val="FF0000"/>
              </a:solidFill>
              <a:latin typeface="+mn-ea"/>
              <a:ea typeface="+mn-ea"/>
            </a:endParaRPr>
          </a:p>
        </p:txBody>
      </p:sp>
      <p:pic>
        <p:nvPicPr>
          <p:cNvPr id="1026" name="Picture 2" descr="図表1-1-3　共働き等世帯数の年次推移">
            <a:extLst>
              <a:ext uri="{FF2B5EF4-FFF2-40B4-BE49-F238E27FC236}">
                <a16:creationId xmlns:a16="http://schemas.microsoft.com/office/drawing/2014/main" id="{95EA1B6B-052D-71D0-8481-8FAB0410A6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300" y="2786391"/>
            <a:ext cx="4297362" cy="3282755"/>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a:extLst>
              <a:ext uri="{FF2B5EF4-FFF2-40B4-BE49-F238E27FC236}">
                <a16:creationId xmlns:a16="http://schemas.microsoft.com/office/drawing/2014/main" id="{742E6F9C-7CD1-E32B-7FF9-155ECEE43957}"/>
              </a:ext>
            </a:extLst>
          </p:cNvPr>
          <p:cNvSpPr/>
          <p:nvPr/>
        </p:nvSpPr>
        <p:spPr>
          <a:xfrm>
            <a:off x="6819917" y="4915618"/>
            <a:ext cx="1077923" cy="329870"/>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a:t>正規社員</a:t>
            </a:r>
          </a:p>
        </p:txBody>
      </p:sp>
      <p:sp>
        <p:nvSpPr>
          <p:cNvPr id="13" name="正方形/長方形 12">
            <a:extLst>
              <a:ext uri="{FF2B5EF4-FFF2-40B4-BE49-F238E27FC236}">
                <a16:creationId xmlns:a16="http://schemas.microsoft.com/office/drawing/2014/main" id="{4584C78B-F7E7-F2FA-3670-4E6EF1A5F809}"/>
              </a:ext>
            </a:extLst>
          </p:cNvPr>
          <p:cNvSpPr/>
          <p:nvPr/>
        </p:nvSpPr>
        <p:spPr>
          <a:xfrm>
            <a:off x="7162818" y="3928365"/>
            <a:ext cx="1077923" cy="329870"/>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非正規社員</a:t>
            </a:r>
          </a:p>
        </p:txBody>
      </p:sp>
      <p:sp>
        <p:nvSpPr>
          <p:cNvPr id="4" name="テキスト ボックス 3">
            <a:extLst>
              <a:ext uri="{FF2B5EF4-FFF2-40B4-BE49-F238E27FC236}">
                <a16:creationId xmlns:a16="http://schemas.microsoft.com/office/drawing/2014/main" id="{0A798DF9-8D54-0673-F87D-04689A4B7DC8}"/>
              </a:ext>
            </a:extLst>
          </p:cNvPr>
          <p:cNvSpPr txBox="1"/>
          <p:nvPr/>
        </p:nvSpPr>
        <p:spPr>
          <a:xfrm>
            <a:off x="456300" y="6236875"/>
            <a:ext cx="4454361" cy="646331"/>
          </a:xfrm>
          <a:prstGeom prst="rect">
            <a:avLst/>
          </a:prstGeom>
          <a:noFill/>
        </p:spPr>
        <p:txBody>
          <a:bodyPr wrap="none" rtlCol="0">
            <a:spAutoFit/>
          </a:bodyPr>
          <a:lstStyle/>
          <a:p>
            <a:r>
              <a:rPr kumimoji="1" lang="ja-JP" altLang="en-US" sz="1200" dirty="0"/>
              <a:t>出典：「令和５年版厚生労働白書」（厚生労働省）</a:t>
            </a:r>
          </a:p>
          <a:p>
            <a:r>
              <a:rPr kumimoji="1" lang="ja-JP" altLang="en-US" sz="1200" dirty="0"/>
              <a:t>（</a:t>
            </a:r>
            <a:r>
              <a:rPr kumimoji="1" lang="en-US" altLang="ja-JP" sz="1200" dirty="0">
                <a:hlinkClick r:id="rId5"/>
              </a:rPr>
              <a:t>https://www.mhlw.go.jp/stf/wp/hakusyo/kousei/22/index.html</a:t>
            </a:r>
            <a:r>
              <a:rPr kumimoji="1" lang="ja-JP" altLang="en-US" sz="1200" dirty="0"/>
              <a:t>）</a:t>
            </a:r>
            <a:endParaRPr kumimoji="1" lang="en-US" altLang="ja-JP" sz="1200" dirty="0"/>
          </a:p>
          <a:p>
            <a:endParaRPr kumimoji="1" lang="ja-JP" altLang="en-US" sz="1200" dirty="0"/>
          </a:p>
        </p:txBody>
      </p:sp>
      <p:pic>
        <p:nvPicPr>
          <p:cNvPr id="9" name="図 8">
            <a:extLst>
              <a:ext uri="{FF2B5EF4-FFF2-40B4-BE49-F238E27FC236}">
                <a16:creationId xmlns:a16="http://schemas.microsoft.com/office/drawing/2014/main" id="{71724668-DCF6-961B-A5DB-DA73334EE4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3000" y="6022290"/>
            <a:ext cx="4496698" cy="457264"/>
          </a:xfrm>
          <a:prstGeom prst="rect">
            <a:avLst/>
          </a:prstGeom>
        </p:spPr>
      </p:pic>
      <p:sp>
        <p:nvSpPr>
          <p:cNvPr id="15" name="テキスト ボックス 14">
            <a:extLst>
              <a:ext uri="{FF2B5EF4-FFF2-40B4-BE49-F238E27FC236}">
                <a16:creationId xmlns:a16="http://schemas.microsoft.com/office/drawing/2014/main" id="{C6D7DA66-801B-EE89-DEE5-FF92F9F5B8FA}"/>
              </a:ext>
            </a:extLst>
          </p:cNvPr>
          <p:cNvSpPr txBox="1"/>
          <p:nvPr/>
        </p:nvSpPr>
        <p:spPr>
          <a:xfrm>
            <a:off x="7975839" y="63530"/>
            <a:ext cx="1962819" cy="584775"/>
          </a:xfrm>
          <a:prstGeom prst="rect">
            <a:avLst/>
          </a:prstGeom>
          <a:noFill/>
        </p:spPr>
        <p:txBody>
          <a:bodyPr wrap="square" rtlCol="0">
            <a:spAutoFit/>
          </a:bodyPr>
          <a:lstStyle/>
          <a:p>
            <a:r>
              <a:rPr kumimoji="1" lang="en-US" altLang="ja-JP" sz="1400" dirty="0">
                <a:solidFill>
                  <a:srgbClr val="0070C0"/>
                </a:solidFill>
              </a:rPr>
              <a:t>※</a:t>
            </a:r>
            <a:r>
              <a:rPr kumimoji="1" lang="ja-JP" altLang="en-US" sz="1400" dirty="0">
                <a:solidFill>
                  <a:srgbClr val="0070C0"/>
                </a:solidFill>
              </a:rPr>
              <a:t>必要に応じて、資料を追加してください</a:t>
            </a:r>
            <a:r>
              <a:rPr kumimoji="1" lang="ja-JP" altLang="en-US" dirty="0">
                <a:solidFill>
                  <a:srgbClr val="0070C0"/>
                </a:solidFill>
              </a:rPr>
              <a:t>。</a:t>
            </a:r>
            <a:endParaRPr kumimoji="1" lang="en-US" altLang="ja-JP" dirty="0">
              <a:solidFill>
                <a:srgbClr val="0070C0"/>
              </a:solidFill>
            </a:endParaRPr>
          </a:p>
        </p:txBody>
      </p:sp>
    </p:spTree>
    <p:extLst>
      <p:ext uri="{BB962C8B-B14F-4D97-AF65-F5344CB8AC3E}">
        <p14:creationId xmlns:p14="http://schemas.microsoft.com/office/powerpoint/2010/main" val="272406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22009" y="644203"/>
            <a:ext cx="5676220" cy="584247"/>
          </a:xfrm>
        </p:spPr>
        <p:txBody>
          <a:bodyPr>
            <a:normAutofit/>
          </a:bodyPr>
          <a:lstStyle/>
          <a:p>
            <a:r>
              <a:rPr kumimoji="1" lang="ja-JP" altLang="en-US" sz="2400" dirty="0"/>
              <a:t>育児・介護休業法の改正内容</a:t>
            </a:r>
            <a:r>
              <a:rPr kumimoji="1" lang="ja-JP" altLang="en-US" sz="2400" dirty="0">
                <a:solidFill>
                  <a:schemeClr val="accent1">
                    <a:lumMod val="75000"/>
                  </a:schemeClr>
                </a:solidFill>
              </a:rPr>
              <a:t>（例示）</a:t>
            </a:r>
          </a:p>
        </p:txBody>
      </p:sp>
      <p:sp>
        <p:nvSpPr>
          <p:cNvPr id="11" name="タイトル 1"/>
          <p:cNvSpPr txBox="1">
            <a:spLocks/>
          </p:cNvSpPr>
          <p:nvPr/>
        </p:nvSpPr>
        <p:spPr>
          <a:xfrm>
            <a:off x="1233695" y="174798"/>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２．都の研修会で収集した知識の情報提供</a:t>
            </a:r>
            <a:endParaRPr lang="ja-JP" altLang="en-US" sz="2800" b="1" dirty="0">
              <a:solidFill>
                <a:srgbClr val="FF0000"/>
              </a:solidFill>
              <a:latin typeface="+mn-ea"/>
              <a:ea typeface="+mn-ea"/>
            </a:endParaRPr>
          </a:p>
        </p:txBody>
      </p:sp>
      <p:sp>
        <p:nvSpPr>
          <p:cNvPr id="5" name="テキスト ボックス 4">
            <a:extLst>
              <a:ext uri="{FF2B5EF4-FFF2-40B4-BE49-F238E27FC236}">
                <a16:creationId xmlns:a16="http://schemas.microsoft.com/office/drawing/2014/main" id="{058D805E-4ACF-4D6B-A764-8F8368BFDE17}"/>
              </a:ext>
            </a:extLst>
          </p:cNvPr>
          <p:cNvSpPr txBox="1"/>
          <p:nvPr/>
        </p:nvSpPr>
        <p:spPr>
          <a:xfrm>
            <a:off x="914403" y="1077019"/>
            <a:ext cx="8045792" cy="369332"/>
          </a:xfrm>
          <a:prstGeom prst="rect">
            <a:avLst/>
          </a:prstGeom>
          <a:noFill/>
        </p:spPr>
        <p:txBody>
          <a:bodyPr wrap="none" rtlCol="0">
            <a:spAutoFit/>
          </a:bodyPr>
          <a:lstStyle/>
          <a:p>
            <a:r>
              <a:rPr kumimoji="1" lang="ja-JP" altLang="en-US" b="1" dirty="0"/>
              <a:t>育児期の柔軟な働き方を実現するための措置　</a:t>
            </a:r>
            <a:r>
              <a:rPr kumimoji="1" lang="ja-JP" altLang="en-US" dirty="0"/>
              <a:t>令和</a:t>
            </a:r>
            <a:r>
              <a:rPr kumimoji="1" lang="en-US" altLang="ja-JP" dirty="0"/>
              <a:t>7</a:t>
            </a:r>
            <a:r>
              <a:rPr kumimoji="1" lang="ja-JP" altLang="en-US" dirty="0"/>
              <a:t>（</a:t>
            </a:r>
            <a:r>
              <a:rPr kumimoji="1" lang="en-US" altLang="ja-JP" dirty="0"/>
              <a:t>2025</a:t>
            </a:r>
            <a:r>
              <a:rPr kumimoji="1" lang="ja-JP" altLang="en-US" dirty="0"/>
              <a:t>）年</a:t>
            </a:r>
            <a:r>
              <a:rPr kumimoji="1" lang="en-US" altLang="ja-JP" dirty="0"/>
              <a:t>10</a:t>
            </a:r>
            <a:r>
              <a:rPr kumimoji="1" lang="ja-JP" altLang="en-US" dirty="0"/>
              <a:t>月</a:t>
            </a:r>
            <a:r>
              <a:rPr kumimoji="1" lang="en-US" altLang="ja-JP" dirty="0"/>
              <a:t>1</a:t>
            </a:r>
            <a:r>
              <a:rPr kumimoji="1" lang="ja-JP" altLang="en-US" dirty="0"/>
              <a:t>日施行</a:t>
            </a:r>
            <a:endParaRPr kumimoji="1" lang="ja-JP" altLang="en-US" b="1" dirty="0"/>
          </a:p>
        </p:txBody>
      </p:sp>
      <p:pic>
        <p:nvPicPr>
          <p:cNvPr id="7" name="図 6">
            <a:extLst>
              <a:ext uri="{FF2B5EF4-FFF2-40B4-BE49-F238E27FC236}">
                <a16:creationId xmlns:a16="http://schemas.microsoft.com/office/drawing/2014/main" id="{7DB563FE-B0D4-D5FF-02AF-38B4EFBD1BFC}"/>
              </a:ext>
            </a:extLst>
          </p:cNvPr>
          <p:cNvPicPr>
            <a:picLocks noChangeAspect="1"/>
          </p:cNvPicPr>
          <p:nvPr/>
        </p:nvPicPr>
        <p:blipFill>
          <a:blip r:embed="rId3"/>
          <a:stretch>
            <a:fillRect/>
          </a:stretch>
        </p:blipFill>
        <p:spPr>
          <a:xfrm>
            <a:off x="1674867" y="1446351"/>
            <a:ext cx="6192114" cy="4696480"/>
          </a:xfrm>
          <a:prstGeom prst="rect">
            <a:avLst/>
          </a:prstGeom>
        </p:spPr>
      </p:pic>
      <p:sp>
        <p:nvSpPr>
          <p:cNvPr id="6" name="テキスト ボックス 5">
            <a:extLst>
              <a:ext uri="{FF2B5EF4-FFF2-40B4-BE49-F238E27FC236}">
                <a16:creationId xmlns:a16="http://schemas.microsoft.com/office/drawing/2014/main" id="{044786C2-FB94-4492-A9B3-B400C65275CD}"/>
              </a:ext>
            </a:extLst>
          </p:cNvPr>
          <p:cNvSpPr txBox="1"/>
          <p:nvPr/>
        </p:nvSpPr>
        <p:spPr>
          <a:xfrm>
            <a:off x="538942" y="6360732"/>
            <a:ext cx="8875763" cy="461665"/>
          </a:xfrm>
          <a:prstGeom prst="rect">
            <a:avLst/>
          </a:prstGeom>
          <a:noFill/>
        </p:spPr>
        <p:txBody>
          <a:bodyPr wrap="none" rtlCol="0">
            <a:spAutoFit/>
          </a:bodyPr>
          <a:lstStyle/>
          <a:p>
            <a:r>
              <a:rPr lang="ja-JP" altLang="en-US" sz="1200" dirty="0"/>
              <a:t>出典：「育児・介護休業法改正ポイントのご案内」（厚生労働省）（</a:t>
            </a:r>
            <a:r>
              <a:rPr lang="en-US" altLang="ja-JP" sz="1200" dirty="0">
                <a:hlinkClick r:id="rId4"/>
              </a:rPr>
              <a:t>https://www.mhlw.go.jp/content/11900000/001259367.pdf</a:t>
            </a:r>
            <a:r>
              <a:rPr lang="ja-JP" altLang="en-US" sz="1200" dirty="0"/>
              <a:t>）</a:t>
            </a:r>
            <a:endParaRPr lang="en-US" altLang="ja-JP" sz="1200" dirty="0"/>
          </a:p>
          <a:p>
            <a:endParaRPr kumimoji="1" lang="ja-JP" altLang="en-US" sz="1200" dirty="0"/>
          </a:p>
        </p:txBody>
      </p:sp>
    </p:spTree>
    <p:extLst>
      <p:ext uri="{BB962C8B-B14F-4D97-AF65-F5344CB8AC3E}">
        <p14:creationId xmlns:p14="http://schemas.microsoft.com/office/powerpoint/2010/main" val="1143734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D402F5C-ACC3-FF6A-3B9F-A65175D8CE7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7714" y="1956254"/>
            <a:ext cx="4735286" cy="435133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F1D4CEDE-9654-9A9B-801C-F1C6EBA95D54}"/>
              </a:ext>
            </a:extLst>
          </p:cNvPr>
          <p:cNvSpPr txBox="1"/>
          <p:nvPr/>
        </p:nvSpPr>
        <p:spPr>
          <a:xfrm>
            <a:off x="5029200" y="1874491"/>
            <a:ext cx="4798884" cy="4524315"/>
          </a:xfrm>
          <a:prstGeom prst="rect">
            <a:avLst/>
          </a:prstGeom>
          <a:noFill/>
        </p:spPr>
        <p:txBody>
          <a:bodyPr wrap="square" rtlCol="0">
            <a:spAutoFit/>
          </a:bodyPr>
          <a:lstStyle/>
          <a:p>
            <a:r>
              <a:rPr kumimoji="1" lang="ja-JP" altLang="en-US" b="1" dirty="0"/>
              <a:t>①出生時育児休業給付金　</a:t>
            </a:r>
            <a:endParaRPr kumimoji="1" lang="en-US" altLang="ja-JP" b="1" dirty="0"/>
          </a:p>
          <a:p>
            <a:r>
              <a:rPr kumimoji="1" lang="ja-JP" altLang="en-US" dirty="0"/>
              <a:t>子の出生後</a:t>
            </a:r>
            <a:r>
              <a:rPr kumimoji="1" lang="en-US" altLang="ja-JP" dirty="0"/>
              <a:t>8</a:t>
            </a:r>
            <a:r>
              <a:rPr kumimoji="1" lang="ja-JP" altLang="en-US" dirty="0"/>
              <a:t>週間以内に最大</a:t>
            </a:r>
            <a:r>
              <a:rPr kumimoji="1" lang="en-US" altLang="ja-JP" dirty="0"/>
              <a:t>28</a:t>
            </a:r>
            <a:r>
              <a:rPr kumimoji="1" lang="ja-JP" altLang="en-US" dirty="0"/>
              <a:t>日まで分割し育休を取得した場合に給付</a:t>
            </a:r>
            <a:endParaRPr kumimoji="1" lang="en-US" altLang="ja-JP" dirty="0"/>
          </a:p>
          <a:p>
            <a:endParaRPr kumimoji="1" lang="en-US" altLang="ja-JP" dirty="0"/>
          </a:p>
          <a:p>
            <a:r>
              <a:rPr kumimoji="1" lang="ja-JP" altLang="en-US" b="1" dirty="0"/>
              <a:t>②育児休業給付金</a:t>
            </a:r>
            <a:endParaRPr kumimoji="1" lang="en-US" altLang="ja-JP" b="1" dirty="0"/>
          </a:p>
          <a:p>
            <a:r>
              <a:rPr lang="ja-JP" altLang="en-US" dirty="0"/>
              <a:t>子が</a:t>
            </a:r>
            <a:r>
              <a:rPr lang="en-US" altLang="ja-JP" dirty="0"/>
              <a:t>1</a:t>
            </a:r>
            <a:r>
              <a:rPr lang="ja-JP" altLang="en-US" dirty="0"/>
              <a:t>歳になる前日までに育児休業を取得した場合に給付</a:t>
            </a:r>
            <a:endParaRPr kumimoji="1" lang="en-US" altLang="ja-JP" dirty="0"/>
          </a:p>
          <a:p>
            <a:endParaRPr kumimoji="1" lang="en-US" altLang="ja-JP" dirty="0"/>
          </a:p>
          <a:p>
            <a:r>
              <a:rPr kumimoji="1" lang="ja-JP" altLang="en-US" b="1" dirty="0"/>
              <a:t>③出生後休業支援給付金（Ｒ７年４月創設）　</a:t>
            </a:r>
            <a:endParaRPr kumimoji="1" lang="en-US" altLang="ja-JP" b="1" dirty="0"/>
          </a:p>
          <a:p>
            <a:r>
              <a:rPr lang="ja-JP" altLang="en-US" dirty="0"/>
              <a:t>子の出生直後の一定期間に、両親ともに </a:t>
            </a:r>
            <a:r>
              <a:rPr lang="en-US" altLang="ja-JP" dirty="0"/>
              <a:t>14</a:t>
            </a:r>
            <a:r>
              <a:rPr lang="ja-JP" altLang="en-US" dirty="0"/>
              <a:t>日以上の育児休業を取得した場合に給付</a:t>
            </a:r>
            <a:endParaRPr lang="en-US" altLang="ja-JP" dirty="0"/>
          </a:p>
          <a:p>
            <a:endParaRPr kumimoji="1" lang="en-US" altLang="ja-JP" dirty="0"/>
          </a:p>
          <a:p>
            <a:r>
              <a:rPr kumimoji="1" lang="ja-JP" altLang="en-US" b="1" dirty="0"/>
              <a:t>④育児時短就業給付金（Ｒ７年４月創設）　</a:t>
            </a:r>
            <a:endParaRPr kumimoji="1" lang="en-US" altLang="ja-JP" b="1" dirty="0"/>
          </a:p>
          <a:p>
            <a:r>
              <a:rPr lang="en-US" altLang="ja-JP" dirty="0"/>
              <a:t>2</a:t>
            </a:r>
            <a:r>
              <a:rPr lang="ja-JP" altLang="en-US" dirty="0"/>
              <a:t>歳未満の子を養育するために所定労働時間を短縮し、賃金が減少した状態で働く場合に給付</a:t>
            </a:r>
            <a:endParaRPr kumimoji="1" lang="en-US" altLang="ja-JP" dirty="0"/>
          </a:p>
        </p:txBody>
      </p:sp>
      <p:sp>
        <p:nvSpPr>
          <p:cNvPr id="7" name="タイトル 1">
            <a:extLst>
              <a:ext uri="{FF2B5EF4-FFF2-40B4-BE49-F238E27FC236}">
                <a16:creationId xmlns:a16="http://schemas.microsoft.com/office/drawing/2014/main" id="{F8BDA097-131E-89B3-9E53-1A12EB9A4432}"/>
              </a:ext>
            </a:extLst>
          </p:cNvPr>
          <p:cNvSpPr txBox="1">
            <a:spLocks/>
          </p:cNvSpPr>
          <p:nvPr/>
        </p:nvSpPr>
        <p:spPr>
          <a:xfrm>
            <a:off x="1233695" y="196570"/>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２．都の研修会で収集した知識の情報提供</a:t>
            </a:r>
            <a:endParaRPr lang="ja-JP" altLang="en-US" sz="2800" b="1" dirty="0">
              <a:solidFill>
                <a:srgbClr val="FF0000"/>
              </a:solidFill>
              <a:latin typeface="+mn-ea"/>
              <a:ea typeface="+mn-ea"/>
            </a:endParaRPr>
          </a:p>
        </p:txBody>
      </p:sp>
      <p:sp>
        <p:nvSpPr>
          <p:cNvPr id="10" name="テキスト ボックス 9">
            <a:extLst>
              <a:ext uri="{FF2B5EF4-FFF2-40B4-BE49-F238E27FC236}">
                <a16:creationId xmlns:a16="http://schemas.microsoft.com/office/drawing/2014/main" id="{E30CA80E-085D-7B9B-B027-07FF81BB0199}"/>
              </a:ext>
            </a:extLst>
          </p:cNvPr>
          <p:cNvSpPr txBox="1"/>
          <p:nvPr/>
        </p:nvSpPr>
        <p:spPr>
          <a:xfrm>
            <a:off x="2318656" y="843041"/>
            <a:ext cx="5519057" cy="600164"/>
          </a:xfrm>
          <a:prstGeom prst="rect">
            <a:avLst/>
          </a:prstGeom>
          <a:noFill/>
        </p:spPr>
        <p:txBody>
          <a:bodyPr wrap="square">
            <a:spAutoFit/>
          </a:bodyPr>
          <a:lstStyle/>
          <a:p>
            <a:pPr>
              <a:lnSpc>
                <a:spcPct val="150000"/>
              </a:lnSpc>
            </a:pPr>
            <a:r>
              <a:rPr kumimoji="1" lang="ja-JP" altLang="en-US" sz="2400" dirty="0">
                <a:latin typeface="メイリオ" panose="020B0604030504040204" pitchFamily="50" charset="-128"/>
                <a:ea typeface="メイリオ" panose="020B0604030504040204" pitchFamily="50" charset="-128"/>
              </a:rPr>
              <a:t>・</a:t>
            </a:r>
            <a:r>
              <a:rPr kumimoji="1" lang="ja-JP" altLang="en-US" sz="2400" dirty="0">
                <a:latin typeface="+mn-ea"/>
              </a:rPr>
              <a:t>育児関連の主な経済的支援</a:t>
            </a:r>
            <a:r>
              <a:rPr kumimoji="1" lang="ja-JP" altLang="en-US" sz="2400" dirty="0">
                <a:solidFill>
                  <a:schemeClr val="accent1">
                    <a:lumMod val="75000"/>
                  </a:schemeClr>
                </a:solidFill>
                <a:latin typeface="+mn-ea"/>
              </a:rPr>
              <a:t>（例示）</a:t>
            </a:r>
          </a:p>
        </p:txBody>
      </p:sp>
      <p:sp>
        <p:nvSpPr>
          <p:cNvPr id="11" name="テキスト ボックス 10">
            <a:extLst>
              <a:ext uri="{FF2B5EF4-FFF2-40B4-BE49-F238E27FC236}">
                <a16:creationId xmlns:a16="http://schemas.microsoft.com/office/drawing/2014/main" id="{315EED0D-AC6C-B979-77EB-14DBDB5E1B33}"/>
              </a:ext>
            </a:extLst>
          </p:cNvPr>
          <p:cNvSpPr txBox="1"/>
          <p:nvPr/>
        </p:nvSpPr>
        <p:spPr>
          <a:xfrm>
            <a:off x="217714" y="6333776"/>
            <a:ext cx="5296578" cy="646331"/>
          </a:xfrm>
          <a:prstGeom prst="rect">
            <a:avLst/>
          </a:prstGeom>
          <a:noFill/>
        </p:spPr>
        <p:txBody>
          <a:bodyPr wrap="none" rtlCol="0">
            <a:spAutoFit/>
          </a:bodyPr>
          <a:lstStyle/>
          <a:p>
            <a:r>
              <a:rPr lang="ja-JP" altLang="en-US" sz="1200" dirty="0"/>
              <a:t>出典：「育児休業等給付の概要」（厚生労働省）</a:t>
            </a:r>
          </a:p>
          <a:p>
            <a:r>
              <a:rPr lang="ja-JP" altLang="en-US" sz="1200" dirty="0"/>
              <a:t>（</a:t>
            </a:r>
            <a:r>
              <a:rPr lang="en-US" altLang="ja-JP" sz="1200" dirty="0">
                <a:hlinkClick r:id="rId3"/>
              </a:rPr>
              <a:t>https://www.mhlw.go.jp/stf/seisakunitsuite/bunya/0000135090_00001.html</a:t>
            </a:r>
            <a:r>
              <a:rPr lang="ja-JP" altLang="en-US" sz="1200" dirty="0"/>
              <a:t>）</a:t>
            </a:r>
            <a:endParaRPr lang="en-US" altLang="ja-JP" sz="1200" dirty="0"/>
          </a:p>
          <a:p>
            <a:endParaRPr lang="en-US" altLang="ja-JP" sz="1200" dirty="0"/>
          </a:p>
        </p:txBody>
      </p:sp>
    </p:spTree>
    <p:extLst>
      <p:ext uri="{BB962C8B-B14F-4D97-AF65-F5344CB8AC3E}">
        <p14:creationId xmlns:p14="http://schemas.microsoft.com/office/powerpoint/2010/main" val="3183741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CEE4F4B-7BBA-A010-C0DE-4873C51B8490}"/>
              </a:ext>
            </a:extLst>
          </p:cNvPr>
          <p:cNvSpPr txBox="1"/>
          <p:nvPr/>
        </p:nvSpPr>
        <p:spPr>
          <a:xfrm>
            <a:off x="772885" y="1532480"/>
            <a:ext cx="8619308" cy="707886"/>
          </a:xfrm>
          <a:prstGeom prst="rect">
            <a:avLst/>
          </a:prstGeom>
          <a:noFill/>
        </p:spPr>
        <p:txBody>
          <a:bodyPr wrap="square" rtlCol="0">
            <a:spAutoFit/>
          </a:bodyPr>
          <a:lstStyle/>
          <a:p>
            <a:r>
              <a:rPr kumimoji="1" lang="ja-JP" altLang="en-US" sz="2000" dirty="0"/>
              <a:t>・配偶者の転勤、妊娠、出産、育児、介護及び病気治療を理由に退職した</a:t>
            </a:r>
            <a:endParaRPr kumimoji="1" lang="en-US" altLang="ja-JP" sz="2000" dirty="0"/>
          </a:p>
          <a:p>
            <a:r>
              <a:rPr kumimoji="1" lang="ja-JP" altLang="en-US" sz="2000"/>
              <a:t>　方</a:t>
            </a:r>
            <a:r>
              <a:rPr kumimoji="1" lang="ja-JP" altLang="en-US" sz="2000" dirty="0"/>
              <a:t>が、退職前の企業等に復帰できる定年再雇用制度以外の再雇用制度</a:t>
            </a:r>
            <a:endParaRPr kumimoji="1" lang="en-US" altLang="ja-JP" sz="2000" dirty="0"/>
          </a:p>
        </p:txBody>
      </p:sp>
      <p:sp>
        <p:nvSpPr>
          <p:cNvPr id="4" name="テキスト ボックス 3">
            <a:extLst>
              <a:ext uri="{FF2B5EF4-FFF2-40B4-BE49-F238E27FC236}">
                <a16:creationId xmlns:a16="http://schemas.microsoft.com/office/drawing/2014/main" id="{2AC10F66-028E-43A4-9433-5FD91AD0F8B7}"/>
              </a:ext>
            </a:extLst>
          </p:cNvPr>
          <p:cNvSpPr txBox="1"/>
          <p:nvPr/>
        </p:nvSpPr>
        <p:spPr>
          <a:xfrm>
            <a:off x="3078480" y="752656"/>
            <a:ext cx="3749040" cy="523220"/>
          </a:xfrm>
          <a:prstGeom prst="rect">
            <a:avLst/>
          </a:prstGeom>
          <a:noFill/>
        </p:spPr>
        <p:txBody>
          <a:bodyPr wrap="square" rtlCol="0">
            <a:spAutoFit/>
          </a:bodyPr>
          <a:lstStyle/>
          <a:p>
            <a:r>
              <a:rPr kumimoji="1" lang="ja-JP" altLang="en-US" sz="2800" dirty="0"/>
              <a:t>・ジョブリターン制度</a:t>
            </a:r>
          </a:p>
        </p:txBody>
      </p:sp>
      <p:sp>
        <p:nvSpPr>
          <p:cNvPr id="6" name="テキスト ボックス 5">
            <a:extLst>
              <a:ext uri="{FF2B5EF4-FFF2-40B4-BE49-F238E27FC236}">
                <a16:creationId xmlns:a16="http://schemas.microsoft.com/office/drawing/2014/main" id="{A81EAEB7-D292-382B-31D1-2C6C93869C4C}"/>
              </a:ext>
            </a:extLst>
          </p:cNvPr>
          <p:cNvSpPr txBox="1"/>
          <p:nvPr/>
        </p:nvSpPr>
        <p:spPr>
          <a:xfrm>
            <a:off x="3143547" y="2663496"/>
            <a:ext cx="3877985" cy="461665"/>
          </a:xfrm>
          <a:prstGeom prst="rect">
            <a:avLst/>
          </a:prstGeom>
          <a:noFill/>
        </p:spPr>
        <p:txBody>
          <a:bodyPr wrap="none" rtlCol="0">
            <a:spAutoFit/>
          </a:bodyPr>
          <a:lstStyle/>
          <a:p>
            <a:r>
              <a:rPr kumimoji="1" lang="ja-JP" altLang="en-US" sz="2400" u="sng" dirty="0">
                <a:solidFill>
                  <a:srgbClr val="C00000"/>
                </a:solidFill>
              </a:rPr>
              <a:t>従業員にとってのメリット</a:t>
            </a:r>
          </a:p>
        </p:txBody>
      </p:sp>
      <p:sp>
        <p:nvSpPr>
          <p:cNvPr id="8" name="テキスト ボックス 7">
            <a:extLst>
              <a:ext uri="{FF2B5EF4-FFF2-40B4-BE49-F238E27FC236}">
                <a16:creationId xmlns:a16="http://schemas.microsoft.com/office/drawing/2014/main" id="{E792D573-B3A4-63B4-6F9F-4811B2552EB6}"/>
              </a:ext>
            </a:extLst>
          </p:cNvPr>
          <p:cNvSpPr txBox="1"/>
          <p:nvPr/>
        </p:nvSpPr>
        <p:spPr>
          <a:xfrm>
            <a:off x="945475" y="3242016"/>
            <a:ext cx="8187639" cy="1200329"/>
          </a:xfrm>
          <a:prstGeom prst="rect">
            <a:avLst/>
          </a:prstGeom>
          <a:noFill/>
        </p:spPr>
        <p:txBody>
          <a:bodyPr wrap="square" rtlCol="0">
            <a:spAutoFit/>
          </a:bodyPr>
          <a:lstStyle/>
          <a:p>
            <a:r>
              <a:rPr kumimoji="1" lang="ja-JP" altLang="en-US" dirty="0"/>
              <a:t>〇</a:t>
            </a:r>
            <a:r>
              <a:rPr kumimoji="1" lang="ja-JP" altLang="en-US" b="1" dirty="0"/>
              <a:t>安心したキャリア中断とスムーズな職場復帰</a:t>
            </a:r>
            <a:endParaRPr kumimoji="1" lang="en-US" altLang="ja-JP" b="1" dirty="0"/>
          </a:p>
          <a:p>
            <a:r>
              <a:rPr kumimoji="1" lang="ja-JP" altLang="en-US" dirty="0"/>
              <a:t>→離職後も職場復帰制度があることで安心感が生まれ、結婚、妊娠、育児介護</a:t>
            </a:r>
            <a:endParaRPr kumimoji="1" lang="en-US" altLang="ja-JP" dirty="0"/>
          </a:p>
          <a:p>
            <a:r>
              <a:rPr kumimoji="1" lang="ja-JP" altLang="en-US" dirty="0"/>
              <a:t>　に集中して取り組むことができる。</a:t>
            </a:r>
            <a:endParaRPr kumimoji="1" lang="en-US" altLang="ja-JP" dirty="0"/>
          </a:p>
          <a:p>
            <a:r>
              <a:rPr lang="ja-JP" altLang="en-US" dirty="0"/>
              <a:t>→特に専門職や管理職など、経験が重要な職種では大きなメリット。</a:t>
            </a:r>
          </a:p>
        </p:txBody>
      </p:sp>
      <p:sp>
        <p:nvSpPr>
          <p:cNvPr id="9" name="四角形: 角を丸くする 8">
            <a:extLst>
              <a:ext uri="{FF2B5EF4-FFF2-40B4-BE49-F238E27FC236}">
                <a16:creationId xmlns:a16="http://schemas.microsoft.com/office/drawing/2014/main" id="{7D8CE37D-C90C-9126-5A3E-2AE89F0F85B1}"/>
              </a:ext>
            </a:extLst>
          </p:cNvPr>
          <p:cNvSpPr/>
          <p:nvPr/>
        </p:nvSpPr>
        <p:spPr>
          <a:xfrm>
            <a:off x="772885" y="1450351"/>
            <a:ext cx="8619308" cy="884028"/>
          </a:xfrm>
          <a:prstGeom prst="roundRect">
            <a:avLst/>
          </a:prstGeom>
          <a:noFill/>
          <a:ln w="28575">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EFB6B09F-D3CF-696C-8946-5129320A55DA}"/>
              </a:ext>
            </a:extLst>
          </p:cNvPr>
          <p:cNvSpPr/>
          <p:nvPr/>
        </p:nvSpPr>
        <p:spPr>
          <a:xfrm>
            <a:off x="772886" y="2571223"/>
            <a:ext cx="8619307" cy="3943878"/>
          </a:xfrm>
          <a:prstGeom prst="roundRect">
            <a:avLst/>
          </a:prstGeom>
          <a:noFill/>
          <a:ln w="952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F4053A09-D82C-DC6E-D4AA-DAB6EAC36905}"/>
              </a:ext>
            </a:extLst>
          </p:cNvPr>
          <p:cNvSpPr txBox="1"/>
          <p:nvPr/>
        </p:nvSpPr>
        <p:spPr>
          <a:xfrm>
            <a:off x="945475" y="4627780"/>
            <a:ext cx="6107762" cy="646331"/>
          </a:xfrm>
          <a:prstGeom prst="rect">
            <a:avLst/>
          </a:prstGeom>
          <a:noFill/>
        </p:spPr>
        <p:txBody>
          <a:bodyPr wrap="none" rtlCol="0">
            <a:spAutoFit/>
          </a:bodyPr>
          <a:lstStyle/>
          <a:p>
            <a:r>
              <a:rPr kumimoji="1" lang="ja-JP" altLang="en-US" dirty="0"/>
              <a:t>〇</a:t>
            </a:r>
            <a:r>
              <a:rPr kumimoji="1" lang="ja-JP" altLang="en-US" b="1" dirty="0"/>
              <a:t>ライフプランに合わせた働き方が可能</a:t>
            </a:r>
            <a:endParaRPr kumimoji="1" lang="en-US" altLang="ja-JP" b="1" dirty="0"/>
          </a:p>
          <a:p>
            <a:r>
              <a:rPr kumimoji="1" lang="ja-JP" altLang="en-US" dirty="0"/>
              <a:t>→結婚、育児、介護等に対応した働き方で</a:t>
            </a:r>
            <a:r>
              <a:rPr kumimoji="1" lang="en-US" altLang="ja-JP" dirty="0"/>
              <a:t>QOL</a:t>
            </a:r>
            <a:r>
              <a:rPr kumimoji="1" lang="ja-JP" altLang="en-US" dirty="0"/>
              <a:t>の向上へ。</a:t>
            </a:r>
            <a:endParaRPr kumimoji="1" lang="en-US" altLang="ja-JP" dirty="0"/>
          </a:p>
        </p:txBody>
      </p:sp>
      <p:sp>
        <p:nvSpPr>
          <p:cNvPr id="5" name="テキスト ボックス 4">
            <a:extLst>
              <a:ext uri="{FF2B5EF4-FFF2-40B4-BE49-F238E27FC236}">
                <a16:creationId xmlns:a16="http://schemas.microsoft.com/office/drawing/2014/main" id="{8498D890-320F-6A38-0169-E6ED57108668}"/>
              </a:ext>
            </a:extLst>
          </p:cNvPr>
          <p:cNvSpPr txBox="1"/>
          <p:nvPr/>
        </p:nvSpPr>
        <p:spPr>
          <a:xfrm>
            <a:off x="945475" y="5558312"/>
            <a:ext cx="4317207" cy="646331"/>
          </a:xfrm>
          <a:prstGeom prst="rect">
            <a:avLst/>
          </a:prstGeom>
          <a:noFill/>
        </p:spPr>
        <p:txBody>
          <a:bodyPr wrap="none" rtlCol="0">
            <a:spAutoFit/>
          </a:bodyPr>
          <a:lstStyle/>
          <a:p>
            <a:r>
              <a:rPr lang="ja-JP" altLang="en-US" b="1" dirty="0"/>
              <a:t>○社外で得た経験を活かせる</a:t>
            </a:r>
          </a:p>
          <a:p>
            <a:r>
              <a:rPr lang="ja-JP" altLang="en-US" dirty="0"/>
              <a:t>→自分の成長を企業に還元できる機会。</a:t>
            </a:r>
          </a:p>
        </p:txBody>
      </p:sp>
      <p:sp>
        <p:nvSpPr>
          <p:cNvPr id="13" name="テキスト ボックス 12">
            <a:extLst>
              <a:ext uri="{FF2B5EF4-FFF2-40B4-BE49-F238E27FC236}">
                <a16:creationId xmlns:a16="http://schemas.microsoft.com/office/drawing/2014/main" id="{CDFC8917-F14C-1B43-3D1A-4250DE74FBDD}"/>
              </a:ext>
            </a:extLst>
          </p:cNvPr>
          <p:cNvSpPr txBox="1"/>
          <p:nvPr/>
        </p:nvSpPr>
        <p:spPr>
          <a:xfrm>
            <a:off x="483350" y="266469"/>
            <a:ext cx="4629422" cy="369332"/>
          </a:xfrm>
          <a:prstGeom prst="rect">
            <a:avLst/>
          </a:prstGeom>
          <a:noFill/>
        </p:spPr>
        <p:txBody>
          <a:bodyPr wrap="square" rtlCol="0">
            <a:spAutoFit/>
          </a:bodyPr>
          <a:lstStyle/>
          <a:p>
            <a:r>
              <a:rPr kumimoji="1" lang="en-US" altLang="ja-JP" b="1" dirty="0">
                <a:solidFill>
                  <a:schemeClr val="accent1">
                    <a:lumMod val="75000"/>
                  </a:schemeClr>
                </a:solidFill>
              </a:rPr>
              <a:t>※</a:t>
            </a:r>
            <a:r>
              <a:rPr kumimoji="1" lang="ja-JP" altLang="en-US" b="1" dirty="0">
                <a:solidFill>
                  <a:schemeClr val="accent1">
                    <a:lumMod val="75000"/>
                  </a:schemeClr>
                </a:solidFill>
              </a:rPr>
              <a:t>ジョブリターン制度にも取り組んだ場合</a:t>
            </a:r>
          </a:p>
        </p:txBody>
      </p:sp>
    </p:spTree>
    <p:extLst>
      <p:ext uri="{BB962C8B-B14F-4D97-AF65-F5344CB8AC3E}">
        <p14:creationId xmlns:p14="http://schemas.microsoft.com/office/powerpoint/2010/main" val="2305725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dirty="0"/>
          </a:p>
        </p:txBody>
      </p:sp>
      <p:sp>
        <p:nvSpPr>
          <p:cNvPr id="4" name="タイトル 1"/>
          <p:cNvSpPr txBox="1">
            <a:spLocks/>
          </p:cNvSpPr>
          <p:nvPr/>
        </p:nvSpPr>
        <p:spPr>
          <a:xfrm>
            <a:off x="650896" y="173354"/>
            <a:ext cx="2339102"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a:latin typeface="+mn-ea"/>
                <a:ea typeface="+mn-ea"/>
              </a:rPr>
              <a:t>３．質疑応答</a:t>
            </a:r>
            <a:endParaRPr lang="ja-JP" altLang="en-US" sz="2800" b="1" dirty="0">
              <a:latin typeface="+mn-ea"/>
              <a:ea typeface="+mn-ea"/>
            </a:endParaRPr>
          </a:p>
        </p:txBody>
      </p:sp>
    </p:spTree>
    <p:extLst>
      <p:ext uri="{BB962C8B-B14F-4D97-AF65-F5344CB8AC3E}">
        <p14:creationId xmlns:p14="http://schemas.microsoft.com/office/powerpoint/2010/main" val="3170647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997</Words>
  <Application>Microsoft Office PowerPoint</Application>
  <PresentationFormat>A4 210 x 297 mm</PresentationFormat>
  <Paragraphs>89</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メイリオ</vt:lpstr>
      <vt:lpstr>游ゴシック</vt:lpstr>
      <vt:lpstr>Arial</vt:lpstr>
      <vt:lpstr>Calibri</vt:lpstr>
      <vt:lpstr>Calibri Light</vt:lpstr>
      <vt:lpstr>Office テーマ</vt:lpstr>
      <vt:lpstr>PowerPoint プレゼンテーション</vt:lpstr>
      <vt:lpstr>本日の研修内容</vt:lpstr>
      <vt:lpstr>PowerPoint プレゼンテーション</vt:lpstr>
      <vt:lpstr>１．整備した社内制度の内容説明</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2025-08-07T21:31:06Z</dcterms:created>
  <dcterms:modified xsi:type="dcterms:W3CDTF">2025-08-12T04:39:54Z</dcterms:modified>
</cp:coreProperties>
</file>