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handoutMasterIdLst>
    <p:handoutMasterId r:id="rId9"/>
  </p:handoutMasterIdLst>
  <p:sldIdLst>
    <p:sldId id="256" r:id="rId2"/>
    <p:sldId id="257" r:id="rId3"/>
    <p:sldId id="273" r:id="rId4"/>
    <p:sldId id="259" r:id="rId5"/>
    <p:sldId id="279" r:id="rId6"/>
    <p:sldId id="274" r:id="rId7"/>
    <p:sldId id="263" r:id="rId8"/>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1152" y="2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F247673C-1DA0-4676-80CE-9BE86AD4526E}" type="datetimeFigureOut">
              <a:rPr kumimoji="1" lang="ja-JP" altLang="en-US" smtClean="0"/>
              <a:t>2025/8/12</a:t>
            </a:fld>
            <a:endParaRPr kumimoji="1" lang="ja-JP" altLang="en-US"/>
          </a:p>
        </p:txBody>
      </p:sp>
      <p:sp>
        <p:nvSpPr>
          <p:cNvPr id="4" name="フッター プレースホルダー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14789D18-1A2A-40A9-A8FA-0E5C532A0C57}" type="slidenum">
              <a:rPr kumimoji="1" lang="ja-JP" altLang="en-US" smtClean="0"/>
              <a:t>‹#›</a:t>
            </a:fld>
            <a:endParaRPr kumimoji="1" lang="ja-JP" altLang="en-US"/>
          </a:p>
        </p:txBody>
      </p:sp>
    </p:spTree>
    <p:extLst>
      <p:ext uri="{BB962C8B-B14F-4D97-AF65-F5344CB8AC3E}">
        <p14:creationId xmlns:p14="http://schemas.microsoft.com/office/powerpoint/2010/main" val="5640663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hlw.go.jp/toukei/list/71-r06.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jsite.mhlw.go.jp/tokyo-roudoukyoku/var/rev0/0146/0019/papamama.pdf"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ender.go.jp/about_danjo/whitepaper/r05/zentai/index.html"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850913" y="2832235"/>
            <a:ext cx="6186309"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a:solidFill>
                  <a:schemeClr val="tx1"/>
                </a:solidFill>
              </a:rPr>
              <a:t>男性の育児参加推進について</a:t>
            </a:r>
            <a:endParaRPr kumimoji="1" lang="en-US" altLang="ja-JP" sz="3600" b="1" dirty="0">
              <a:solidFill>
                <a:schemeClr val="tx1"/>
              </a:solidFill>
            </a:endParaRPr>
          </a:p>
        </p:txBody>
      </p:sp>
      <p:sp>
        <p:nvSpPr>
          <p:cNvPr id="12" name="正方形/長方形 11"/>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a:solidFill>
                  <a:schemeClr val="tx1"/>
                </a:solidFill>
              </a:rPr>
              <a:t>　年　　月　　日</a:t>
            </a:r>
            <a:endParaRPr kumimoji="1" lang="en-US" altLang="ja-JP" dirty="0">
              <a:solidFill>
                <a:schemeClr val="tx1"/>
              </a:solidFill>
            </a:endParaRPr>
          </a:p>
          <a:p>
            <a:pPr algn="ctr"/>
            <a:r>
              <a:rPr kumimoji="1" lang="ja-JP" altLang="en-US" dirty="0">
                <a:solidFill>
                  <a:schemeClr val="tx1"/>
                </a:solidFill>
              </a:rPr>
              <a:t>　　　</a:t>
            </a:r>
            <a:endParaRPr kumimoji="1" lang="en-US" altLang="ja-JP" dirty="0">
              <a:solidFill>
                <a:schemeClr val="tx1"/>
              </a:solidFill>
            </a:endParaRPr>
          </a:p>
          <a:p>
            <a:pPr algn="ctr"/>
            <a:r>
              <a:rPr kumimoji="1" lang="ja-JP" altLang="en-US" dirty="0">
                <a:solidFill>
                  <a:schemeClr val="tx1"/>
                </a:solidFill>
              </a:rPr>
              <a:t>　　時　　分　～　　時　　分</a:t>
            </a:r>
          </a:p>
        </p:txBody>
      </p:sp>
      <p:sp>
        <p:nvSpPr>
          <p:cNvPr id="13" name="正方形/長方形 12"/>
          <p:cNvSpPr/>
          <p:nvPr/>
        </p:nvSpPr>
        <p:spPr>
          <a:xfrm>
            <a:off x="733905" y="5504255"/>
            <a:ext cx="8032968"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a:solidFill>
                  <a:schemeClr val="accent1">
                    <a:lumMod val="75000"/>
                  </a:schemeClr>
                </a:solidFill>
              </a:rPr>
              <a:t>【</a:t>
            </a:r>
            <a:r>
              <a:rPr kumimoji="1" lang="ja-JP" altLang="en-US" dirty="0">
                <a:solidFill>
                  <a:schemeClr val="accent1">
                    <a:lumMod val="75000"/>
                  </a:schemeClr>
                </a:solidFill>
              </a:rPr>
              <a:t>ポイント</a:t>
            </a:r>
            <a:r>
              <a:rPr kumimoji="1" lang="en-US" altLang="ja-JP" dirty="0">
                <a:solidFill>
                  <a:schemeClr val="accent1">
                    <a:lumMod val="75000"/>
                  </a:schemeClr>
                </a:solidFill>
              </a:rPr>
              <a:t>】</a:t>
            </a:r>
          </a:p>
          <a:p>
            <a:r>
              <a:rPr kumimoji="1" lang="ja-JP" altLang="en-US" dirty="0">
                <a:solidFill>
                  <a:schemeClr val="accent1">
                    <a:lumMod val="75000"/>
                  </a:schemeClr>
                </a:solidFill>
              </a:rPr>
              <a:t>①整備した社内制度の内容説明は経営者や人事労務担当者等</a:t>
            </a:r>
            <a:endParaRPr kumimoji="1" lang="en-US" altLang="ja-JP" dirty="0">
              <a:solidFill>
                <a:schemeClr val="accent1">
                  <a:lumMod val="75000"/>
                </a:schemeClr>
              </a:solidFill>
            </a:endParaRPr>
          </a:p>
          <a:p>
            <a:r>
              <a:rPr kumimoji="1" lang="ja-JP" altLang="en-US" dirty="0">
                <a:solidFill>
                  <a:schemeClr val="accent1">
                    <a:lumMod val="75000"/>
                  </a:schemeClr>
                </a:solidFill>
              </a:rPr>
              <a:t>②研修会で収集した情報提供の説明は研修会に参加した経営者や従業員　</a:t>
            </a:r>
          </a:p>
        </p:txBody>
      </p:sp>
      <p:sp>
        <p:nvSpPr>
          <p:cNvPr id="15" name="正方形/長方形 14"/>
          <p:cNvSpPr/>
          <p:nvPr/>
        </p:nvSpPr>
        <p:spPr>
          <a:xfrm>
            <a:off x="1137770" y="1118810"/>
            <a:ext cx="8432758" cy="954107"/>
          </a:xfrm>
          <a:prstGeom prst="rect">
            <a:avLst/>
          </a:prstGeom>
        </p:spPr>
        <p:txBody>
          <a:bodyPr wrap="none">
            <a:spAutoFit/>
          </a:bodyPr>
          <a:lstStyle/>
          <a:p>
            <a:r>
              <a:rPr kumimoji="1" lang="ja-JP" altLang="en-US" sz="1400" dirty="0">
                <a:solidFill>
                  <a:srgbClr val="FF0000"/>
                </a:solidFill>
              </a:rPr>
              <a:t>　</a:t>
            </a:r>
            <a:r>
              <a:rPr kumimoji="1" lang="ja-JP" altLang="en-US" sz="1400" b="1" dirty="0">
                <a:solidFill>
                  <a:srgbClr val="00B050"/>
                </a:solidFill>
              </a:rPr>
              <a:t>この社内研修資料（例）はあくまでも参考例です。</a:t>
            </a:r>
            <a:endParaRPr kumimoji="1" lang="en-US" altLang="ja-JP" sz="1400" b="1" dirty="0">
              <a:solidFill>
                <a:srgbClr val="00B050"/>
              </a:solidFill>
            </a:endParaRPr>
          </a:p>
          <a:p>
            <a:r>
              <a:rPr kumimoji="1" lang="ja-JP" altLang="en-US" sz="1400" dirty="0">
                <a:solidFill>
                  <a:srgbClr val="00B050"/>
                </a:solidFill>
              </a:rPr>
              <a:t>　</a:t>
            </a:r>
            <a:r>
              <a:rPr lang="ja-JP" altLang="en-US" sz="1400" dirty="0">
                <a:solidFill>
                  <a:srgbClr val="00B050"/>
                </a:solidFill>
              </a:rPr>
              <a:t>必ず「申請の手引き」「よくある質問」で</a:t>
            </a:r>
            <a:r>
              <a:rPr kumimoji="1" lang="ja-JP" altLang="en-US" sz="1400" dirty="0">
                <a:solidFill>
                  <a:srgbClr val="00B050"/>
                </a:solidFill>
              </a:rPr>
              <a:t>詳細を確認して、各申請企業ごとの</a:t>
            </a:r>
            <a:endParaRPr kumimoji="1" lang="en-US" altLang="ja-JP" sz="1400" dirty="0">
              <a:solidFill>
                <a:srgbClr val="00B050"/>
              </a:solidFill>
            </a:endParaRPr>
          </a:p>
          <a:p>
            <a:r>
              <a:rPr kumimoji="1" lang="ja-JP" altLang="en-US" sz="1400" dirty="0">
                <a:solidFill>
                  <a:srgbClr val="00B050"/>
                </a:solidFill>
              </a:rPr>
              <a:t>　社内研修資料を作成してください。</a:t>
            </a:r>
            <a:endParaRPr kumimoji="1" lang="en-US" altLang="ja-JP" sz="1400" dirty="0">
              <a:solidFill>
                <a:srgbClr val="00B050"/>
              </a:solidFill>
            </a:endParaRPr>
          </a:p>
          <a:p>
            <a:r>
              <a:rPr kumimoji="1" lang="ja-JP" altLang="en-US" sz="1400" dirty="0">
                <a:solidFill>
                  <a:srgbClr val="00B050"/>
                </a:solidFill>
              </a:rPr>
              <a:t>　</a:t>
            </a:r>
            <a:r>
              <a:rPr kumimoji="1" lang="en-US" altLang="ja-JP" sz="1400" dirty="0">
                <a:solidFill>
                  <a:srgbClr val="00B050"/>
                </a:solidFill>
              </a:rPr>
              <a:t> https://www.hataraku.metro.tokyo.lg.jp/kaizen/koyoukankyo/files/86b29255579ed0cbbe4458607ac4c62f.pdf</a:t>
            </a:r>
          </a:p>
        </p:txBody>
      </p:sp>
      <p:cxnSp>
        <p:nvCxnSpPr>
          <p:cNvPr id="16" name="直線コネクタ 15"/>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68895" y="103032"/>
            <a:ext cx="34948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a:solidFill>
                  <a:schemeClr val="tx1"/>
                </a:solidFill>
              </a:rPr>
              <a:t>令和</a:t>
            </a:r>
            <a:r>
              <a:rPr kumimoji="1" lang="en-US" altLang="ja-JP" sz="1200" dirty="0">
                <a:solidFill>
                  <a:schemeClr val="tx1"/>
                </a:solidFill>
              </a:rPr>
              <a:t>7</a:t>
            </a:r>
            <a:r>
              <a:rPr kumimoji="1" lang="ja-JP" altLang="en-US" sz="1200" dirty="0">
                <a:solidFill>
                  <a:schemeClr val="tx1"/>
                </a:solidFill>
              </a:rPr>
              <a:t>年度働きやすい職場環境づくり推進奨励金</a:t>
            </a:r>
          </a:p>
        </p:txBody>
      </p:sp>
      <p:sp>
        <p:nvSpPr>
          <p:cNvPr id="18" name="正方形/長方形 17"/>
          <p:cNvSpPr/>
          <p:nvPr/>
        </p:nvSpPr>
        <p:spPr>
          <a:xfrm>
            <a:off x="409174" y="577172"/>
            <a:ext cx="172354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2400" b="1" dirty="0">
                <a:solidFill>
                  <a:schemeClr val="bg1"/>
                </a:solidFill>
              </a:rPr>
              <a:t>Ａコース②</a:t>
            </a:r>
          </a:p>
        </p:txBody>
      </p:sp>
      <p:sp>
        <p:nvSpPr>
          <p:cNvPr id="19" name="正方形/長方形 18"/>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tx1"/>
                </a:solidFill>
              </a:rPr>
              <a:t>株式会社〇〇　社内研修資料（例）</a:t>
            </a:r>
          </a:p>
        </p:txBody>
      </p:sp>
    </p:spTree>
    <p:extLst>
      <p:ext uri="{BB962C8B-B14F-4D97-AF65-F5344CB8AC3E}">
        <p14:creationId xmlns:p14="http://schemas.microsoft.com/office/powerpoint/2010/main" val="1686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p:txBody>
          <a:bodyPr/>
          <a:lstStyle/>
          <a:p>
            <a:pPr marL="0" indent="0">
              <a:buNone/>
            </a:pPr>
            <a:endParaRPr kumimoji="1" lang="en-US" altLang="ja-JP" strike="sngStrike" dirty="0">
              <a:latin typeface="+mn-ea"/>
            </a:endParaRPr>
          </a:p>
          <a:p>
            <a:pPr marL="0" indent="0">
              <a:buNone/>
            </a:pPr>
            <a:r>
              <a:rPr lang="en-US" altLang="ja-JP" dirty="0">
                <a:latin typeface="+mn-ea"/>
              </a:rPr>
              <a:t>1.</a:t>
            </a:r>
            <a:r>
              <a:rPr lang="ja-JP" altLang="en-US" dirty="0">
                <a:latin typeface="+mn-ea"/>
              </a:rPr>
              <a:t>社内調査結果等の説明</a:t>
            </a:r>
            <a:endParaRPr lang="en-US" altLang="ja-JP" dirty="0">
              <a:latin typeface="+mn-ea"/>
            </a:endParaRPr>
          </a:p>
          <a:p>
            <a:pPr marL="0" indent="0">
              <a:buNone/>
            </a:pPr>
            <a:r>
              <a:rPr lang="en-US" altLang="ja-JP" dirty="0">
                <a:latin typeface="+mn-ea"/>
              </a:rPr>
              <a:t>2.</a:t>
            </a:r>
            <a:r>
              <a:rPr lang="ja-JP" altLang="en-US" dirty="0">
                <a:latin typeface="+mn-ea"/>
              </a:rPr>
              <a:t>都の</a:t>
            </a:r>
            <a:r>
              <a:rPr kumimoji="1" lang="ja-JP" altLang="en-US" dirty="0">
                <a:latin typeface="+mn-ea"/>
              </a:rPr>
              <a:t>研修会で収集した知識の情報提供</a:t>
            </a:r>
            <a:endParaRPr kumimoji="1" lang="en-US" altLang="ja-JP" dirty="0">
              <a:latin typeface="+mn-ea"/>
            </a:endParaRPr>
          </a:p>
          <a:p>
            <a:pPr marL="0" indent="0">
              <a:buNone/>
            </a:pPr>
            <a:r>
              <a:rPr kumimoji="1" lang="en-US" altLang="ja-JP" dirty="0">
                <a:latin typeface="+mn-ea"/>
              </a:rPr>
              <a:t>3.</a:t>
            </a:r>
            <a:r>
              <a:rPr kumimoji="1" lang="ja-JP" altLang="en-US" dirty="0">
                <a:latin typeface="+mn-ea"/>
              </a:rPr>
              <a:t>質疑応答</a:t>
            </a:r>
          </a:p>
        </p:txBody>
      </p:sp>
      <p:sp>
        <p:nvSpPr>
          <p:cNvPr id="4" name="正方形/長方形 3"/>
          <p:cNvSpPr/>
          <p:nvPr/>
        </p:nvSpPr>
        <p:spPr>
          <a:xfrm>
            <a:off x="3938206" y="4591871"/>
            <a:ext cx="5724644" cy="461665"/>
          </a:xfrm>
          <a:prstGeom prst="rect">
            <a:avLst/>
          </a:prstGeom>
        </p:spPr>
        <p:txBody>
          <a:bodyPr wrap="none">
            <a:spAutoFit/>
          </a:bodyPr>
          <a:lstStyle/>
          <a:p>
            <a:r>
              <a:rPr kumimoji="1" lang="ja-JP" altLang="en-US" sz="2400" dirty="0">
                <a:solidFill>
                  <a:schemeClr val="accent1">
                    <a:lumMod val="75000"/>
                  </a:schemeClr>
                </a:solidFill>
                <a:latin typeface="+mn-ea"/>
              </a:rPr>
              <a:t>（</a:t>
            </a:r>
            <a:r>
              <a:rPr kumimoji="1" lang="en-US" altLang="ja-JP" sz="2400" dirty="0">
                <a:solidFill>
                  <a:schemeClr val="accent1">
                    <a:lumMod val="75000"/>
                  </a:schemeClr>
                </a:solidFill>
                <a:latin typeface="+mn-ea"/>
              </a:rPr>
              <a:t>※</a:t>
            </a:r>
            <a:r>
              <a:rPr kumimoji="1" lang="ja-JP" altLang="en-US" sz="2400" dirty="0">
                <a:solidFill>
                  <a:schemeClr val="accent1">
                    <a:lumMod val="75000"/>
                  </a:schemeClr>
                </a:solidFill>
                <a:latin typeface="+mn-ea"/>
              </a:rPr>
              <a:t>　奨励金の取組順とは異なります）</a:t>
            </a:r>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70645" y="1009372"/>
            <a:ext cx="5012911" cy="424732"/>
          </a:xfrm>
        </p:spPr>
        <p:txBody>
          <a:bodyPr wrap="none">
            <a:spAutoFit/>
          </a:bodyPr>
          <a:lstStyle/>
          <a:p>
            <a:pPr marL="514350" indent="-514350">
              <a:buFont typeface="+mj-ea"/>
              <a:buAutoNum type="circleNumDbPlain"/>
            </a:pPr>
            <a:r>
              <a:rPr kumimoji="1" lang="ja-JP" altLang="en-US" sz="2400" dirty="0">
                <a:latin typeface="+mn-ea"/>
              </a:rPr>
              <a:t>利用状況調査の集計結果・概要</a:t>
            </a:r>
          </a:p>
        </p:txBody>
      </p:sp>
      <p:sp>
        <p:nvSpPr>
          <p:cNvPr id="4" name="コンテンツ プレースホルダー 2"/>
          <p:cNvSpPr txBox="1">
            <a:spLocks/>
          </p:cNvSpPr>
          <p:nvPr/>
        </p:nvSpPr>
        <p:spPr>
          <a:xfrm>
            <a:off x="670645" y="2828498"/>
            <a:ext cx="5812810" cy="428387"/>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mn-ea"/>
              </a:rPr>
              <a:t>② プロジェクトチームにおける検討内容</a:t>
            </a:r>
          </a:p>
        </p:txBody>
      </p:sp>
      <p:sp>
        <p:nvSpPr>
          <p:cNvPr id="5" name="コンテンツ プレースホルダー 2"/>
          <p:cNvSpPr txBox="1">
            <a:spLocks/>
          </p:cNvSpPr>
          <p:nvPr/>
        </p:nvSpPr>
        <p:spPr>
          <a:xfrm>
            <a:off x="670645" y="4620106"/>
            <a:ext cx="3042821" cy="424732"/>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mn-ea"/>
              </a:rPr>
              <a:t>③ 設定した社内目標</a:t>
            </a:r>
            <a:endParaRPr lang="en-US" altLang="ja-JP" sz="2400" dirty="0">
              <a:latin typeface="+mn-ea"/>
            </a:endParaRPr>
          </a:p>
        </p:txBody>
      </p:sp>
      <p:sp>
        <p:nvSpPr>
          <p:cNvPr id="7" name="正方形/長方形 6"/>
          <p:cNvSpPr/>
          <p:nvPr/>
        </p:nvSpPr>
        <p:spPr>
          <a:xfrm>
            <a:off x="670645" y="1448588"/>
            <a:ext cx="8755570" cy="113682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accent1">
                    <a:lumMod val="75000"/>
                  </a:schemeClr>
                </a:solidFill>
              </a:rPr>
              <a:t>（様式）社内周知用「１</a:t>
            </a:r>
            <a:r>
              <a:rPr kumimoji="1" lang="en-US" altLang="ja-JP" b="1" dirty="0">
                <a:solidFill>
                  <a:schemeClr val="accent1">
                    <a:lumMod val="75000"/>
                  </a:schemeClr>
                </a:solidFill>
              </a:rPr>
              <a:t>.</a:t>
            </a:r>
            <a:r>
              <a:rPr kumimoji="1" lang="ja-JP" altLang="en-US" b="1" dirty="0">
                <a:solidFill>
                  <a:schemeClr val="accent1">
                    <a:lumMod val="75000"/>
                  </a:schemeClr>
                </a:solidFill>
              </a:rPr>
              <a:t>アンケート調査」</a:t>
            </a:r>
            <a:r>
              <a:rPr kumimoji="1" lang="ja-JP" altLang="en-US" b="1" dirty="0">
                <a:solidFill>
                  <a:schemeClr val="accent1">
                    <a:lumMod val="75000"/>
                  </a:schemeClr>
                </a:solidFill>
                <a:latin typeface="+mn-ea"/>
              </a:rPr>
              <a:t>、</a:t>
            </a:r>
            <a:endParaRPr kumimoji="1" lang="en-US" altLang="ja-JP" b="1" dirty="0">
              <a:solidFill>
                <a:schemeClr val="accent1">
                  <a:lumMod val="75000"/>
                </a:schemeClr>
              </a:solidFill>
              <a:latin typeface="+mn-ea"/>
            </a:endParaRPr>
          </a:p>
          <a:p>
            <a:pPr algn="ctr"/>
            <a:r>
              <a:rPr kumimoji="1" lang="ja-JP" altLang="en-US" b="1" dirty="0">
                <a:solidFill>
                  <a:schemeClr val="accent1">
                    <a:lumMod val="75000"/>
                  </a:schemeClr>
                </a:solidFill>
                <a:latin typeface="+mn-ea"/>
              </a:rPr>
              <a:t>「</a:t>
            </a:r>
            <a:r>
              <a:rPr kumimoji="1" lang="en-US" altLang="ja-JP" b="1" dirty="0">
                <a:solidFill>
                  <a:schemeClr val="accent1">
                    <a:lumMod val="75000"/>
                  </a:schemeClr>
                </a:solidFill>
                <a:latin typeface="+mn-ea"/>
              </a:rPr>
              <a:t>(</a:t>
            </a:r>
            <a:r>
              <a:rPr kumimoji="1" lang="ja-JP" altLang="en-US" b="1" dirty="0">
                <a:solidFill>
                  <a:schemeClr val="accent1">
                    <a:lumMod val="75000"/>
                  </a:schemeClr>
                </a:solidFill>
                <a:latin typeface="+mn-ea"/>
              </a:rPr>
              <a:t>様式</a:t>
            </a:r>
            <a:r>
              <a:rPr kumimoji="1" lang="en-US" altLang="ja-JP" b="1" dirty="0">
                <a:solidFill>
                  <a:schemeClr val="accent1">
                    <a:lumMod val="75000"/>
                  </a:schemeClr>
                </a:solidFill>
                <a:latin typeface="+mn-ea"/>
              </a:rPr>
              <a:t>)</a:t>
            </a:r>
            <a:r>
              <a:rPr kumimoji="1" lang="ja-JP" altLang="en-US" b="1" dirty="0">
                <a:solidFill>
                  <a:schemeClr val="accent1">
                    <a:lumMod val="75000"/>
                  </a:schemeClr>
                </a:solidFill>
                <a:latin typeface="+mn-ea"/>
              </a:rPr>
              <a:t>育児アンケート集計結果」</a:t>
            </a:r>
            <a:r>
              <a:rPr kumimoji="1" lang="ja-JP" altLang="en-US" b="1" dirty="0">
                <a:solidFill>
                  <a:schemeClr val="accent1">
                    <a:lumMod val="75000"/>
                  </a:schemeClr>
                </a:solidFill>
              </a:rPr>
              <a:t>の内容を説明してください。</a:t>
            </a:r>
          </a:p>
        </p:txBody>
      </p:sp>
      <p:sp>
        <p:nvSpPr>
          <p:cNvPr id="8" name="正方形/長方形 7"/>
          <p:cNvSpPr/>
          <p:nvPr/>
        </p:nvSpPr>
        <p:spPr>
          <a:xfrm>
            <a:off x="670645" y="3271369"/>
            <a:ext cx="8755570" cy="113682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accent1">
                    <a:lumMod val="75000"/>
                  </a:schemeClr>
                </a:solidFill>
                <a:latin typeface="+mn-ea"/>
              </a:rPr>
              <a:t>「</a:t>
            </a:r>
            <a:r>
              <a:rPr kumimoji="1" lang="en-US" altLang="ja-JP" b="1" dirty="0">
                <a:solidFill>
                  <a:schemeClr val="accent1">
                    <a:lumMod val="75000"/>
                  </a:schemeClr>
                </a:solidFill>
                <a:latin typeface="+mn-ea"/>
              </a:rPr>
              <a:t>(</a:t>
            </a:r>
            <a:r>
              <a:rPr kumimoji="1" lang="ja-JP" altLang="en-US" b="1" dirty="0">
                <a:solidFill>
                  <a:schemeClr val="accent1">
                    <a:lumMod val="75000"/>
                  </a:schemeClr>
                </a:solidFill>
                <a:latin typeface="+mn-ea"/>
              </a:rPr>
              <a:t>様式</a:t>
            </a:r>
            <a:r>
              <a:rPr kumimoji="1" lang="en-US" altLang="ja-JP" b="1" dirty="0">
                <a:solidFill>
                  <a:schemeClr val="accent1">
                    <a:lumMod val="75000"/>
                  </a:schemeClr>
                </a:solidFill>
                <a:latin typeface="+mn-ea"/>
              </a:rPr>
              <a:t>)</a:t>
            </a:r>
            <a:r>
              <a:rPr kumimoji="1" lang="ja-JP" altLang="en-US" b="1" dirty="0">
                <a:solidFill>
                  <a:schemeClr val="accent1">
                    <a:lumMod val="75000"/>
                  </a:schemeClr>
                </a:solidFill>
                <a:latin typeface="+mn-ea"/>
              </a:rPr>
              <a:t>社内周知用」、「</a:t>
            </a:r>
            <a:r>
              <a:rPr kumimoji="1" lang="en-US" altLang="ja-JP" b="1" dirty="0">
                <a:solidFill>
                  <a:schemeClr val="accent1">
                    <a:lumMod val="75000"/>
                  </a:schemeClr>
                </a:solidFill>
                <a:latin typeface="+mn-ea"/>
              </a:rPr>
              <a:t>(</a:t>
            </a:r>
            <a:r>
              <a:rPr kumimoji="1" lang="ja-JP" altLang="en-US" b="1" dirty="0">
                <a:solidFill>
                  <a:schemeClr val="accent1">
                    <a:lumMod val="75000"/>
                  </a:schemeClr>
                </a:solidFill>
                <a:latin typeface="+mn-ea"/>
              </a:rPr>
              <a:t>様式</a:t>
            </a:r>
            <a:r>
              <a:rPr kumimoji="1" lang="en-US" altLang="ja-JP" b="1" dirty="0">
                <a:solidFill>
                  <a:schemeClr val="accent1">
                    <a:lumMod val="75000"/>
                  </a:schemeClr>
                </a:solidFill>
                <a:latin typeface="+mn-ea"/>
              </a:rPr>
              <a:t>)</a:t>
            </a:r>
            <a:r>
              <a:rPr kumimoji="1" lang="ja-JP" altLang="en-US" b="1" dirty="0">
                <a:solidFill>
                  <a:schemeClr val="accent1">
                    <a:lumMod val="75000"/>
                  </a:schemeClr>
                </a:solidFill>
                <a:latin typeface="+mn-ea"/>
              </a:rPr>
              <a:t>育児アンケート集計結果」を使い</a:t>
            </a:r>
            <a:endParaRPr kumimoji="1" lang="en-US" altLang="ja-JP" b="1" dirty="0">
              <a:solidFill>
                <a:schemeClr val="accent1">
                  <a:lumMod val="75000"/>
                </a:schemeClr>
              </a:solidFill>
              <a:latin typeface="+mn-ea"/>
            </a:endParaRPr>
          </a:p>
          <a:p>
            <a:pPr algn="ctr"/>
            <a:r>
              <a:rPr kumimoji="1" lang="ja-JP" altLang="en-US" b="1" dirty="0">
                <a:solidFill>
                  <a:schemeClr val="accent1">
                    <a:lumMod val="75000"/>
                  </a:schemeClr>
                </a:solidFill>
                <a:latin typeface="+mn-ea"/>
              </a:rPr>
              <a:t>現状や課題、対応策などアンケート結果から検討した内容を説明してください。</a:t>
            </a:r>
          </a:p>
        </p:txBody>
      </p:sp>
      <p:sp>
        <p:nvSpPr>
          <p:cNvPr id="9" name="正方形/長方形 8"/>
          <p:cNvSpPr/>
          <p:nvPr/>
        </p:nvSpPr>
        <p:spPr>
          <a:xfrm>
            <a:off x="670645" y="5062978"/>
            <a:ext cx="8755570" cy="113682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accent1">
                    <a:lumMod val="75000"/>
                  </a:schemeClr>
                </a:solidFill>
                <a:latin typeface="+mn-ea"/>
              </a:rPr>
              <a:t>（様式）社内周知用「３</a:t>
            </a:r>
            <a:r>
              <a:rPr lang="en-US" altLang="ja-JP" b="1" dirty="0">
                <a:solidFill>
                  <a:schemeClr val="accent1">
                    <a:lumMod val="75000"/>
                  </a:schemeClr>
                </a:solidFill>
                <a:latin typeface="+mn-ea"/>
              </a:rPr>
              <a:t>.</a:t>
            </a:r>
            <a:r>
              <a:rPr lang="ja-JP" altLang="en-US" b="1" dirty="0">
                <a:solidFill>
                  <a:schemeClr val="accent1">
                    <a:lumMod val="75000"/>
                  </a:schemeClr>
                </a:solidFill>
                <a:latin typeface="+mn-ea"/>
              </a:rPr>
              <a:t>設定した目標及び取り組み内容」を説明してください。</a:t>
            </a:r>
          </a:p>
        </p:txBody>
      </p:sp>
      <p:sp>
        <p:nvSpPr>
          <p:cNvPr id="10" name="タイトル 1"/>
          <p:cNvSpPr txBox="1">
            <a:spLocks/>
          </p:cNvSpPr>
          <p:nvPr/>
        </p:nvSpPr>
        <p:spPr>
          <a:xfrm>
            <a:off x="2712068" y="212463"/>
            <a:ext cx="4493538"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１．社内調査結果等の説明</a:t>
            </a:r>
          </a:p>
        </p:txBody>
      </p:sp>
    </p:spTree>
    <p:extLst>
      <p:ext uri="{BB962C8B-B14F-4D97-AF65-F5344CB8AC3E}">
        <p14:creationId xmlns:p14="http://schemas.microsoft.com/office/powerpoint/2010/main" val="54197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27850" y="847999"/>
            <a:ext cx="7596951" cy="480131"/>
          </a:xfrm>
        </p:spPr>
        <p:txBody>
          <a:bodyPr wrap="none">
            <a:spAutoFit/>
          </a:bodyPr>
          <a:lstStyle/>
          <a:p>
            <a:r>
              <a:rPr kumimoji="1" lang="ja-JP" altLang="en-US" dirty="0"/>
              <a:t>男性の育児参加が求められる背景</a:t>
            </a:r>
            <a:r>
              <a:rPr lang="ja-JP" altLang="en-US" dirty="0">
                <a:solidFill>
                  <a:srgbClr val="FF0000"/>
                </a:solidFill>
              </a:rPr>
              <a:t>　</a:t>
            </a:r>
            <a:r>
              <a:rPr lang="ja-JP" altLang="en-US" dirty="0">
                <a:solidFill>
                  <a:schemeClr val="accent1">
                    <a:lumMod val="75000"/>
                  </a:schemeClr>
                </a:solidFill>
              </a:rPr>
              <a:t>（例示）</a:t>
            </a:r>
            <a:endParaRPr lang="en-US" altLang="ja-JP" dirty="0">
              <a:solidFill>
                <a:schemeClr val="accent1">
                  <a:lumMod val="75000"/>
                </a:schemeClr>
              </a:solidFill>
            </a:endParaRPr>
          </a:p>
        </p:txBody>
      </p:sp>
      <p:sp>
        <p:nvSpPr>
          <p:cNvPr id="4" name="正方形/長方形 3"/>
          <p:cNvSpPr/>
          <p:nvPr/>
        </p:nvSpPr>
        <p:spPr>
          <a:xfrm>
            <a:off x="432310" y="1448010"/>
            <a:ext cx="9595951" cy="1200329"/>
          </a:xfrm>
          <a:prstGeom prst="rect">
            <a:avLst/>
          </a:prstGeom>
        </p:spPr>
        <p:txBody>
          <a:bodyPr wrap="square">
            <a:spAutoFit/>
          </a:bodyPr>
          <a:lstStyle/>
          <a:p>
            <a:r>
              <a:rPr kumimoji="1" lang="ja-JP" altLang="en-US" dirty="0"/>
              <a:t>▸ </a:t>
            </a:r>
            <a:r>
              <a:rPr lang="ja-JP" altLang="en-US" dirty="0"/>
              <a:t>令和</a:t>
            </a:r>
            <a:r>
              <a:rPr lang="en-US" altLang="ja-JP" dirty="0"/>
              <a:t>6</a:t>
            </a:r>
            <a:r>
              <a:rPr lang="ja-JP" altLang="en-US" dirty="0"/>
              <a:t>年度の全国の事業所における男性の育児休業制度は</a:t>
            </a:r>
            <a:r>
              <a:rPr lang="en-US" altLang="ja-JP" dirty="0">
                <a:solidFill>
                  <a:srgbClr val="C00000"/>
                </a:solidFill>
              </a:rPr>
              <a:t>40.5</a:t>
            </a:r>
            <a:r>
              <a:rPr lang="ja-JP" altLang="en-US" dirty="0">
                <a:solidFill>
                  <a:srgbClr val="C00000"/>
                </a:solidFill>
              </a:rPr>
              <a:t>％</a:t>
            </a:r>
          </a:p>
          <a:p>
            <a:r>
              <a:rPr kumimoji="1" lang="ja-JP" altLang="en-US" dirty="0"/>
              <a:t>▸出産後の女性は様々な要因によって心身共に大きな負担を経験</a:t>
            </a:r>
            <a:endParaRPr kumimoji="1" lang="en-US" altLang="ja-JP" dirty="0"/>
          </a:p>
          <a:p>
            <a:r>
              <a:rPr kumimoji="1" lang="ja-JP" altLang="en-US" dirty="0"/>
              <a:t>　ホルモンバランスの乱れ、疲労、社会との孤立、産後うつになる可能性も</a:t>
            </a:r>
            <a:r>
              <a:rPr kumimoji="1" lang="en-US" altLang="ja-JP" dirty="0"/>
              <a:t>…</a:t>
            </a:r>
          </a:p>
          <a:p>
            <a:r>
              <a:rPr kumimoji="1" lang="ja-JP" altLang="en-US" dirty="0"/>
              <a:t>　→社会的な変化や女性の心身的な負担から、男性の育児参加の制度整備は重要といえる</a:t>
            </a:r>
            <a:endParaRPr lang="ja-JP" altLang="en-US" dirty="0"/>
          </a:p>
        </p:txBody>
      </p:sp>
      <p:sp>
        <p:nvSpPr>
          <p:cNvPr id="9" name="タイトル 1"/>
          <p:cNvSpPr txBox="1">
            <a:spLocks/>
          </p:cNvSpPr>
          <p:nvPr/>
        </p:nvSpPr>
        <p:spPr>
          <a:xfrm>
            <a:off x="1233695" y="18568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pic>
        <p:nvPicPr>
          <p:cNvPr id="5" name="図 4" descr="グラフ が含まれている画像&#10;&#10;AI 生成コンテンツは誤りを含む可能性があります。">
            <a:extLst>
              <a:ext uri="{FF2B5EF4-FFF2-40B4-BE49-F238E27FC236}">
                <a16:creationId xmlns:a16="http://schemas.microsoft.com/office/drawing/2014/main" id="{12428F52-33BD-6AE5-9C65-EADE2FB41B6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791292" y="2893227"/>
            <a:ext cx="7933509" cy="3502090"/>
          </a:xfrm>
          <a:prstGeom prst="rect">
            <a:avLst/>
          </a:prstGeom>
        </p:spPr>
      </p:pic>
      <p:sp>
        <p:nvSpPr>
          <p:cNvPr id="10" name="テキスト ボックス 9">
            <a:extLst>
              <a:ext uri="{FF2B5EF4-FFF2-40B4-BE49-F238E27FC236}">
                <a16:creationId xmlns:a16="http://schemas.microsoft.com/office/drawing/2014/main" id="{28B70C2F-8735-72F7-496D-8732A4ED31AE}"/>
              </a:ext>
            </a:extLst>
          </p:cNvPr>
          <p:cNvSpPr txBox="1"/>
          <p:nvPr/>
        </p:nvSpPr>
        <p:spPr>
          <a:xfrm>
            <a:off x="1366505" y="6395317"/>
            <a:ext cx="7358296" cy="461665"/>
          </a:xfrm>
          <a:prstGeom prst="rect">
            <a:avLst/>
          </a:prstGeom>
          <a:noFill/>
        </p:spPr>
        <p:txBody>
          <a:bodyPr wrap="none" rtlCol="0">
            <a:spAutoFit/>
          </a:bodyPr>
          <a:lstStyle/>
          <a:p>
            <a:r>
              <a:rPr kumimoji="1" lang="ja-JP" altLang="en-US" sz="1200" dirty="0"/>
              <a:t>出典：「令和６年度雇用均等基本調査」（厚生労働省）（</a:t>
            </a:r>
            <a:r>
              <a:rPr kumimoji="1" lang="en-US" altLang="ja-JP" sz="1200" dirty="0">
                <a:hlinkClick r:id="rId3"/>
              </a:rPr>
              <a:t>https://www.mhlw.go.jp/toukei/list/71-r06.html</a:t>
            </a:r>
            <a:r>
              <a:rPr kumimoji="1" lang="ja-JP" altLang="en-US" sz="1200" dirty="0"/>
              <a:t>）</a:t>
            </a:r>
            <a:endParaRPr kumimoji="1" lang="en-US" altLang="ja-JP" sz="1200" dirty="0"/>
          </a:p>
          <a:p>
            <a:endParaRPr kumimoji="1" lang="ja-JP" altLang="en-US" sz="1200" dirty="0"/>
          </a:p>
        </p:txBody>
      </p:sp>
      <p:sp>
        <p:nvSpPr>
          <p:cNvPr id="2" name="テキスト ボックス 1">
            <a:extLst>
              <a:ext uri="{FF2B5EF4-FFF2-40B4-BE49-F238E27FC236}">
                <a16:creationId xmlns:a16="http://schemas.microsoft.com/office/drawing/2014/main" id="{D9EBF482-80FA-AB0A-B2FD-9FC3139A1A78}"/>
              </a:ext>
            </a:extLst>
          </p:cNvPr>
          <p:cNvSpPr txBox="1"/>
          <p:nvPr/>
        </p:nvSpPr>
        <p:spPr>
          <a:xfrm>
            <a:off x="4054979" y="2768219"/>
            <a:ext cx="1723549" cy="276999"/>
          </a:xfrm>
          <a:prstGeom prst="rect">
            <a:avLst/>
          </a:prstGeom>
          <a:noFill/>
        </p:spPr>
        <p:txBody>
          <a:bodyPr wrap="none" rtlCol="0">
            <a:spAutoFit/>
          </a:bodyPr>
          <a:lstStyle/>
          <a:p>
            <a:r>
              <a:rPr kumimoji="1" lang="ja-JP" altLang="en-US" sz="1200" dirty="0"/>
              <a:t>育児休業取得率の推移</a:t>
            </a:r>
          </a:p>
        </p:txBody>
      </p:sp>
      <p:sp>
        <p:nvSpPr>
          <p:cNvPr id="6" name="テキスト ボックス 5">
            <a:extLst>
              <a:ext uri="{FF2B5EF4-FFF2-40B4-BE49-F238E27FC236}">
                <a16:creationId xmlns:a16="http://schemas.microsoft.com/office/drawing/2014/main" id="{3F654191-9CCC-10E4-910F-87F322358543}"/>
              </a:ext>
            </a:extLst>
          </p:cNvPr>
          <p:cNvSpPr txBox="1"/>
          <p:nvPr/>
        </p:nvSpPr>
        <p:spPr>
          <a:xfrm>
            <a:off x="7796740" y="1280630"/>
            <a:ext cx="1962819" cy="584775"/>
          </a:xfrm>
          <a:prstGeom prst="rect">
            <a:avLst/>
          </a:prstGeom>
          <a:noFill/>
        </p:spPr>
        <p:txBody>
          <a:bodyPr wrap="square" rtlCol="0">
            <a:spAutoFit/>
          </a:bodyPr>
          <a:lstStyle/>
          <a:p>
            <a:r>
              <a:rPr kumimoji="1" lang="en-US" altLang="ja-JP" sz="1400" dirty="0">
                <a:solidFill>
                  <a:srgbClr val="0070C0"/>
                </a:solidFill>
              </a:rPr>
              <a:t>※</a:t>
            </a:r>
            <a:r>
              <a:rPr kumimoji="1" lang="ja-JP" altLang="en-US" sz="1400" dirty="0">
                <a:solidFill>
                  <a:srgbClr val="0070C0"/>
                </a:solidFill>
              </a:rPr>
              <a:t>必要に応じて、資料を追加してください</a:t>
            </a:r>
            <a:r>
              <a:rPr kumimoji="1" lang="ja-JP" altLang="en-US" dirty="0">
                <a:solidFill>
                  <a:srgbClr val="0070C0"/>
                </a:solidFill>
              </a:rPr>
              <a:t>。</a:t>
            </a:r>
            <a:endParaRPr kumimoji="1" lang="en-US" altLang="ja-JP" dirty="0">
              <a:solidFill>
                <a:srgbClr val="0070C0"/>
              </a:solidFill>
            </a:endParaRPr>
          </a:p>
        </p:txBody>
      </p:sp>
    </p:spTree>
    <p:extLst>
      <p:ext uri="{BB962C8B-B14F-4D97-AF65-F5344CB8AC3E}">
        <p14:creationId xmlns:p14="http://schemas.microsoft.com/office/powerpoint/2010/main" val="272406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テキスト ボックス 49">
            <a:extLst>
              <a:ext uri="{FF2B5EF4-FFF2-40B4-BE49-F238E27FC236}">
                <a16:creationId xmlns:a16="http://schemas.microsoft.com/office/drawing/2014/main" id="{35DF72D3-E08C-5A7C-D4E6-2AEDAA139D70}"/>
              </a:ext>
            </a:extLst>
          </p:cNvPr>
          <p:cNvSpPr txBox="1"/>
          <p:nvPr/>
        </p:nvSpPr>
        <p:spPr>
          <a:xfrm>
            <a:off x="365353" y="1494013"/>
            <a:ext cx="9391297" cy="3722750"/>
          </a:xfrm>
          <a:prstGeom prst="rect">
            <a:avLst/>
          </a:prstGeom>
          <a:noFill/>
        </p:spPr>
        <p:txBody>
          <a:bodyPr wrap="square" rtlCol="0">
            <a:spAutoFit/>
          </a:bodyPr>
          <a:lstStyle/>
          <a:p>
            <a:pPr>
              <a:lnSpc>
                <a:spcPct val="150000"/>
              </a:lnSpc>
            </a:pPr>
            <a:r>
              <a:rPr lang="ja-JP" altLang="en-US" b="1" dirty="0"/>
              <a:t>　　　　　</a:t>
            </a:r>
            <a:r>
              <a:rPr lang="ja-JP" altLang="en-US" b="1" dirty="0">
                <a:solidFill>
                  <a:srgbClr val="C00000"/>
                </a:solidFill>
              </a:rPr>
              <a:t>育児休業　</a:t>
            </a:r>
            <a:r>
              <a:rPr lang="ja-JP" altLang="en-US" b="1" dirty="0"/>
              <a:t>▸</a:t>
            </a:r>
            <a:r>
              <a:rPr lang="ja-JP" altLang="en-US" dirty="0"/>
              <a:t>原則子が</a:t>
            </a:r>
            <a:r>
              <a:rPr lang="en-US" altLang="ja-JP" dirty="0"/>
              <a:t>1</a:t>
            </a:r>
            <a:r>
              <a:rPr lang="ja-JP" altLang="en-US" dirty="0"/>
              <a:t>歳に満たない期間に取得できる</a:t>
            </a:r>
            <a:endParaRPr lang="en-US" altLang="ja-JP" dirty="0"/>
          </a:p>
          <a:p>
            <a:pPr>
              <a:lnSpc>
                <a:spcPct val="150000"/>
              </a:lnSpc>
            </a:pPr>
            <a:r>
              <a:rPr lang="ja-JP" altLang="en-US" dirty="0"/>
              <a:t>　　　　　　　　　　▸</a:t>
            </a:r>
            <a:r>
              <a:rPr lang="en-US" altLang="ja-JP" dirty="0"/>
              <a:t>2</a:t>
            </a:r>
            <a:r>
              <a:rPr lang="ja-JP" altLang="en-US" dirty="0"/>
              <a:t>回</a:t>
            </a:r>
            <a:r>
              <a:rPr lang="ja-JP" altLang="en-US"/>
              <a:t>に分けて取得可能</a:t>
            </a:r>
            <a:endParaRPr lang="en-US" altLang="ja-JP" dirty="0"/>
          </a:p>
          <a:p>
            <a:pPr>
              <a:lnSpc>
                <a:spcPct val="150000"/>
              </a:lnSpc>
            </a:pPr>
            <a:r>
              <a:rPr lang="ja-JP" altLang="en-US" dirty="0"/>
              <a:t>　　　　　　　　　　▸原則として育児休業中は就業不可</a:t>
            </a:r>
            <a:endParaRPr lang="en-US" altLang="ja-JP" sz="800" dirty="0"/>
          </a:p>
          <a:p>
            <a:endParaRPr lang="en-US" altLang="ja-JP" sz="900" dirty="0"/>
          </a:p>
          <a:p>
            <a:pPr>
              <a:lnSpc>
                <a:spcPct val="150000"/>
              </a:lnSpc>
            </a:pPr>
            <a:r>
              <a:rPr lang="ja-JP" altLang="en-US" dirty="0"/>
              <a:t>　　　</a:t>
            </a:r>
            <a:r>
              <a:rPr lang="ja-JP" altLang="en-US" b="1" dirty="0">
                <a:solidFill>
                  <a:srgbClr val="C00000"/>
                </a:solidFill>
              </a:rPr>
              <a:t>産後パパ育休　</a:t>
            </a:r>
            <a:r>
              <a:rPr lang="ja-JP" altLang="en-US" dirty="0"/>
              <a:t>▸子の出生後</a:t>
            </a:r>
            <a:r>
              <a:rPr lang="en-US" altLang="ja-JP" dirty="0"/>
              <a:t>8</a:t>
            </a:r>
            <a:r>
              <a:rPr lang="ja-JP" altLang="en-US" dirty="0"/>
              <a:t>週間以内に</a:t>
            </a:r>
            <a:r>
              <a:rPr lang="en-US" altLang="ja-JP" dirty="0"/>
              <a:t>4</a:t>
            </a:r>
            <a:r>
              <a:rPr lang="ja-JP" altLang="en-US" dirty="0"/>
              <a:t>週間まで </a:t>
            </a:r>
            <a:endParaRPr lang="en-US" altLang="ja-JP" dirty="0"/>
          </a:p>
          <a:p>
            <a:pPr>
              <a:lnSpc>
                <a:spcPct val="150000"/>
              </a:lnSpc>
            </a:pPr>
            <a:r>
              <a:rPr lang="ja-JP" altLang="en-US" dirty="0"/>
              <a:t>　</a:t>
            </a:r>
            <a:r>
              <a:rPr lang="ja-JP" altLang="en-US" dirty="0">
                <a:solidFill>
                  <a:srgbClr val="C00000"/>
                </a:solidFill>
              </a:rPr>
              <a:t>　</a:t>
            </a:r>
            <a:r>
              <a:rPr lang="ja-JP" altLang="en-US" sz="1400" dirty="0">
                <a:solidFill>
                  <a:srgbClr val="C00000"/>
                </a:solidFill>
              </a:rPr>
              <a:t> </a:t>
            </a:r>
            <a:r>
              <a:rPr lang="ja-JP" altLang="en-US" sz="1400" b="1" dirty="0">
                <a:solidFill>
                  <a:srgbClr val="C00000"/>
                </a:solidFill>
              </a:rPr>
              <a:t>（出生時育児休業）　</a:t>
            </a:r>
            <a:r>
              <a:rPr lang="ja-JP" altLang="en-US" dirty="0"/>
              <a:t>▸</a:t>
            </a:r>
            <a:r>
              <a:rPr lang="en-US" altLang="ja-JP" dirty="0"/>
              <a:t>2</a:t>
            </a:r>
            <a:r>
              <a:rPr lang="ja-JP" altLang="en-US" dirty="0"/>
              <a:t>回に分けて取得可能</a:t>
            </a:r>
            <a:endParaRPr lang="en-US" altLang="ja-JP" dirty="0"/>
          </a:p>
          <a:p>
            <a:pPr>
              <a:lnSpc>
                <a:spcPct val="150000"/>
              </a:lnSpc>
            </a:pPr>
            <a:r>
              <a:rPr lang="ja-JP" altLang="en-US" dirty="0"/>
              <a:t>　　　　　　　　　　▸労使協定を締結している場合に、</a:t>
            </a:r>
            <a:r>
              <a:rPr lang="ja-JP" altLang="en-US" b="1" dirty="0"/>
              <a:t>休業中に就業することが可能</a:t>
            </a:r>
            <a:endParaRPr lang="en-US" altLang="ja-JP" b="1" dirty="0"/>
          </a:p>
          <a:p>
            <a:pPr>
              <a:lnSpc>
                <a:spcPct val="150000"/>
              </a:lnSpc>
            </a:pPr>
            <a:endParaRPr lang="ja-JP" altLang="en-US" sz="900" dirty="0"/>
          </a:p>
          <a:p>
            <a:pPr>
              <a:lnSpc>
                <a:spcPct val="150000"/>
              </a:lnSpc>
            </a:pPr>
            <a:r>
              <a:rPr lang="ja-JP" altLang="en-US" b="1" dirty="0">
                <a:solidFill>
                  <a:srgbClr val="C00000"/>
                </a:solidFill>
              </a:rPr>
              <a:t>パパママ育休プラス　</a:t>
            </a:r>
            <a:r>
              <a:rPr lang="ja-JP" altLang="en-US" b="1" dirty="0"/>
              <a:t>▸</a:t>
            </a:r>
            <a:r>
              <a:rPr lang="ja-JP" altLang="en-US" dirty="0"/>
              <a:t>両親がともに育児休業を取得する場合、原則子が</a:t>
            </a:r>
            <a:r>
              <a:rPr lang="en-US" altLang="ja-JP" dirty="0"/>
              <a:t>1</a:t>
            </a:r>
            <a:r>
              <a:rPr lang="ja-JP" altLang="en-US" dirty="0"/>
              <a:t>歳までの</a:t>
            </a:r>
            <a:endParaRPr lang="en-US" altLang="ja-JP" dirty="0"/>
          </a:p>
          <a:p>
            <a:pPr>
              <a:lnSpc>
                <a:spcPct val="150000"/>
              </a:lnSpc>
            </a:pPr>
            <a:r>
              <a:rPr lang="ja-JP" altLang="en-US" dirty="0"/>
              <a:t>　　　　　　　　　　　休業可能期間が、最大</a:t>
            </a:r>
            <a:r>
              <a:rPr lang="en-US" altLang="ja-JP" dirty="0"/>
              <a:t>1</a:t>
            </a:r>
            <a:r>
              <a:rPr lang="ja-JP" altLang="en-US" dirty="0"/>
              <a:t>歳</a:t>
            </a:r>
            <a:r>
              <a:rPr lang="en-US" altLang="ja-JP" dirty="0"/>
              <a:t>2</a:t>
            </a:r>
            <a:r>
              <a:rPr lang="ja-JP" altLang="en-US" dirty="0"/>
              <a:t>か月までに延長</a:t>
            </a:r>
            <a:endParaRPr lang="en-US" altLang="ja-JP" dirty="0"/>
          </a:p>
        </p:txBody>
      </p:sp>
      <p:sp>
        <p:nvSpPr>
          <p:cNvPr id="3" name="コンテンツ プレースホルダー 2"/>
          <p:cNvSpPr>
            <a:spLocks noGrp="1"/>
          </p:cNvSpPr>
          <p:nvPr>
            <p:ph idx="1"/>
          </p:nvPr>
        </p:nvSpPr>
        <p:spPr>
          <a:xfrm>
            <a:off x="681039" y="795068"/>
            <a:ext cx="9075611" cy="584247"/>
          </a:xfrm>
        </p:spPr>
        <p:txBody>
          <a:bodyPr>
            <a:normAutofit fontScale="92500"/>
          </a:bodyPr>
          <a:lstStyle/>
          <a:p>
            <a:r>
              <a:rPr kumimoji="1" lang="ja-JP" altLang="en-US" dirty="0"/>
              <a:t>育児・介護の育児と仕事の両立支援関連の法制度</a:t>
            </a:r>
            <a:r>
              <a:rPr lang="ja-JP" altLang="en-US" sz="1800" dirty="0">
                <a:solidFill>
                  <a:schemeClr val="accent1">
                    <a:lumMod val="75000"/>
                  </a:schemeClr>
                </a:solidFill>
              </a:rPr>
              <a:t>（例示）</a:t>
            </a:r>
            <a:endParaRPr kumimoji="1" lang="ja-JP" altLang="en-US" sz="2400" dirty="0">
              <a:solidFill>
                <a:schemeClr val="accent1">
                  <a:lumMod val="75000"/>
                </a:schemeClr>
              </a:solidFill>
            </a:endParaRPr>
          </a:p>
        </p:txBody>
      </p:sp>
      <p:sp>
        <p:nvSpPr>
          <p:cNvPr id="16" name="タイトル 1"/>
          <p:cNvSpPr txBox="1">
            <a:spLocks/>
          </p:cNvSpPr>
          <p:nvPr/>
        </p:nvSpPr>
        <p:spPr>
          <a:xfrm>
            <a:off x="1429639" y="197161"/>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pic>
        <p:nvPicPr>
          <p:cNvPr id="55" name="図 54" descr="ダイアグラム が含まれている画像&#10;&#10;AI 生成コンテンツは誤りを含む可能性があります。">
            <a:extLst>
              <a:ext uri="{FF2B5EF4-FFF2-40B4-BE49-F238E27FC236}">
                <a16:creationId xmlns:a16="http://schemas.microsoft.com/office/drawing/2014/main" id="{A21B9B9E-8478-FA2C-4F44-FD1AD9DE6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364" y="5331461"/>
            <a:ext cx="4626864" cy="1141186"/>
          </a:xfrm>
          <a:prstGeom prst="rect">
            <a:avLst/>
          </a:prstGeom>
        </p:spPr>
      </p:pic>
      <p:sp>
        <p:nvSpPr>
          <p:cNvPr id="2" name="テキスト ボックス 1">
            <a:extLst>
              <a:ext uri="{FF2B5EF4-FFF2-40B4-BE49-F238E27FC236}">
                <a16:creationId xmlns:a16="http://schemas.microsoft.com/office/drawing/2014/main" id="{2463500F-9EB0-41E0-0DC7-91A030F4454E}"/>
              </a:ext>
            </a:extLst>
          </p:cNvPr>
          <p:cNvSpPr txBox="1"/>
          <p:nvPr/>
        </p:nvSpPr>
        <p:spPr>
          <a:xfrm>
            <a:off x="898783" y="6505173"/>
            <a:ext cx="9391297" cy="246221"/>
          </a:xfrm>
          <a:prstGeom prst="rect">
            <a:avLst/>
          </a:prstGeom>
          <a:noFill/>
        </p:spPr>
        <p:txBody>
          <a:bodyPr wrap="square" rtlCol="0">
            <a:spAutoFit/>
          </a:bodyPr>
          <a:lstStyle/>
          <a:p>
            <a:r>
              <a:rPr kumimoji="1" lang="ja-JP" altLang="en-US" sz="1000" dirty="0"/>
              <a:t>出典：「両親で育児休業を取得しましょう！」（厚生労働省）（</a:t>
            </a:r>
            <a:r>
              <a:rPr kumimoji="1" lang="en-US" altLang="ja-JP" sz="1000" dirty="0">
                <a:hlinkClick r:id="rId3"/>
              </a:rPr>
              <a:t>https://jsite.mhlw.go.jp/tokyo-roudoukyoku/var/rev0/0146/0019/papamama.pdf</a:t>
            </a:r>
            <a:r>
              <a:rPr kumimoji="1" lang="ja-JP" altLang="en-US" sz="1000" dirty="0"/>
              <a:t>）</a:t>
            </a:r>
          </a:p>
        </p:txBody>
      </p:sp>
      <p:sp>
        <p:nvSpPr>
          <p:cNvPr id="11" name="矢印: 折線 10">
            <a:extLst>
              <a:ext uri="{FF2B5EF4-FFF2-40B4-BE49-F238E27FC236}">
                <a16:creationId xmlns:a16="http://schemas.microsoft.com/office/drawing/2014/main" id="{912955C2-0AF4-5879-231A-05E7EC738419}"/>
              </a:ext>
            </a:extLst>
          </p:cNvPr>
          <p:cNvSpPr/>
          <p:nvPr/>
        </p:nvSpPr>
        <p:spPr>
          <a:xfrm rot="5400000">
            <a:off x="6658356" y="2445557"/>
            <a:ext cx="1276018" cy="1349828"/>
          </a:xfrm>
          <a:prstGeom prst="bentArrow">
            <a:avLst>
              <a:gd name="adj1" fmla="val 13319"/>
              <a:gd name="adj2" fmla="val 24597"/>
              <a:gd name="adj3" fmla="val 19809"/>
              <a:gd name="adj4" fmla="val 4115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a:extLst>
              <a:ext uri="{FF2B5EF4-FFF2-40B4-BE49-F238E27FC236}">
                <a16:creationId xmlns:a16="http://schemas.microsoft.com/office/drawing/2014/main" id="{BDD87E81-27BF-5C9C-EA35-7F4255675B0F}"/>
              </a:ext>
            </a:extLst>
          </p:cNvPr>
          <p:cNvSpPr txBox="1"/>
          <p:nvPr/>
        </p:nvSpPr>
        <p:spPr>
          <a:xfrm>
            <a:off x="8190818" y="2867802"/>
            <a:ext cx="1349829" cy="738664"/>
          </a:xfrm>
          <a:prstGeom prst="rect">
            <a:avLst/>
          </a:prstGeom>
          <a:noFill/>
        </p:spPr>
        <p:txBody>
          <a:bodyPr wrap="square" rtlCol="0">
            <a:spAutoFit/>
          </a:bodyPr>
          <a:lstStyle/>
          <a:p>
            <a:r>
              <a:rPr kumimoji="1" lang="ja-JP" altLang="en-US" sz="1400" dirty="0"/>
              <a:t>就業できないという障壁を解消</a:t>
            </a:r>
          </a:p>
        </p:txBody>
      </p:sp>
      <p:sp>
        <p:nvSpPr>
          <p:cNvPr id="13" name="四角形: 角を丸くする 12">
            <a:extLst>
              <a:ext uri="{FF2B5EF4-FFF2-40B4-BE49-F238E27FC236}">
                <a16:creationId xmlns:a16="http://schemas.microsoft.com/office/drawing/2014/main" id="{162AE2F2-8C85-CB6E-A820-B223ECA40B16}"/>
              </a:ext>
            </a:extLst>
          </p:cNvPr>
          <p:cNvSpPr/>
          <p:nvPr/>
        </p:nvSpPr>
        <p:spPr>
          <a:xfrm>
            <a:off x="8190818" y="2803132"/>
            <a:ext cx="1192424" cy="868004"/>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1499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1233695" y="18568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pic>
        <p:nvPicPr>
          <p:cNvPr id="1026" name="Picture 2" descr="特－78図　1か月以上の育児休業を取得しない理由（既婚20～30代男性）">
            <a:extLst>
              <a:ext uri="{FF2B5EF4-FFF2-40B4-BE49-F238E27FC236}">
                <a16:creationId xmlns:a16="http://schemas.microsoft.com/office/drawing/2014/main" id="{DD3D68D2-B21E-EB86-0443-7509AEB999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33" y="1648012"/>
            <a:ext cx="4550228" cy="4427084"/>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734B05D4-A470-98B2-5AE5-446976A5D7AE}"/>
              </a:ext>
            </a:extLst>
          </p:cNvPr>
          <p:cNvSpPr txBox="1"/>
          <p:nvPr/>
        </p:nvSpPr>
        <p:spPr>
          <a:xfrm>
            <a:off x="2362204" y="880927"/>
            <a:ext cx="5257799" cy="369332"/>
          </a:xfrm>
          <a:prstGeom prst="rect">
            <a:avLst/>
          </a:prstGeom>
          <a:noFill/>
        </p:spPr>
        <p:txBody>
          <a:bodyPr wrap="square" rtlCol="0">
            <a:spAutoFit/>
          </a:bodyPr>
          <a:lstStyle/>
          <a:p>
            <a:r>
              <a:rPr kumimoji="1" lang="ja-JP" altLang="en-US" dirty="0"/>
              <a:t>長期の男性育業は収入面での懸念が強くあるが</a:t>
            </a:r>
            <a:r>
              <a:rPr kumimoji="1" lang="en-US" altLang="ja-JP" dirty="0"/>
              <a:t>…</a:t>
            </a:r>
            <a:endParaRPr kumimoji="1" lang="ja-JP" altLang="en-US" dirty="0"/>
          </a:p>
        </p:txBody>
      </p:sp>
      <p:sp>
        <p:nvSpPr>
          <p:cNvPr id="7" name="テキスト ボックス 6">
            <a:extLst>
              <a:ext uri="{FF2B5EF4-FFF2-40B4-BE49-F238E27FC236}">
                <a16:creationId xmlns:a16="http://schemas.microsoft.com/office/drawing/2014/main" id="{F2765CCB-B23B-1428-83A7-E9BCE7825741}"/>
              </a:ext>
            </a:extLst>
          </p:cNvPr>
          <p:cNvSpPr txBox="1"/>
          <p:nvPr/>
        </p:nvSpPr>
        <p:spPr>
          <a:xfrm>
            <a:off x="4953000" y="1613221"/>
            <a:ext cx="4853312" cy="4524315"/>
          </a:xfrm>
          <a:prstGeom prst="rect">
            <a:avLst/>
          </a:prstGeom>
          <a:noFill/>
        </p:spPr>
        <p:txBody>
          <a:bodyPr wrap="square" rtlCol="0">
            <a:spAutoFit/>
          </a:bodyPr>
          <a:lstStyle/>
          <a:p>
            <a:r>
              <a:rPr kumimoji="1" lang="ja-JP" altLang="en-US" dirty="0"/>
              <a:t>①出生時育児休業給付金　</a:t>
            </a:r>
            <a:endParaRPr kumimoji="1" lang="en-US" altLang="ja-JP" dirty="0"/>
          </a:p>
          <a:p>
            <a:r>
              <a:rPr kumimoji="1" lang="ja-JP" altLang="en-US" dirty="0"/>
              <a:t>子の出生後</a:t>
            </a:r>
            <a:r>
              <a:rPr kumimoji="1" lang="en-US" altLang="ja-JP" dirty="0"/>
              <a:t>8</a:t>
            </a:r>
            <a:r>
              <a:rPr kumimoji="1" lang="ja-JP" altLang="en-US" dirty="0"/>
              <a:t>週間以内に最大</a:t>
            </a:r>
            <a:r>
              <a:rPr kumimoji="1" lang="en-US" altLang="ja-JP" dirty="0"/>
              <a:t>28</a:t>
            </a:r>
            <a:r>
              <a:rPr kumimoji="1" lang="ja-JP" altLang="en-US" dirty="0"/>
              <a:t>日まで分割し育休を取得した場合に給付</a:t>
            </a:r>
            <a:endParaRPr kumimoji="1" lang="en-US" altLang="ja-JP" dirty="0"/>
          </a:p>
          <a:p>
            <a:endParaRPr kumimoji="1" lang="en-US" altLang="ja-JP" dirty="0"/>
          </a:p>
          <a:p>
            <a:r>
              <a:rPr kumimoji="1" lang="ja-JP" altLang="en-US" dirty="0"/>
              <a:t>②育児休業給付金</a:t>
            </a:r>
            <a:endParaRPr kumimoji="1" lang="en-US" altLang="ja-JP" dirty="0"/>
          </a:p>
          <a:p>
            <a:r>
              <a:rPr lang="ja-JP" altLang="en-US" dirty="0"/>
              <a:t>子が</a:t>
            </a:r>
            <a:r>
              <a:rPr lang="en-US" altLang="ja-JP" dirty="0"/>
              <a:t>1</a:t>
            </a:r>
            <a:r>
              <a:rPr lang="ja-JP" altLang="en-US" dirty="0"/>
              <a:t>歳になる前日までに育児休業を取得した場合に給付</a:t>
            </a:r>
            <a:endParaRPr kumimoji="1" lang="en-US" altLang="ja-JP" dirty="0"/>
          </a:p>
          <a:p>
            <a:endParaRPr kumimoji="1" lang="en-US" altLang="ja-JP" dirty="0"/>
          </a:p>
          <a:p>
            <a:r>
              <a:rPr kumimoji="1" lang="ja-JP" altLang="en-US" dirty="0"/>
              <a:t>③出生後休業支援給付金</a:t>
            </a:r>
            <a:r>
              <a:rPr kumimoji="1" lang="ja-JP" altLang="en-US" b="1" dirty="0"/>
              <a:t>（Ｒ７年４月創設）　</a:t>
            </a:r>
            <a:endParaRPr kumimoji="1" lang="en-US" altLang="ja-JP" b="1" dirty="0"/>
          </a:p>
          <a:p>
            <a:r>
              <a:rPr lang="ja-JP" altLang="en-US" dirty="0"/>
              <a:t>子の出生直後の一定期間に、両親ともに </a:t>
            </a:r>
            <a:r>
              <a:rPr lang="en-US" altLang="ja-JP" dirty="0"/>
              <a:t>14</a:t>
            </a:r>
            <a:r>
              <a:rPr lang="ja-JP" altLang="en-US" dirty="0"/>
              <a:t>日以上の育児休業を取得した場合に給付</a:t>
            </a:r>
            <a:endParaRPr lang="en-US" altLang="ja-JP" dirty="0"/>
          </a:p>
          <a:p>
            <a:endParaRPr kumimoji="1" lang="en-US" altLang="ja-JP" dirty="0"/>
          </a:p>
          <a:p>
            <a:r>
              <a:rPr kumimoji="1" lang="ja-JP" altLang="en-US" dirty="0"/>
              <a:t>④育児時短就業給付金</a:t>
            </a:r>
            <a:r>
              <a:rPr kumimoji="1" lang="ja-JP" altLang="en-US" b="1" dirty="0"/>
              <a:t>（Ｒ７年４月創設）　</a:t>
            </a:r>
            <a:endParaRPr kumimoji="1" lang="en-US" altLang="ja-JP" b="1" dirty="0"/>
          </a:p>
          <a:p>
            <a:r>
              <a:rPr lang="en-US" altLang="ja-JP" dirty="0"/>
              <a:t>2</a:t>
            </a:r>
            <a:r>
              <a:rPr lang="ja-JP" altLang="en-US" dirty="0"/>
              <a:t>歳未満の子を養育するために所定労働時間を短縮し、賃金が減少した状態で働く場合に給付</a:t>
            </a:r>
            <a:endParaRPr kumimoji="1" lang="en-US" altLang="ja-JP" dirty="0"/>
          </a:p>
        </p:txBody>
      </p:sp>
      <p:sp>
        <p:nvSpPr>
          <p:cNvPr id="2" name="テキスト ボックス 1">
            <a:extLst>
              <a:ext uri="{FF2B5EF4-FFF2-40B4-BE49-F238E27FC236}">
                <a16:creationId xmlns:a16="http://schemas.microsoft.com/office/drawing/2014/main" id="{0F113023-0105-A824-8AE6-D720A74CCFAE}"/>
              </a:ext>
            </a:extLst>
          </p:cNvPr>
          <p:cNvSpPr txBox="1"/>
          <p:nvPr/>
        </p:nvSpPr>
        <p:spPr>
          <a:xfrm>
            <a:off x="108860" y="6192974"/>
            <a:ext cx="4853312" cy="400110"/>
          </a:xfrm>
          <a:prstGeom prst="rect">
            <a:avLst/>
          </a:prstGeom>
          <a:noFill/>
        </p:spPr>
        <p:txBody>
          <a:bodyPr wrap="square" rtlCol="0">
            <a:spAutoFit/>
          </a:bodyPr>
          <a:lstStyle/>
          <a:p>
            <a:r>
              <a:rPr lang="ja-JP" altLang="en-US" sz="1000" dirty="0"/>
              <a:t>出典：「令和５年版男女共同参画白書」（内閣府）</a:t>
            </a:r>
          </a:p>
          <a:p>
            <a:r>
              <a:rPr lang="ja-JP" altLang="en-US" sz="1000" dirty="0"/>
              <a:t>（</a:t>
            </a:r>
            <a:r>
              <a:rPr lang="en-US" altLang="ja-JP" sz="1000" dirty="0">
                <a:hlinkClick r:id="rId3"/>
              </a:rPr>
              <a:t>https://www.gender.go.jp/about_danjo/whitepaper/r05/zentai/index.html</a:t>
            </a:r>
            <a:r>
              <a:rPr lang="ja-JP" altLang="en-US" sz="1000"/>
              <a:t>）</a:t>
            </a:r>
            <a:endParaRPr kumimoji="1" lang="ja-JP" altLang="en-US" sz="1200" dirty="0"/>
          </a:p>
        </p:txBody>
      </p:sp>
    </p:spTree>
    <p:extLst>
      <p:ext uri="{BB962C8B-B14F-4D97-AF65-F5344CB8AC3E}">
        <p14:creationId xmlns:p14="http://schemas.microsoft.com/office/powerpoint/2010/main" val="20894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0844" y="173354"/>
            <a:ext cx="2339102" cy="483209"/>
          </a:xfrm>
        </p:spPr>
        <p:txBody>
          <a:bodyPr wrap="none">
            <a:spAutoFit/>
          </a:bodyPr>
          <a:lstStyle/>
          <a:p>
            <a:r>
              <a:rPr lang="ja-JP" altLang="en-US" sz="2800" b="1" dirty="0">
                <a:latin typeface="+mn-ea"/>
                <a:ea typeface="+mn-ea"/>
              </a:rPr>
              <a:t>３</a:t>
            </a:r>
            <a:r>
              <a:rPr kumimoji="1" lang="ja-JP" altLang="en-US" sz="2800" b="1" dirty="0">
                <a:latin typeface="+mn-ea"/>
                <a:ea typeface="+mn-ea"/>
              </a:rPr>
              <a:t>．質疑応答</a:t>
            </a:r>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828</Words>
  <Application>Microsoft Office PowerPoint</Application>
  <PresentationFormat>A4 210 x 297 mm</PresentationFormat>
  <Paragraphs>68</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Arial</vt:lpstr>
      <vt:lpstr>Calibri</vt:lpstr>
      <vt:lpstr>Calibri Light</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３．質疑応答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2025-08-07T21:10:09Z</dcterms:created>
  <dcterms:modified xsi:type="dcterms:W3CDTF">2025-08-12T05:52:37Z</dcterms:modified>
</cp:coreProperties>
</file>