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0"/>
  </p:notesMasterIdLst>
  <p:handoutMasterIdLst>
    <p:handoutMasterId r:id="rId11"/>
  </p:handoutMasterIdLst>
  <p:sldIdLst>
    <p:sldId id="256" r:id="rId2"/>
    <p:sldId id="257" r:id="rId3"/>
    <p:sldId id="276" r:id="rId4"/>
    <p:sldId id="259" r:id="rId5"/>
    <p:sldId id="282" r:id="rId6"/>
    <p:sldId id="285" r:id="rId7"/>
    <p:sldId id="283" r:id="rId8"/>
    <p:sldId id="263" r:id="rId9"/>
  </p:sldIdLst>
  <p:sldSz cx="9906000" cy="6858000" type="A4"/>
  <p:notesSz cx="10234613" cy="71040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54" autoAdjust="0"/>
  </p:normalViewPr>
  <p:slideViewPr>
    <p:cSldViewPr snapToGrid="0" showGuides="1">
      <p:cViewPr varScale="1">
        <p:scale>
          <a:sx n="62" d="100"/>
          <a:sy n="62" d="100"/>
        </p:scale>
        <p:origin x="1262" y="27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435000" cy="356437"/>
          </a:xfrm>
          <a:prstGeom prst="rect">
            <a:avLst/>
          </a:prstGeom>
        </p:spPr>
        <p:txBody>
          <a:bodyPr vert="horz" lIns="95488" tIns="47744" rIns="95488" bIns="4774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797245" y="0"/>
            <a:ext cx="4435000" cy="356437"/>
          </a:xfrm>
          <a:prstGeom prst="rect">
            <a:avLst/>
          </a:prstGeom>
        </p:spPr>
        <p:txBody>
          <a:bodyPr vert="horz" lIns="95488" tIns="47744" rIns="95488" bIns="47744" rtlCol="0"/>
          <a:lstStyle>
            <a:lvl1pPr algn="r">
              <a:defRPr sz="1200"/>
            </a:lvl1pPr>
          </a:lstStyle>
          <a:p>
            <a:fld id="{2C416C63-1F34-4507-B1C1-977A9382B9F7}" type="datetimeFigureOut">
              <a:rPr kumimoji="1" lang="ja-JP" altLang="en-US" smtClean="0"/>
              <a:t>2025/8/12</a:t>
            </a:fld>
            <a:endParaRPr kumimoji="1" lang="ja-JP" altLang="en-US"/>
          </a:p>
        </p:txBody>
      </p:sp>
      <p:sp>
        <p:nvSpPr>
          <p:cNvPr id="4" name="フッター プレースホルダー 3"/>
          <p:cNvSpPr>
            <a:spLocks noGrp="1"/>
          </p:cNvSpPr>
          <p:nvPr>
            <p:ph type="ftr" sz="quarter" idx="2"/>
          </p:nvPr>
        </p:nvSpPr>
        <p:spPr>
          <a:xfrm>
            <a:off x="0" y="6747627"/>
            <a:ext cx="4435000" cy="356437"/>
          </a:xfrm>
          <a:prstGeom prst="rect">
            <a:avLst/>
          </a:prstGeom>
        </p:spPr>
        <p:txBody>
          <a:bodyPr vert="horz" lIns="95488" tIns="47744" rIns="95488" bIns="4774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797245" y="6747627"/>
            <a:ext cx="4435000" cy="356437"/>
          </a:xfrm>
          <a:prstGeom prst="rect">
            <a:avLst/>
          </a:prstGeom>
        </p:spPr>
        <p:txBody>
          <a:bodyPr vert="horz" lIns="95488" tIns="47744" rIns="95488" bIns="47744" rtlCol="0" anchor="b"/>
          <a:lstStyle>
            <a:lvl1pPr algn="r">
              <a:defRPr sz="1200"/>
            </a:lvl1pPr>
          </a:lstStyle>
          <a:p>
            <a:fld id="{C8960E5B-C18E-45D2-8EEC-43735FB7B048}" type="slidenum">
              <a:rPr kumimoji="1" lang="ja-JP" altLang="en-US" smtClean="0"/>
              <a:t>‹#›</a:t>
            </a:fld>
            <a:endParaRPr kumimoji="1" lang="ja-JP" altLang="en-US"/>
          </a:p>
        </p:txBody>
      </p:sp>
    </p:spTree>
    <p:extLst>
      <p:ext uri="{BB962C8B-B14F-4D97-AF65-F5344CB8AC3E}">
        <p14:creationId xmlns:p14="http://schemas.microsoft.com/office/powerpoint/2010/main" val="85607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435884" cy="356632"/>
          </a:xfrm>
          <a:prstGeom prst="rect">
            <a:avLst/>
          </a:prstGeom>
        </p:spPr>
        <p:txBody>
          <a:bodyPr vert="horz" lIns="95488" tIns="47744" rIns="95488" bIns="47744" rtlCol="0"/>
          <a:lstStyle>
            <a:lvl1pPr algn="l">
              <a:defRPr sz="1200"/>
            </a:lvl1pPr>
          </a:lstStyle>
          <a:p>
            <a:endParaRPr kumimoji="1" lang="ja-JP" altLang="en-US"/>
          </a:p>
        </p:txBody>
      </p:sp>
      <p:sp>
        <p:nvSpPr>
          <p:cNvPr id="3" name="日付プレースホルダー 2"/>
          <p:cNvSpPr>
            <a:spLocks noGrp="1"/>
          </p:cNvSpPr>
          <p:nvPr>
            <p:ph type="dt" idx="1"/>
          </p:nvPr>
        </p:nvSpPr>
        <p:spPr>
          <a:xfrm>
            <a:off x="5796317" y="1"/>
            <a:ext cx="4435882" cy="356632"/>
          </a:xfrm>
          <a:prstGeom prst="rect">
            <a:avLst/>
          </a:prstGeom>
        </p:spPr>
        <p:txBody>
          <a:bodyPr vert="horz" lIns="95488" tIns="47744" rIns="95488" bIns="47744" rtlCol="0"/>
          <a:lstStyle>
            <a:lvl1pPr algn="r">
              <a:defRPr sz="1200"/>
            </a:lvl1pPr>
          </a:lstStyle>
          <a:p>
            <a:fld id="{9D57D36B-126B-4DE9-AE71-3AFD122FA96B}"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3387725" y="889000"/>
            <a:ext cx="3459163" cy="2395538"/>
          </a:xfrm>
          <a:prstGeom prst="rect">
            <a:avLst/>
          </a:prstGeom>
          <a:noFill/>
          <a:ln w="12700">
            <a:solidFill>
              <a:prstClr val="black"/>
            </a:solidFill>
          </a:ln>
        </p:spPr>
        <p:txBody>
          <a:bodyPr vert="horz" lIns="95488" tIns="47744" rIns="95488" bIns="47744" rtlCol="0" anchor="ctr"/>
          <a:lstStyle/>
          <a:p>
            <a:endParaRPr lang="ja-JP" altLang="en-US"/>
          </a:p>
        </p:txBody>
      </p:sp>
      <p:sp>
        <p:nvSpPr>
          <p:cNvPr id="5" name="ノート プレースホルダー 4"/>
          <p:cNvSpPr>
            <a:spLocks noGrp="1"/>
          </p:cNvSpPr>
          <p:nvPr>
            <p:ph type="body" sz="quarter" idx="3"/>
          </p:nvPr>
        </p:nvSpPr>
        <p:spPr>
          <a:xfrm>
            <a:off x="1022740" y="3418867"/>
            <a:ext cx="8189138" cy="2797046"/>
          </a:xfrm>
          <a:prstGeom prst="rect">
            <a:avLst/>
          </a:prstGeom>
        </p:spPr>
        <p:txBody>
          <a:bodyPr vert="horz" lIns="95488" tIns="47744" rIns="95488" bIns="477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747432"/>
            <a:ext cx="4435884" cy="356632"/>
          </a:xfrm>
          <a:prstGeom prst="rect">
            <a:avLst/>
          </a:prstGeom>
        </p:spPr>
        <p:txBody>
          <a:bodyPr vert="horz" lIns="95488" tIns="47744" rIns="95488" bIns="4774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796317" y="6747432"/>
            <a:ext cx="4435882" cy="356632"/>
          </a:xfrm>
          <a:prstGeom prst="rect">
            <a:avLst/>
          </a:prstGeom>
        </p:spPr>
        <p:txBody>
          <a:bodyPr vert="horz" lIns="95488" tIns="47744" rIns="95488" bIns="47744" rtlCol="0" anchor="b"/>
          <a:lstStyle>
            <a:lvl1pPr algn="r">
              <a:defRPr sz="1200"/>
            </a:lvl1pPr>
          </a:lstStyle>
          <a:p>
            <a:fld id="{92ED337F-1EA3-4080-A523-8D6A9368BFC2}" type="slidenum">
              <a:rPr kumimoji="1" lang="ja-JP" altLang="en-US" smtClean="0"/>
              <a:t>‹#›</a:t>
            </a:fld>
            <a:endParaRPr kumimoji="1" lang="ja-JP" altLang="en-US"/>
          </a:p>
        </p:txBody>
      </p:sp>
    </p:spTree>
    <p:extLst>
      <p:ext uri="{BB962C8B-B14F-4D97-AF65-F5344CB8AC3E}">
        <p14:creationId xmlns:p14="http://schemas.microsoft.com/office/powerpoint/2010/main" val="29186110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ED337F-1EA3-4080-A523-8D6A9368BFC2}" type="slidenum">
              <a:rPr kumimoji="1" lang="ja-JP" altLang="en-US" smtClean="0"/>
              <a:t>4</a:t>
            </a:fld>
            <a:endParaRPr kumimoji="1" lang="ja-JP" altLang="en-US"/>
          </a:p>
        </p:txBody>
      </p:sp>
    </p:spTree>
    <p:extLst>
      <p:ext uri="{BB962C8B-B14F-4D97-AF65-F5344CB8AC3E}">
        <p14:creationId xmlns:p14="http://schemas.microsoft.com/office/powerpoint/2010/main" val="3023417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2ED337F-1EA3-4080-A523-8D6A9368BFC2}" type="slidenum">
              <a:rPr kumimoji="1" lang="ja-JP" altLang="en-US" smtClean="0"/>
              <a:t>6</a:t>
            </a:fld>
            <a:endParaRPr kumimoji="1" lang="ja-JP" altLang="en-US"/>
          </a:p>
        </p:txBody>
      </p:sp>
    </p:spTree>
    <p:extLst>
      <p:ext uri="{BB962C8B-B14F-4D97-AF65-F5344CB8AC3E}">
        <p14:creationId xmlns:p14="http://schemas.microsoft.com/office/powerpoint/2010/main" val="361122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A8F436-78F2-4D74-AEAF-3F3F4681655D}"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0998BE-D8C2-48DE-B0B1-5A766B69C318}"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C408F8-31FA-432F-A9EC-F39B3666EA8B}"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E12800C-67D3-4520-B5DF-50F750B431BD}"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13FAC4-5188-4659-8474-51D4F519FCCF}" type="datetime1">
              <a:rPr kumimoji="1" lang="ja-JP" altLang="en-US" smtClean="0"/>
              <a:t>2025/8/12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D0FA38A-91A0-4907-836E-70B176D9D373}" type="datetime1">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97AE08F-A17F-4EE6-92EF-BFC0EE73710B}" type="datetime1">
              <a:rPr kumimoji="1" lang="ja-JP" altLang="en-US" smtClean="0"/>
              <a:t>2025/8/12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BE21C45-BB72-4766-9E0F-0598D24160BE}" type="datetime1">
              <a:rPr kumimoji="1" lang="ja-JP" altLang="en-US" smtClean="0"/>
              <a:t>2025/8/12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FFAAC-35E4-4B00-AB7E-00C47CCEEDD7}" type="datetime1">
              <a:rPr kumimoji="1" lang="ja-JP" altLang="en-US" smtClean="0"/>
              <a:t>2025/8/12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9"/>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D7634F-4C55-4B30-B5E5-94C2599A8189}" type="datetime1">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9"/>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CA6A44-0D34-4469-AACE-68F9746E3CE4}" type="datetime1">
              <a:rPr kumimoji="1" lang="ja-JP" altLang="en-US" smtClean="0"/>
              <a:t>2025/8/12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BF4CA9-A2F6-40FA-84B7-1F6336EA8C35}" type="datetime1">
              <a:rPr kumimoji="1" lang="ja-JP" altLang="en-US" smtClean="0"/>
              <a:t>2025/8/12</a:t>
            </a:fld>
            <a:endParaRPr kumimoji="1" lang="ja-JP" altLang="en-US"/>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ender.go.jp/about_danjo/whitepaper/r04/zentai/pdfban.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mof.go.jp/about_mof/councils/fiscal_system_council/sub-of_fiscal_system/report/zaiseia20250527/index.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mhlw.go.jp/content/11900000/001259367.pdf"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mhlw.go.jp/content/11900000/001259367.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58418" y="2832237"/>
            <a:ext cx="7571304"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3600" b="1" dirty="0">
                <a:solidFill>
                  <a:schemeClr val="tx1"/>
                </a:solidFill>
              </a:rPr>
              <a:t>育児と仕事の両立支援制度について</a:t>
            </a:r>
            <a:endParaRPr kumimoji="1" lang="en-US" altLang="ja-JP" sz="3600" b="1" dirty="0">
              <a:solidFill>
                <a:schemeClr val="tx1"/>
              </a:solidFill>
            </a:endParaRPr>
          </a:p>
        </p:txBody>
      </p:sp>
      <p:sp>
        <p:nvSpPr>
          <p:cNvPr id="5" name="正方形/長方形 4"/>
          <p:cNvSpPr/>
          <p:nvPr/>
        </p:nvSpPr>
        <p:spPr>
          <a:xfrm>
            <a:off x="5969567" y="4314932"/>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dirty="0">
                <a:solidFill>
                  <a:schemeClr val="tx1"/>
                </a:solidFill>
              </a:rPr>
              <a:t>　年　　月　　日</a:t>
            </a:r>
            <a:endParaRPr kumimoji="1" lang="en-US" altLang="ja-JP" dirty="0">
              <a:solidFill>
                <a:schemeClr val="tx1"/>
              </a:solidFill>
            </a:endParaRPr>
          </a:p>
          <a:p>
            <a:pPr algn="ctr"/>
            <a:r>
              <a:rPr kumimoji="1" lang="ja-JP" altLang="en-US" dirty="0">
                <a:solidFill>
                  <a:schemeClr val="tx1"/>
                </a:solidFill>
              </a:rPr>
              <a:t>　　　</a:t>
            </a:r>
            <a:endParaRPr kumimoji="1" lang="en-US" altLang="ja-JP" dirty="0">
              <a:solidFill>
                <a:schemeClr val="tx1"/>
              </a:solidFill>
            </a:endParaRPr>
          </a:p>
          <a:p>
            <a:pPr algn="ctr"/>
            <a:r>
              <a:rPr kumimoji="1" lang="ja-JP" altLang="en-US" dirty="0">
                <a:solidFill>
                  <a:schemeClr val="tx1"/>
                </a:solidFill>
              </a:rPr>
              <a:t>　　時　　分　～　　時　　分</a:t>
            </a:r>
          </a:p>
        </p:txBody>
      </p:sp>
      <p:sp>
        <p:nvSpPr>
          <p:cNvPr id="6" name="正方形/長方形 5"/>
          <p:cNvSpPr/>
          <p:nvPr/>
        </p:nvSpPr>
        <p:spPr>
          <a:xfrm>
            <a:off x="733907" y="5504255"/>
            <a:ext cx="8032968"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dirty="0">
                <a:solidFill>
                  <a:schemeClr val="accent1">
                    <a:lumMod val="75000"/>
                  </a:schemeClr>
                </a:solidFill>
                <a:latin typeface="+mn-ea"/>
              </a:rPr>
              <a:t>【</a:t>
            </a:r>
            <a:r>
              <a:rPr kumimoji="1" lang="ja-JP" altLang="en-US" dirty="0">
                <a:solidFill>
                  <a:schemeClr val="accent1">
                    <a:lumMod val="75000"/>
                  </a:schemeClr>
                </a:solidFill>
                <a:latin typeface="+mn-ea"/>
              </a:rPr>
              <a:t>ポイント</a:t>
            </a:r>
            <a:r>
              <a:rPr kumimoji="1" lang="en-US" altLang="ja-JP" dirty="0">
                <a:solidFill>
                  <a:schemeClr val="accent1">
                    <a:lumMod val="75000"/>
                  </a:schemeClr>
                </a:solidFill>
                <a:latin typeface="+mn-ea"/>
              </a:rPr>
              <a:t>】</a:t>
            </a:r>
          </a:p>
          <a:p>
            <a:r>
              <a:rPr kumimoji="1" lang="ja-JP" altLang="en-US" dirty="0">
                <a:solidFill>
                  <a:schemeClr val="accent1">
                    <a:lumMod val="75000"/>
                  </a:schemeClr>
                </a:solidFill>
                <a:latin typeface="+mn-ea"/>
              </a:rPr>
              <a:t>①整備した社内制度の内容説明は経営者や人事労務担当者等</a:t>
            </a:r>
            <a:endParaRPr kumimoji="1" lang="en-US" altLang="ja-JP" dirty="0">
              <a:solidFill>
                <a:schemeClr val="accent1">
                  <a:lumMod val="75000"/>
                </a:schemeClr>
              </a:solidFill>
              <a:latin typeface="+mn-ea"/>
            </a:endParaRPr>
          </a:p>
          <a:p>
            <a:r>
              <a:rPr kumimoji="1" lang="ja-JP" altLang="en-US" dirty="0">
                <a:solidFill>
                  <a:schemeClr val="accent1">
                    <a:lumMod val="75000"/>
                  </a:schemeClr>
                </a:solidFill>
                <a:latin typeface="+mn-ea"/>
              </a:rPr>
              <a:t>②研修会で収集した情報提供の説明は研修会に参加した経営者や従業員　</a:t>
            </a:r>
          </a:p>
        </p:txBody>
      </p:sp>
      <p:sp>
        <p:nvSpPr>
          <p:cNvPr id="13" name="正方形/長方形 12"/>
          <p:cNvSpPr/>
          <p:nvPr/>
        </p:nvSpPr>
        <p:spPr>
          <a:xfrm>
            <a:off x="1137770" y="1118812"/>
            <a:ext cx="8392682" cy="954107"/>
          </a:xfrm>
          <a:prstGeom prst="rect">
            <a:avLst/>
          </a:prstGeom>
        </p:spPr>
        <p:txBody>
          <a:bodyPr wrap="none">
            <a:spAutoFit/>
          </a:bodyPr>
          <a:lstStyle/>
          <a:p>
            <a:r>
              <a:rPr kumimoji="1" lang="ja-JP" altLang="en-US" sz="1400" dirty="0">
                <a:solidFill>
                  <a:srgbClr val="FF0000"/>
                </a:solidFill>
              </a:rPr>
              <a:t>　</a:t>
            </a:r>
            <a:r>
              <a:rPr kumimoji="1" lang="ja-JP" altLang="en-US" sz="1400" b="1" dirty="0">
                <a:solidFill>
                  <a:srgbClr val="00B050"/>
                </a:solidFill>
              </a:rPr>
              <a:t>この社内研修資料（例）はあくまでも参考例です。</a:t>
            </a:r>
            <a:endParaRPr kumimoji="1" lang="en-US" altLang="ja-JP" sz="1400" b="1" dirty="0">
              <a:solidFill>
                <a:srgbClr val="00B050"/>
              </a:solidFill>
            </a:endParaRPr>
          </a:p>
          <a:p>
            <a:r>
              <a:rPr kumimoji="1" lang="ja-JP" altLang="en-US" sz="1400" dirty="0">
                <a:solidFill>
                  <a:srgbClr val="00B050"/>
                </a:solidFill>
              </a:rPr>
              <a:t>　</a:t>
            </a:r>
            <a:r>
              <a:rPr lang="ja-JP" altLang="en-US" sz="1400" dirty="0">
                <a:solidFill>
                  <a:srgbClr val="00B050"/>
                </a:solidFill>
              </a:rPr>
              <a:t>必ず「申請の手引き」「よくある質問」で</a:t>
            </a:r>
            <a:r>
              <a:rPr kumimoji="1" lang="ja-JP" altLang="en-US" sz="1400" dirty="0">
                <a:solidFill>
                  <a:srgbClr val="00B050"/>
                </a:solidFill>
              </a:rPr>
              <a:t>詳細を確認して、各申請企業ごとの</a:t>
            </a:r>
            <a:endParaRPr kumimoji="1" lang="en-US" altLang="ja-JP" sz="1400" dirty="0">
              <a:solidFill>
                <a:srgbClr val="00B050"/>
              </a:solidFill>
            </a:endParaRPr>
          </a:p>
          <a:p>
            <a:r>
              <a:rPr kumimoji="1" lang="ja-JP" altLang="en-US" sz="1400" dirty="0">
                <a:solidFill>
                  <a:srgbClr val="00B050"/>
                </a:solidFill>
              </a:rPr>
              <a:t>　社内研修資料を作成してください。</a:t>
            </a:r>
            <a:endParaRPr kumimoji="1" lang="en-US" altLang="ja-JP" sz="1400" dirty="0">
              <a:solidFill>
                <a:srgbClr val="00B050"/>
              </a:solidFill>
            </a:endParaRPr>
          </a:p>
          <a:p>
            <a:r>
              <a:rPr kumimoji="1" lang="ja-JP" altLang="en-US" sz="1400" dirty="0">
                <a:solidFill>
                  <a:srgbClr val="00B050"/>
                </a:solidFill>
              </a:rPr>
              <a:t>　</a:t>
            </a:r>
            <a:r>
              <a:rPr kumimoji="1" lang="en-US" altLang="ja-JP" sz="1400" dirty="0">
                <a:solidFill>
                  <a:srgbClr val="00B050"/>
                </a:solidFill>
              </a:rPr>
              <a:t>https://www.hataraku.metro.tokyo.lg.jp/kaizen/koyoukankyo/files/86b29255579ed0cbbe4458607ac4c62f.pdf</a:t>
            </a:r>
          </a:p>
        </p:txBody>
      </p:sp>
      <p:cxnSp>
        <p:nvCxnSpPr>
          <p:cNvPr id="16" name="直線コネクタ 15"/>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68895" y="103032"/>
            <a:ext cx="35702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a:solidFill>
                  <a:schemeClr val="tx1"/>
                </a:solidFill>
              </a:rPr>
              <a:t>令和７年度働きやすい職場環境づくり推進奨励金</a:t>
            </a:r>
          </a:p>
        </p:txBody>
      </p:sp>
      <p:sp>
        <p:nvSpPr>
          <p:cNvPr id="18" name="正方形/長方形 17"/>
          <p:cNvSpPr/>
          <p:nvPr/>
        </p:nvSpPr>
        <p:spPr>
          <a:xfrm>
            <a:off x="409176" y="577174"/>
            <a:ext cx="1723549"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2400" b="1" dirty="0">
                <a:solidFill>
                  <a:schemeClr val="bg1"/>
                </a:solidFill>
              </a:rPr>
              <a:t>Ａコース①</a:t>
            </a:r>
          </a:p>
        </p:txBody>
      </p:sp>
      <p:sp>
        <p:nvSpPr>
          <p:cNvPr id="19" name="正方形/長方形 18"/>
          <p:cNvSpPr/>
          <p:nvPr/>
        </p:nvSpPr>
        <p:spPr>
          <a:xfrm>
            <a:off x="5969569"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a:solidFill>
                  <a:schemeClr val="tx1"/>
                </a:solidFill>
              </a:rPr>
              <a:t>株式会社〇〇　社内研修資料（例）</a:t>
            </a:r>
          </a:p>
        </p:txBody>
      </p:sp>
    </p:spTree>
    <p:extLst>
      <p:ext uri="{BB962C8B-B14F-4D97-AF65-F5344CB8AC3E}">
        <p14:creationId xmlns:p14="http://schemas.microsoft.com/office/powerpoint/2010/main" val="16863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40" y="667420"/>
            <a:ext cx="4134465" cy="701731"/>
          </a:xfrm>
        </p:spPr>
        <p:txBody>
          <a:bodyPr wrap="none">
            <a:spAutoFit/>
          </a:bodyPr>
          <a:lstStyle/>
          <a:p>
            <a:r>
              <a:rPr lang="ja-JP" altLang="en-US" b="1" dirty="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a:xfrm>
            <a:off x="681039" y="1806375"/>
            <a:ext cx="8543925" cy="4351338"/>
          </a:xfrm>
        </p:spPr>
        <p:txBody>
          <a:bodyPr/>
          <a:lstStyle/>
          <a:p>
            <a:pPr marL="0" indent="0">
              <a:buNone/>
            </a:pPr>
            <a:endParaRPr lang="en-US" altLang="ja-JP" strike="sngStrike" dirty="0">
              <a:latin typeface="+mn-ea"/>
            </a:endParaRPr>
          </a:p>
          <a:p>
            <a:pPr marL="514350" indent="-514350">
              <a:buAutoNum type="arabicPeriod"/>
            </a:pPr>
            <a:r>
              <a:rPr lang="ja-JP" altLang="en-US" dirty="0">
                <a:latin typeface="+mn-ea"/>
              </a:rPr>
              <a:t>整備した社内制度の内容説明</a:t>
            </a:r>
            <a:endParaRPr lang="en-US" altLang="ja-JP" dirty="0">
              <a:latin typeface="+mn-ea"/>
            </a:endParaRPr>
          </a:p>
          <a:p>
            <a:pPr marL="514350" indent="-514350">
              <a:buAutoNum type="arabicPeriod"/>
            </a:pPr>
            <a:r>
              <a:rPr lang="ja-JP" altLang="en-US" dirty="0">
                <a:latin typeface="+mn-ea"/>
              </a:rPr>
              <a:t>都の</a:t>
            </a:r>
            <a:r>
              <a:rPr kumimoji="1" lang="ja-JP" altLang="en-US" dirty="0">
                <a:latin typeface="+mn-ea"/>
              </a:rPr>
              <a:t>研修会で収集した知識の情報提供</a:t>
            </a:r>
            <a:endParaRPr kumimoji="1" lang="en-US" altLang="ja-JP" dirty="0">
              <a:latin typeface="+mn-ea"/>
            </a:endParaRPr>
          </a:p>
          <a:p>
            <a:pPr marL="0" indent="0">
              <a:buNone/>
            </a:pPr>
            <a:r>
              <a:rPr kumimoji="1" lang="en-US" altLang="ja-JP" dirty="0">
                <a:latin typeface="+mn-ea"/>
              </a:rPr>
              <a:t>3.  </a:t>
            </a:r>
            <a:r>
              <a:rPr kumimoji="1" lang="ja-JP" altLang="en-US" dirty="0">
                <a:latin typeface="+mn-ea"/>
              </a:rPr>
              <a:t>質疑応答</a:t>
            </a:r>
          </a:p>
        </p:txBody>
      </p:sp>
      <p:sp>
        <p:nvSpPr>
          <p:cNvPr id="4" name="正方形/長方形 3"/>
          <p:cNvSpPr/>
          <p:nvPr/>
        </p:nvSpPr>
        <p:spPr>
          <a:xfrm>
            <a:off x="3678324" y="4745877"/>
            <a:ext cx="5724644" cy="461665"/>
          </a:xfrm>
          <a:prstGeom prst="rect">
            <a:avLst/>
          </a:prstGeom>
        </p:spPr>
        <p:txBody>
          <a:bodyPr wrap="none">
            <a:spAutoFit/>
          </a:bodyPr>
          <a:lstStyle/>
          <a:p>
            <a:r>
              <a:rPr kumimoji="1" lang="ja-JP" altLang="en-US" sz="2400" dirty="0">
                <a:solidFill>
                  <a:schemeClr val="accent1">
                    <a:lumMod val="75000"/>
                  </a:schemeClr>
                </a:solidFill>
                <a:latin typeface="+mn-ea"/>
              </a:rPr>
              <a:t>（</a:t>
            </a:r>
            <a:r>
              <a:rPr kumimoji="1" lang="en-US" altLang="ja-JP" sz="2400" dirty="0">
                <a:solidFill>
                  <a:schemeClr val="accent1">
                    <a:lumMod val="75000"/>
                  </a:schemeClr>
                </a:solidFill>
                <a:latin typeface="+mn-ea"/>
              </a:rPr>
              <a:t>※</a:t>
            </a:r>
            <a:r>
              <a:rPr kumimoji="1" lang="ja-JP" altLang="en-US" sz="2400" dirty="0">
                <a:solidFill>
                  <a:schemeClr val="accent1">
                    <a:lumMod val="75000"/>
                  </a:schemeClr>
                </a:solidFill>
                <a:latin typeface="+mn-ea"/>
              </a:rPr>
              <a:t>　奨励金の取組順とは異なります）</a:t>
            </a:r>
          </a:p>
        </p:txBody>
      </p:sp>
    </p:spTree>
    <p:extLst>
      <p:ext uri="{BB962C8B-B14F-4D97-AF65-F5344CB8AC3E}">
        <p14:creationId xmlns:p14="http://schemas.microsoft.com/office/powerpoint/2010/main" val="26053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2129" y="210926"/>
            <a:ext cx="5570756" cy="483209"/>
          </a:xfrm>
        </p:spPr>
        <p:txBody>
          <a:bodyPr wrap="none">
            <a:spAutoFit/>
          </a:bodyPr>
          <a:lstStyle/>
          <a:p>
            <a:r>
              <a:rPr lang="ja-JP" altLang="en-US" sz="2800" b="1" dirty="0">
                <a:latin typeface="+mn-ea"/>
                <a:ea typeface="+mn-ea"/>
              </a:rPr>
              <a:t>１．整備した社内制度の内容説明</a:t>
            </a:r>
          </a:p>
        </p:txBody>
      </p:sp>
      <p:sp>
        <p:nvSpPr>
          <p:cNvPr id="3" name="コンテンツ プレースホルダー 2"/>
          <p:cNvSpPr>
            <a:spLocks noGrp="1"/>
          </p:cNvSpPr>
          <p:nvPr>
            <p:ph idx="1"/>
          </p:nvPr>
        </p:nvSpPr>
        <p:spPr>
          <a:xfrm>
            <a:off x="627018" y="4165117"/>
            <a:ext cx="7571303" cy="885371"/>
          </a:xfrm>
        </p:spPr>
        <p:txBody>
          <a:bodyPr wrap="none">
            <a:spAutoFit/>
          </a:bodyPr>
          <a:lstStyle/>
          <a:p>
            <a:pPr marL="0" indent="0">
              <a:buNone/>
            </a:pPr>
            <a:r>
              <a:rPr lang="ja-JP" altLang="en-US" sz="2400" dirty="0">
                <a:solidFill>
                  <a:schemeClr val="accent1">
                    <a:lumMod val="75000"/>
                  </a:schemeClr>
                </a:solidFill>
              </a:rPr>
              <a:t>（追加取組）ジョブリターン制度を整備した場合は、</a:t>
            </a:r>
            <a:endParaRPr lang="en-US" altLang="ja-JP" sz="2400" dirty="0">
              <a:solidFill>
                <a:schemeClr val="accent1">
                  <a:lumMod val="75000"/>
                </a:schemeClr>
              </a:solidFill>
            </a:endParaRPr>
          </a:p>
          <a:p>
            <a:pPr marL="0" indent="0">
              <a:buNone/>
            </a:pPr>
            <a:r>
              <a:rPr lang="ja-JP" altLang="en-US" sz="2400" dirty="0">
                <a:solidFill>
                  <a:schemeClr val="accent1">
                    <a:lumMod val="75000"/>
                  </a:schemeClr>
                </a:solidFill>
              </a:rPr>
              <a:t>　　　　　　</a:t>
            </a:r>
            <a:r>
              <a:rPr lang="ja-JP" altLang="en-US" sz="2400" b="1" u="sng" dirty="0">
                <a:solidFill>
                  <a:schemeClr val="accent1">
                    <a:lumMod val="75000"/>
                  </a:schemeClr>
                </a:solidFill>
              </a:rPr>
              <a:t>ジョブリターン制度</a:t>
            </a:r>
            <a:r>
              <a:rPr lang="ja-JP" altLang="en-US" sz="2400" dirty="0">
                <a:solidFill>
                  <a:schemeClr val="accent1">
                    <a:lumMod val="75000"/>
                  </a:schemeClr>
                </a:solidFill>
              </a:rPr>
              <a:t>の内容も周知</a:t>
            </a:r>
          </a:p>
        </p:txBody>
      </p:sp>
      <p:sp>
        <p:nvSpPr>
          <p:cNvPr id="4" name="正方形/長方形 3"/>
          <p:cNvSpPr/>
          <p:nvPr/>
        </p:nvSpPr>
        <p:spPr>
          <a:xfrm>
            <a:off x="681038" y="2329723"/>
            <a:ext cx="8755570" cy="132194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b="1" dirty="0">
                <a:solidFill>
                  <a:schemeClr val="accent1">
                    <a:lumMod val="75000"/>
                  </a:schemeClr>
                </a:solidFill>
              </a:rPr>
              <a:t>「別紙のとおり」とせず、</a:t>
            </a:r>
            <a:endParaRPr lang="en-US" altLang="ja-JP" b="1" dirty="0">
              <a:solidFill>
                <a:schemeClr val="accent1">
                  <a:lumMod val="75000"/>
                </a:schemeClr>
              </a:solidFill>
            </a:endParaRPr>
          </a:p>
          <a:p>
            <a:pPr algn="ctr"/>
            <a:r>
              <a:rPr lang="ja-JP" altLang="ja-JP" b="1" dirty="0">
                <a:solidFill>
                  <a:schemeClr val="accent1">
                    <a:lumMod val="75000"/>
                  </a:schemeClr>
                </a:solidFill>
              </a:rPr>
              <a:t>自社の内容（制度、対象者、申請方法等）を記載してください。</a:t>
            </a:r>
            <a:endParaRPr kumimoji="1" lang="ja-JP" altLang="en-US" b="1" dirty="0">
              <a:solidFill>
                <a:schemeClr val="accent1">
                  <a:lumMod val="75000"/>
                </a:schemeClr>
              </a:solidFill>
            </a:endParaRPr>
          </a:p>
        </p:txBody>
      </p:sp>
      <p:sp>
        <p:nvSpPr>
          <p:cNvPr id="5" name="正方形/長方形 4"/>
          <p:cNvSpPr/>
          <p:nvPr/>
        </p:nvSpPr>
        <p:spPr>
          <a:xfrm>
            <a:off x="575215" y="5260450"/>
            <a:ext cx="8755570" cy="132194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b="1" dirty="0">
                <a:solidFill>
                  <a:schemeClr val="accent1">
                    <a:lumMod val="75000"/>
                  </a:schemeClr>
                </a:solidFill>
              </a:rPr>
              <a:t>「別紙のとおり」とせず、</a:t>
            </a:r>
            <a:endParaRPr lang="en-US" altLang="ja-JP" b="1" dirty="0">
              <a:solidFill>
                <a:schemeClr val="accent1">
                  <a:lumMod val="75000"/>
                </a:schemeClr>
              </a:solidFill>
            </a:endParaRPr>
          </a:p>
          <a:p>
            <a:pPr algn="ctr"/>
            <a:r>
              <a:rPr lang="ja-JP" altLang="ja-JP" b="1" dirty="0">
                <a:solidFill>
                  <a:schemeClr val="accent1">
                    <a:lumMod val="75000"/>
                  </a:schemeClr>
                </a:solidFill>
              </a:rPr>
              <a:t>自社の内容（制度、対象者、申請方法等）を記載してください。</a:t>
            </a:r>
            <a:endParaRPr kumimoji="1" lang="ja-JP" altLang="en-US" b="1" dirty="0">
              <a:solidFill>
                <a:schemeClr val="accent1">
                  <a:lumMod val="75000"/>
                </a:schemeClr>
              </a:solidFill>
            </a:endParaRPr>
          </a:p>
        </p:txBody>
      </p:sp>
      <p:sp>
        <p:nvSpPr>
          <p:cNvPr id="6" name="コンテンツ プレースホルダー 2"/>
          <p:cNvSpPr txBox="1">
            <a:spLocks/>
          </p:cNvSpPr>
          <p:nvPr/>
        </p:nvSpPr>
        <p:spPr>
          <a:xfrm>
            <a:off x="627018" y="1301419"/>
            <a:ext cx="7571303" cy="885371"/>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t>・</a:t>
            </a:r>
            <a:r>
              <a:rPr lang="ja-JP" altLang="en-US" sz="2400" dirty="0">
                <a:solidFill>
                  <a:schemeClr val="accent1">
                    <a:lumMod val="75000"/>
                  </a:schemeClr>
                </a:solidFill>
              </a:rPr>
              <a:t>（例示）</a:t>
            </a:r>
            <a:r>
              <a:rPr lang="ja-JP" altLang="en-US" sz="2400" dirty="0"/>
              <a:t>このたび、我が社では</a:t>
            </a:r>
            <a:endParaRPr lang="en-US" altLang="ja-JP" sz="2400" dirty="0"/>
          </a:p>
          <a:p>
            <a:pPr marL="0" indent="0">
              <a:buNone/>
            </a:pPr>
            <a:r>
              <a:rPr lang="ja-JP" altLang="en-US" sz="2400" dirty="0"/>
              <a:t>　　　　　</a:t>
            </a:r>
            <a:r>
              <a:rPr lang="ja-JP" altLang="en-US" sz="2400" b="1" u="sng" dirty="0"/>
              <a:t>育児と仕事の両立支援制度</a:t>
            </a:r>
            <a:r>
              <a:rPr lang="ja-JP" altLang="en-US" sz="2400" dirty="0"/>
              <a:t>を整備しました</a:t>
            </a:r>
            <a:endParaRPr lang="en-US" altLang="ja-JP" sz="2400" dirty="0"/>
          </a:p>
        </p:txBody>
      </p:sp>
    </p:spTree>
    <p:extLst>
      <p:ext uri="{BB962C8B-B14F-4D97-AF65-F5344CB8AC3E}">
        <p14:creationId xmlns:p14="http://schemas.microsoft.com/office/powerpoint/2010/main" val="691222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54524" y="681033"/>
            <a:ext cx="7596951" cy="480131"/>
          </a:xfrm>
        </p:spPr>
        <p:txBody>
          <a:bodyPr wrap="none">
            <a:spAutoFit/>
          </a:bodyPr>
          <a:lstStyle/>
          <a:p>
            <a:r>
              <a:rPr kumimoji="1" lang="ja-JP" altLang="en-US" dirty="0"/>
              <a:t>育児と仕事の両立が求められる背景</a:t>
            </a:r>
            <a:r>
              <a:rPr kumimoji="1" lang="ja-JP" altLang="en-US" dirty="0">
                <a:solidFill>
                  <a:schemeClr val="accent1">
                    <a:lumMod val="75000"/>
                  </a:schemeClr>
                </a:solidFill>
              </a:rPr>
              <a:t>（例示</a:t>
            </a:r>
            <a:r>
              <a:rPr lang="ja-JP" altLang="en-US" dirty="0">
                <a:solidFill>
                  <a:schemeClr val="accent1">
                    <a:lumMod val="75000"/>
                  </a:schemeClr>
                </a:solidFill>
              </a:rPr>
              <a:t>）</a:t>
            </a:r>
            <a:endParaRPr lang="en-US" altLang="ja-JP" dirty="0">
              <a:solidFill>
                <a:schemeClr val="accent1">
                  <a:lumMod val="75000"/>
                </a:schemeClr>
              </a:solidFill>
            </a:endParaRPr>
          </a:p>
        </p:txBody>
      </p:sp>
      <p:sp>
        <p:nvSpPr>
          <p:cNvPr id="4" name="テキスト ボックス 3"/>
          <p:cNvSpPr txBox="1"/>
          <p:nvPr/>
        </p:nvSpPr>
        <p:spPr>
          <a:xfrm>
            <a:off x="535544" y="1149167"/>
            <a:ext cx="9197340" cy="2092881"/>
          </a:xfrm>
          <a:prstGeom prst="rect">
            <a:avLst/>
          </a:prstGeom>
          <a:noFill/>
        </p:spPr>
        <p:txBody>
          <a:bodyPr wrap="square" rtlCol="0">
            <a:spAutoFit/>
          </a:bodyPr>
          <a:lstStyle/>
          <a:p>
            <a:r>
              <a:rPr kumimoji="1" lang="ja-JP" altLang="en-US" sz="1600" dirty="0"/>
              <a:t>▸ 少子高齢化により人手不足が深刻化</a:t>
            </a:r>
            <a:endParaRPr kumimoji="1" lang="en-US" altLang="ja-JP" sz="1600" dirty="0"/>
          </a:p>
          <a:p>
            <a:r>
              <a:rPr kumimoji="1" lang="ja-JP" altLang="en-US" sz="1600" dirty="0"/>
              <a:t>▸ 共働き世帯が増加</a:t>
            </a:r>
            <a:endParaRPr kumimoji="1" lang="en-US" altLang="ja-JP" sz="1600" dirty="0"/>
          </a:p>
          <a:p>
            <a:r>
              <a:rPr kumimoji="1" lang="ja-JP" altLang="en-US" sz="1600" dirty="0"/>
              <a:t>→社会の変化に合わせた社内制度の整備が必要</a:t>
            </a:r>
            <a:endParaRPr kumimoji="1" lang="en-US" altLang="ja-JP" sz="1600" dirty="0"/>
          </a:p>
          <a:p>
            <a:r>
              <a:rPr kumimoji="1" lang="ja-JP" altLang="en-US" sz="1600" dirty="0"/>
              <a:t>▸ 女性は職場復帰後に非正規雇用になる状況が続く</a:t>
            </a:r>
            <a:endParaRPr kumimoji="1" lang="en-US" altLang="ja-JP" sz="1600" dirty="0"/>
          </a:p>
          <a:p>
            <a:r>
              <a:rPr kumimoji="1" lang="ja-JP" altLang="en-US" sz="1600" dirty="0"/>
              <a:t>▸</a:t>
            </a:r>
            <a:r>
              <a:rPr kumimoji="1" lang="en-US" altLang="ja-JP" sz="1600" dirty="0"/>
              <a:t>1</a:t>
            </a:r>
            <a:r>
              <a:rPr kumimoji="1" lang="ja-JP" altLang="en-US" sz="1600" dirty="0"/>
              <a:t>日当たりの家事関連時間は女性は男性の</a:t>
            </a:r>
            <a:r>
              <a:rPr kumimoji="1" lang="en-US" altLang="ja-JP" sz="1600" dirty="0"/>
              <a:t>3.4</a:t>
            </a:r>
            <a:r>
              <a:rPr kumimoji="1" lang="ja-JP" altLang="en-US" sz="1600" dirty="0"/>
              <a:t>倍であり、</a:t>
            </a:r>
            <a:r>
              <a:rPr kumimoji="1" lang="en-US" altLang="ja-JP" sz="1600" dirty="0"/>
              <a:t>1</a:t>
            </a:r>
            <a:r>
              <a:rPr kumimoji="1" lang="ja-JP" altLang="en-US" sz="1600" dirty="0"/>
              <a:t>年間で出産・育児を理由とした離職者</a:t>
            </a:r>
            <a:endParaRPr kumimoji="1" lang="en-US" altLang="ja-JP" sz="1600" dirty="0"/>
          </a:p>
          <a:p>
            <a:r>
              <a:rPr kumimoji="1" lang="ja-JP" altLang="en-US" sz="1600" dirty="0"/>
              <a:t>　が約</a:t>
            </a:r>
            <a:r>
              <a:rPr kumimoji="1" lang="en-US" altLang="ja-JP" sz="1600" dirty="0"/>
              <a:t>15</a:t>
            </a:r>
            <a:r>
              <a:rPr kumimoji="1" lang="ja-JP" altLang="en-US" sz="1600" dirty="0"/>
              <a:t>万人、そのうち女性は約</a:t>
            </a:r>
            <a:r>
              <a:rPr kumimoji="1" lang="en-US" altLang="ja-JP" sz="1600" dirty="0"/>
              <a:t>14</a:t>
            </a:r>
            <a:r>
              <a:rPr kumimoji="1" lang="ja-JP" altLang="en-US" sz="1600" dirty="0"/>
              <a:t>万人</a:t>
            </a:r>
            <a:endParaRPr kumimoji="1" lang="en-US" altLang="ja-JP" sz="1600" dirty="0"/>
          </a:p>
          <a:p>
            <a:r>
              <a:rPr kumimoji="1" lang="ja-JP" altLang="en-US" sz="1600" dirty="0"/>
              <a:t>→これらを踏まえた社内制度の整備と男性の積極的な育児参加が求められる</a:t>
            </a:r>
            <a:endParaRPr kumimoji="1" lang="en-US" altLang="ja-JP" sz="1600" dirty="0"/>
          </a:p>
          <a:p>
            <a:endParaRPr kumimoji="1" lang="ja-JP" altLang="en-US" dirty="0"/>
          </a:p>
        </p:txBody>
      </p:sp>
      <p:sp>
        <p:nvSpPr>
          <p:cNvPr id="7" name="テキスト ボックス 6"/>
          <p:cNvSpPr txBox="1"/>
          <p:nvPr/>
        </p:nvSpPr>
        <p:spPr>
          <a:xfrm>
            <a:off x="377840" y="6581001"/>
            <a:ext cx="10696745" cy="276999"/>
          </a:xfrm>
          <a:prstGeom prst="rect">
            <a:avLst/>
          </a:prstGeom>
          <a:noFill/>
        </p:spPr>
        <p:txBody>
          <a:bodyPr wrap="square" rtlCol="0">
            <a:spAutoFit/>
          </a:bodyPr>
          <a:lstStyle/>
          <a:p>
            <a:r>
              <a:rPr kumimoji="1" lang="ja-JP" altLang="en-US" sz="1200" dirty="0">
                <a:latin typeface="+mn-ea"/>
              </a:rPr>
              <a:t>出典：令和４年版「男女共同参画白書」（内閣府）（</a:t>
            </a:r>
            <a:r>
              <a:rPr kumimoji="1" lang="en-US" altLang="ja-JP" sz="1200" dirty="0">
                <a:latin typeface="+mn-ea"/>
                <a:hlinkClick r:id="rId3"/>
              </a:rPr>
              <a:t>https://www.gender.go.jp/about_danjo/whitepaper/r04/zentai/pdfban.html</a:t>
            </a:r>
            <a:r>
              <a:rPr kumimoji="1" lang="ja-JP" altLang="en-US" sz="1200" dirty="0">
                <a:latin typeface="+mn-ea"/>
              </a:rPr>
              <a:t>）</a:t>
            </a:r>
          </a:p>
        </p:txBody>
      </p:sp>
      <p:sp>
        <p:nvSpPr>
          <p:cNvPr id="9" name="テキスト ボックス 8"/>
          <p:cNvSpPr txBox="1"/>
          <p:nvPr/>
        </p:nvSpPr>
        <p:spPr>
          <a:xfrm>
            <a:off x="377840" y="6176967"/>
            <a:ext cx="9955708" cy="461665"/>
          </a:xfrm>
          <a:prstGeom prst="rect">
            <a:avLst/>
          </a:prstGeom>
          <a:noFill/>
        </p:spPr>
        <p:txBody>
          <a:bodyPr wrap="square" rtlCol="0">
            <a:spAutoFit/>
          </a:bodyPr>
          <a:lstStyle/>
          <a:p>
            <a:r>
              <a:rPr kumimoji="1" lang="ja-JP" altLang="en-US" sz="1200" dirty="0">
                <a:latin typeface="游ゴシック" panose="020B0400000000000000" pitchFamily="50" charset="-128"/>
                <a:ea typeface="游ゴシック" panose="020B0400000000000000" pitchFamily="50" charset="-128"/>
              </a:rPr>
              <a:t>出典：「激動の世界を見据えたあるべき財政運営　令和</a:t>
            </a:r>
            <a:r>
              <a:rPr kumimoji="1" lang="en-US" altLang="ja-JP" sz="1200" dirty="0">
                <a:latin typeface="游ゴシック" panose="020B0400000000000000" pitchFamily="50" charset="-128"/>
                <a:ea typeface="游ゴシック" panose="020B0400000000000000" pitchFamily="50" charset="-128"/>
              </a:rPr>
              <a:t>7</a:t>
            </a:r>
            <a:r>
              <a:rPr kumimoji="1" lang="ja-JP" altLang="en-US" sz="1200" dirty="0">
                <a:latin typeface="游ゴシック" panose="020B0400000000000000" pitchFamily="50" charset="-128"/>
                <a:ea typeface="游ゴシック" panose="020B0400000000000000" pitchFamily="50" charset="-128"/>
              </a:rPr>
              <a:t>年</a:t>
            </a:r>
            <a:r>
              <a:rPr kumimoji="1" lang="en-US" altLang="ja-JP" sz="1200" dirty="0">
                <a:latin typeface="游ゴシック" panose="020B0400000000000000" pitchFamily="50" charset="-128"/>
                <a:ea typeface="游ゴシック" panose="020B0400000000000000" pitchFamily="50" charset="-128"/>
              </a:rPr>
              <a:t>5</a:t>
            </a:r>
            <a:r>
              <a:rPr kumimoji="1" lang="ja-JP" altLang="en-US" sz="1200" dirty="0">
                <a:latin typeface="游ゴシック" panose="020B0400000000000000" pitchFamily="50" charset="-128"/>
                <a:ea typeface="游ゴシック" panose="020B0400000000000000" pitchFamily="50" charset="-128"/>
              </a:rPr>
              <a:t>月</a:t>
            </a:r>
            <a:r>
              <a:rPr kumimoji="1" lang="en-US" altLang="ja-JP" sz="1200" dirty="0">
                <a:latin typeface="游ゴシック" panose="020B0400000000000000" pitchFamily="50" charset="-128"/>
                <a:ea typeface="游ゴシック" panose="020B0400000000000000" pitchFamily="50" charset="-128"/>
              </a:rPr>
              <a:t>27</a:t>
            </a:r>
            <a:r>
              <a:rPr kumimoji="1" lang="ja-JP" altLang="en-US" sz="1200" dirty="0">
                <a:latin typeface="游ゴシック" panose="020B0400000000000000" pitchFamily="50" charset="-128"/>
                <a:ea typeface="游ゴシック" panose="020B0400000000000000" pitchFamily="50" charset="-128"/>
              </a:rPr>
              <a:t>日」（財政制度等審議会）（</a:t>
            </a:r>
            <a:r>
              <a:rPr kumimoji="1" lang="en-US" altLang="ja-JP" sz="1200" dirty="0">
                <a:latin typeface="游ゴシック" panose="020B0400000000000000" pitchFamily="50" charset="-128"/>
                <a:ea typeface="游ゴシック" panose="020B0400000000000000" pitchFamily="50" charset="-128"/>
                <a:hlinkClick r:id="rId4"/>
              </a:rPr>
              <a:t>https://www.mof.go.jp/about_mof/councils/fiscal_system_council/sub-of_fiscal_system/report/zaiseia20250527/index.html</a:t>
            </a:r>
            <a:r>
              <a:rPr kumimoji="1" lang="ja-JP" altLang="en-US" sz="1200" dirty="0">
                <a:latin typeface="游ゴシック" panose="020B0400000000000000" pitchFamily="50" charset="-128"/>
                <a:ea typeface="游ゴシック" panose="020B0400000000000000" pitchFamily="50" charset="-128"/>
              </a:rPr>
              <a:t>）</a:t>
            </a:r>
            <a:endParaRPr kumimoji="1" lang="en-US" altLang="ja-JP" sz="1200" dirty="0">
              <a:latin typeface="游ゴシック" panose="020B0400000000000000" pitchFamily="50" charset="-128"/>
              <a:ea typeface="游ゴシック" panose="020B0400000000000000" pitchFamily="50" charset="-128"/>
            </a:endParaRPr>
          </a:p>
        </p:txBody>
      </p:sp>
      <p:sp>
        <p:nvSpPr>
          <p:cNvPr id="12" name="タイトル 1"/>
          <p:cNvSpPr txBox="1">
            <a:spLocks/>
          </p:cNvSpPr>
          <p:nvPr/>
        </p:nvSpPr>
        <p:spPr>
          <a:xfrm>
            <a:off x="1233697" y="185686"/>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２．都の研修会等で収集した知識の情報提供</a:t>
            </a:r>
            <a:endParaRPr lang="ja-JP" altLang="en-US" sz="2800" b="1" dirty="0">
              <a:solidFill>
                <a:srgbClr val="FF0000"/>
              </a:solidFill>
              <a:latin typeface="+mn-ea"/>
              <a:ea typeface="+mn-ea"/>
            </a:endParaRPr>
          </a:p>
        </p:txBody>
      </p:sp>
      <p:sp>
        <p:nvSpPr>
          <p:cNvPr id="5" name="テキスト ボックス 4">
            <a:extLst>
              <a:ext uri="{FF2B5EF4-FFF2-40B4-BE49-F238E27FC236}">
                <a16:creationId xmlns:a16="http://schemas.microsoft.com/office/drawing/2014/main" id="{6A47AC21-4448-2136-BA3A-2748EC68DAB9}"/>
              </a:ext>
            </a:extLst>
          </p:cNvPr>
          <p:cNvSpPr txBox="1"/>
          <p:nvPr/>
        </p:nvSpPr>
        <p:spPr>
          <a:xfrm>
            <a:off x="7770065" y="1287667"/>
            <a:ext cx="1962819" cy="584775"/>
          </a:xfrm>
          <a:prstGeom prst="rect">
            <a:avLst/>
          </a:prstGeom>
          <a:noFill/>
        </p:spPr>
        <p:txBody>
          <a:bodyPr wrap="square" rtlCol="0">
            <a:spAutoFit/>
          </a:bodyPr>
          <a:lstStyle/>
          <a:p>
            <a:r>
              <a:rPr kumimoji="1" lang="en-US" altLang="ja-JP" sz="1400" dirty="0">
                <a:solidFill>
                  <a:srgbClr val="0070C0"/>
                </a:solidFill>
              </a:rPr>
              <a:t>※</a:t>
            </a:r>
            <a:r>
              <a:rPr kumimoji="1" lang="ja-JP" altLang="en-US" sz="1400" dirty="0">
                <a:solidFill>
                  <a:srgbClr val="0070C0"/>
                </a:solidFill>
              </a:rPr>
              <a:t>必要に応じて、資料を追加してください</a:t>
            </a:r>
            <a:r>
              <a:rPr kumimoji="1" lang="ja-JP" altLang="en-US" dirty="0">
                <a:solidFill>
                  <a:srgbClr val="0070C0"/>
                </a:solidFill>
              </a:rPr>
              <a:t>。</a:t>
            </a:r>
            <a:endParaRPr kumimoji="1" lang="en-US" altLang="ja-JP" dirty="0">
              <a:solidFill>
                <a:srgbClr val="0070C0"/>
              </a:solidFill>
            </a:endParaRPr>
          </a:p>
        </p:txBody>
      </p:sp>
      <p:grpSp>
        <p:nvGrpSpPr>
          <p:cNvPr id="8" name="グループ化 7">
            <a:extLst>
              <a:ext uri="{FF2B5EF4-FFF2-40B4-BE49-F238E27FC236}">
                <a16:creationId xmlns:a16="http://schemas.microsoft.com/office/drawing/2014/main" id="{39304541-973C-EA3E-D548-63DDFD3B8373}"/>
              </a:ext>
            </a:extLst>
          </p:cNvPr>
          <p:cNvGrpSpPr/>
          <p:nvPr/>
        </p:nvGrpSpPr>
        <p:grpSpPr>
          <a:xfrm>
            <a:off x="5154095" y="2958130"/>
            <a:ext cx="4338978" cy="3196403"/>
            <a:chOff x="5154095" y="2958130"/>
            <a:chExt cx="4338978" cy="3196403"/>
          </a:xfrm>
        </p:grpSpPr>
        <p:pic>
          <p:nvPicPr>
            <p:cNvPr id="2" name="図 1">
              <a:extLst>
                <a:ext uri="{FF2B5EF4-FFF2-40B4-BE49-F238E27FC236}">
                  <a16:creationId xmlns:a16="http://schemas.microsoft.com/office/drawing/2014/main" id="{6581EDC6-0B46-7DFD-4C8D-C38ED91FB0F9}"/>
                </a:ext>
              </a:extLst>
            </p:cNvPr>
            <p:cNvPicPr>
              <a:picLocks noChangeAspect="1"/>
            </p:cNvPicPr>
            <p:nvPr/>
          </p:nvPicPr>
          <p:blipFill>
            <a:blip r:embed="rId5"/>
            <a:stretch>
              <a:fillRect/>
            </a:stretch>
          </p:blipFill>
          <p:spPr>
            <a:xfrm>
              <a:off x="5154095" y="2961999"/>
              <a:ext cx="4338978" cy="3192534"/>
            </a:xfrm>
            <a:prstGeom prst="rect">
              <a:avLst/>
            </a:prstGeom>
          </p:spPr>
        </p:pic>
        <p:sp>
          <p:nvSpPr>
            <p:cNvPr id="6" name="テキスト ボックス 5">
              <a:extLst>
                <a:ext uri="{FF2B5EF4-FFF2-40B4-BE49-F238E27FC236}">
                  <a16:creationId xmlns:a16="http://schemas.microsoft.com/office/drawing/2014/main" id="{6BAAA8AA-CBA3-E5D9-5451-C0FE6C4C145E}"/>
                </a:ext>
              </a:extLst>
            </p:cNvPr>
            <p:cNvSpPr txBox="1"/>
            <p:nvPr/>
          </p:nvSpPr>
          <p:spPr>
            <a:xfrm>
              <a:off x="5912974" y="2958130"/>
              <a:ext cx="3577628" cy="276999"/>
            </a:xfrm>
            <a:prstGeom prst="rect">
              <a:avLst/>
            </a:prstGeom>
            <a:noFill/>
          </p:spPr>
          <p:txBody>
            <a:bodyPr wrap="square" rtlCol="0">
              <a:spAutoFit/>
            </a:bodyPr>
            <a:lstStyle/>
            <a:p>
              <a:r>
                <a:rPr kumimoji="1" lang="ja-JP" altLang="en-US" sz="1200" dirty="0"/>
                <a:t>女性の年齢階級別正規雇用比率（令和３年）</a:t>
              </a:r>
            </a:p>
          </p:txBody>
        </p:sp>
      </p:grpSp>
      <p:pic>
        <p:nvPicPr>
          <p:cNvPr id="10" name="図 9" descr="グラフ, 折れ線グラフ">
            <a:extLst>
              <a:ext uri="{FF2B5EF4-FFF2-40B4-BE49-F238E27FC236}">
                <a16:creationId xmlns:a16="http://schemas.microsoft.com/office/drawing/2014/main" id="{224058E5-CBD1-9505-8CAF-84A25F2EB6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6709" y="2914974"/>
            <a:ext cx="4606290" cy="3250776"/>
          </a:xfrm>
          <a:prstGeom prst="rect">
            <a:avLst/>
          </a:prstGeom>
        </p:spPr>
      </p:pic>
    </p:spTree>
    <p:extLst>
      <p:ext uri="{BB962C8B-B14F-4D97-AF65-F5344CB8AC3E}">
        <p14:creationId xmlns:p14="http://schemas.microsoft.com/office/powerpoint/2010/main" val="2724061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1233697" y="185686"/>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２．都の研修会等で収集した知識の情報提供</a:t>
            </a:r>
            <a:endParaRPr lang="ja-JP" altLang="en-US" sz="2800" b="1" dirty="0">
              <a:solidFill>
                <a:srgbClr val="FF0000"/>
              </a:solidFill>
              <a:latin typeface="+mn-ea"/>
              <a:ea typeface="+mn-ea"/>
            </a:endParaRPr>
          </a:p>
        </p:txBody>
      </p:sp>
      <p:sp>
        <p:nvSpPr>
          <p:cNvPr id="13" name="テキスト ボックス 12">
            <a:extLst>
              <a:ext uri="{FF2B5EF4-FFF2-40B4-BE49-F238E27FC236}">
                <a16:creationId xmlns:a16="http://schemas.microsoft.com/office/drawing/2014/main" id="{3600133D-22D7-D2D5-E824-38AB99D9D7B6}"/>
              </a:ext>
            </a:extLst>
          </p:cNvPr>
          <p:cNvSpPr txBox="1"/>
          <p:nvPr/>
        </p:nvSpPr>
        <p:spPr>
          <a:xfrm>
            <a:off x="997233" y="1465411"/>
            <a:ext cx="7602583" cy="1200329"/>
          </a:xfrm>
          <a:prstGeom prst="rect">
            <a:avLst/>
          </a:prstGeom>
          <a:noFill/>
        </p:spPr>
        <p:txBody>
          <a:bodyPr wrap="square" rtlCol="0">
            <a:spAutoFit/>
          </a:bodyPr>
          <a:lstStyle/>
          <a:p>
            <a:r>
              <a:rPr lang="ja-JP" altLang="en-US" dirty="0"/>
              <a:t>〇</a:t>
            </a:r>
            <a:r>
              <a:rPr lang="ja-JP" altLang="en-US" b="1" dirty="0"/>
              <a:t>子の看護等休暇制度</a:t>
            </a:r>
            <a:r>
              <a:rPr lang="ja-JP" altLang="en-US" dirty="0"/>
              <a:t>：</a:t>
            </a:r>
            <a:r>
              <a:rPr lang="ja-JP" altLang="en-US" dirty="0">
                <a:solidFill>
                  <a:srgbClr val="C00000"/>
                </a:solidFill>
              </a:rPr>
              <a:t>小学校</a:t>
            </a:r>
            <a:r>
              <a:rPr lang="en-US" altLang="ja-JP" dirty="0">
                <a:solidFill>
                  <a:srgbClr val="C00000"/>
                </a:solidFill>
              </a:rPr>
              <a:t>3</a:t>
            </a:r>
            <a:r>
              <a:rPr lang="ja-JP" altLang="en-US" dirty="0">
                <a:solidFill>
                  <a:srgbClr val="C00000"/>
                </a:solidFill>
              </a:rPr>
              <a:t>年生修了</a:t>
            </a:r>
            <a:r>
              <a:rPr lang="ja-JP" altLang="en-US" dirty="0"/>
              <a:t>までの子を養育する労働者が申し出たときは、</a:t>
            </a:r>
            <a:r>
              <a:rPr lang="en-US" altLang="ja-JP" dirty="0"/>
              <a:t>1</a:t>
            </a:r>
            <a:r>
              <a:rPr lang="ja-JP" altLang="en-US" dirty="0"/>
              <a:t>年間に</a:t>
            </a:r>
            <a:r>
              <a:rPr lang="en-US" altLang="ja-JP" dirty="0"/>
              <a:t>5</a:t>
            </a:r>
            <a:r>
              <a:rPr lang="ja-JP" altLang="en-US" dirty="0"/>
              <a:t>日間（子が</a:t>
            </a:r>
            <a:r>
              <a:rPr lang="en-US" altLang="ja-JP" dirty="0"/>
              <a:t>2</a:t>
            </a:r>
            <a:r>
              <a:rPr lang="ja-JP" altLang="en-US" dirty="0"/>
              <a:t>人以上の場合は</a:t>
            </a:r>
            <a:r>
              <a:rPr lang="en-US" altLang="ja-JP" dirty="0"/>
              <a:t>10</a:t>
            </a:r>
            <a:r>
              <a:rPr lang="ja-JP" altLang="en-US" dirty="0"/>
              <a:t>日間）の子の看護等休暇を与えなければならない。</a:t>
            </a:r>
            <a:endParaRPr lang="en-US" altLang="ja-JP" dirty="0"/>
          </a:p>
          <a:p>
            <a:endParaRPr lang="en-US" altLang="ja-JP" dirty="0"/>
          </a:p>
        </p:txBody>
      </p:sp>
      <p:sp>
        <p:nvSpPr>
          <p:cNvPr id="3" name="テキスト ボックス 2">
            <a:extLst>
              <a:ext uri="{FF2B5EF4-FFF2-40B4-BE49-F238E27FC236}">
                <a16:creationId xmlns:a16="http://schemas.microsoft.com/office/drawing/2014/main" id="{63B0FD55-04E5-DFE2-196A-3140630FC8C2}"/>
              </a:ext>
            </a:extLst>
          </p:cNvPr>
          <p:cNvSpPr txBox="1"/>
          <p:nvPr/>
        </p:nvSpPr>
        <p:spPr>
          <a:xfrm>
            <a:off x="1267359" y="836320"/>
            <a:ext cx="7332457" cy="461665"/>
          </a:xfrm>
          <a:prstGeom prst="rect">
            <a:avLst/>
          </a:prstGeom>
          <a:noFill/>
        </p:spPr>
        <p:txBody>
          <a:bodyPr wrap="none" rtlCol="0">
            <a:spAutoFit/>
          </a:bodyPr>
          <a:lstStyle/>
          <a:p>
            <a:r>
              <a:rPr kumimoji="1" lang="ja-JP" altLang="en-US" sz="2400" dirty="0"/>
              <a:t>・育児・介護休業法改正内容のポイント①</a:t>
            </a:r>
            <a:r>
              <a:rPr kumimoji="1" lang="ja-JP" altLang="en-US" sz="2400" dirty="0">
                <a:solidFill>
                  <a:schemeClr val="accent1">
                    <a:lumMod val="75000"/>
                  </a:schemeClr>
                </a:solidFill>
              </a:rPr>
              <a:t> （例示</a:t>
            </a:r>
            <a:r>
              <a:rPr lang="ja-JP" altLang="en-US" sz="2400" dirty="0">
                <a:solidFill>
                  <a:schemeClr val="accent1">
                    <a:lumMod val="75000"/>
                  </a:schemeClr>
                </a:solidFill>
              </a:rPr>
              <a:t>）</a:t>
            </a:r>
            <a:endParaRPr kumimoji="1" lang="ja-JP" altLang="en-US" sz="2400" dirty="0"/>
          </a:p>
        </p:txBody>
      </p:sp>
      <p:pic>
        <p:nvPicPr>
          <p:cNvPr id="6" name="図 5" descr="テキスト&#10;&#10;AI 生成コンテンツは誤りを含む可能性があります。">
            <a:extLst>
              <a:ext uri="{FF2B5EF4-FFF2-40B4-BE49-F238E27FC236}">
                <a16:creationId xmlns:a16="http://schemas.microsoft.com/office/drawing/2014/main" id="{9BF8A51A-9007-02D4-2C36-BB866BFF0BC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818557" y="2665740"/>
            <a:ext cx="8497486" cy="3463290"/>
          </a:xfrm>
          <a:prstGeom prst="rect">
            <a:avLst/>
          </a:prstGeom>
        </p:spPr>
      </p:pic>
      <p:sp>
        <p:nvSpPr>
          <p:cNvPr id="4" name="テキスト ボックス 3">
            <a:extLst>
              <a:ext uri="{FF2B5EF4-FFF2-40B4-BE49-F238E27FC236}">
                <a16:creationId xmlns:a16="http://schemas.microsoft.com/office/drawing/2014/main" id="{0BBF2667-0FC1-D0BD-6527-BFB4DEFDF92D}"/>
              </a:ext>
            </a:extLst>
          </p:cNvPr>
          <p:cNvSpPr txBox="1"/>
          <p:nvPr/>
        </p:nvSpPr>
        <p:spPr>
          <a:xfrm>
            <a:off x="594953" y="6293784"/>
            <a:ext cx="8875763" cy="461665"/>
          </a:xfrm>
          <a:prstGeom prst="rect">
            <a:avLst/>
          </a:prstGeom>
          <a:noFill/>
        </p:spPr>
        <p:txBody>
          <a:bodyPr wrap="none" rtlCol="0">
            <a:spAutoFit/>
          </a:bodyPr>
          <a:lstStyle/>
          <a:p>
            <a:r>
              <a:rPr lang="ja-JP" altLang="en-US" sz="1200" dirty="0"/>
              <a:t>出典：「育児・介護休業法改正ポイントのご案内」（厚生労働省）（</a:t>
            </a:r>
            <a:r>
              <a:rPr lang="en-US" altLang="ja-JP" sz="1200" dirty="0">
                <a:hlinkClick r:id="rId3"/>
              </a:rPr>
              <a:t>https://www.mhlw.go.jp/content/11900000/001259367.pdf</a:t>
            </a:r>
            <a:r>
              <a:rPr lang="ja-JP" altLang="en-US" sz="1200" dirty="0"/>
              <a:t>）</a:t>
            </a:r>
            <a:endParaRPr lang="en-US" altLang="ja-JP" sz="1200" dirty="0"/>
          </a:p>
          <a:p>
            <a:endParaRPr kumimoji="1" lang="ja-JP" altLang="en-US" sz="1200" dirty="0"/>
          </a:p>
        </p:txBody>
      </p:sp>
    </p:spTree>
    <p:extLst>
      <p:ext uri="{BB962C8B-B14F-4D97-AF65-F5344CB8AC3E}">
        <p14:creationId xmlns:p14="http://schemas.microsoft.com/office/powerpoint/2010/main" val="23217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220098-5A69-8254-42FB-ADEE5B9C6DD9}"/>
              </a:ext>
            </a:extLst>
          </p:cNvPr>
          <p:cNvSpPr>
            <a:spLocks noGrp="1"/>
          </p:cNvSpPr>
          <p:nvPr>
            <p:ph type="title"/>
          </p:nvPr>
        </p:nvSpPr>
        <p:spPr>
          <a:xfrm>
            <a:off x="909637" y="664563"/>
            <a:ext cx="8543925" cy="457831"/>
          </a:xfrm>
        </p:spPr>
        <p:txBody>
          <a:bodyPr>
            <a:normAutofit fontScale="90000"/>
          </a:bodyPr>
          <a:lstStyle/>
          <a:p>
            <a:pPr lvl="0" defTabSz="457200">
              <a:lnSpc>
                <a:spcPct val="100000"/>
              </a:lnSpc>
              <a:spcBef>
                <a:spcPts val="0"/>
              </a:spcBef>
              <a:defRPr/>
            </a:pPr>
            <a:r>
              <a:rPr kumimoji="1" lang="ja-JP" altLang="en-US"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1" lang="ja-JP" altLang="en-US" sz="3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・育児介護休業法改正内容のポイント②</a:t>
            </a:r>
            <a:r>
              <a:rPr lang="ja-JP" altLang="en-US" sz="2400" dirty="0">
                <a:solidFill>
                  <a:schemeClr val="accent1">
                    <a:lumMod val="75000"/>
                  </a:schemeClr>
                </a:solidFill>
              </a:rPr>
              <a:t> （例示）</a:t>
            </a:r>
            <a:endParaRPr kumimoji="1" lang="ja-JP" altLang="en-US" dirty="0"/>
          </a:p>
        </p:txBody>
      </p:sp>
      <p:pic>
        <p:nvPicPr>
          <p:cNvPr id="5" name="コンテンツ プレースホルダー 4" descr="テキスト が含まれている画像&#10;&#10;AI 生成コンテンツは誤りを含む可能性があります。">
            <a:extLst>
              <a:ext uri="{FF2B5EF4-FFF2-40B4-BE49-F238E27FC236}">
                <a16:creationId xmlns:a16="http://schemas.microsoft.com/office/drawing/2014/main" id="{9B8E3502-82FC-11A8-3DB1-5A4395C6202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9070" y="1394460"/>
            <a:ext cx="5456718" cy="4937759"/>
          </a:xfrm>
        </p:spPr>
      </p:pic>
      <p:sp>
        <p:nvSpPr>
          <p:cNvPr id="6" name="テキスト ボックス 5">
            <a:extLst>
              <a:ext uri="{FF2B5EF4-FFF2-40B4-BE49-F238E27FC236}">
                <a16:creationId xmlns:a16="http://schemas.microsoft.com/office/drawing/2014/main" id="{19211A70-7E61-91DF-A6F6-5A75521AF311}"/>
              </a:ext>
            </a:extLst>
          </p:cNvPr>
          <p:cNvSpPr txBox="1"/>
          <p:nvPr/>
        </p:nvSpPr>
        <p:spPr>
          <a:xfrm>
            <a:off x="5174930" y="2465705"/>
            <a:ext cx="4926330" cy="3693319"/>
          </a:xfrm>
          <a:prstGeom prst="rect">
            <a:avLst/>
          </a:prstGeom>
          <a:noFill/>
        </p:spPr>
        <p:txBody>
          <a:bodyPr wrap="square" rtlCol="0">
            <a:spAutoFit/>
          </a:bodyPr>
          <a:lstStyle/>
          <a:p>
            <a:r>
              <a:rPr kumimoji="1" lang="ja-JP" altLang="en-US" dirty="0"/>
              <a:t>〇</a:t>
            </a:r>
            <a:r>
              <a:rPr kumimoji="1" lang="ja-JP" altLang="en-US" b="1" dirty="0"/>
              <a:t>所定外労働の制限（残業免除）の</a:t>
            </a:r>
            <a:endParaRPr kumimoji="1" lang="en-US" altLang="ja-JP" b="1" dirty="0"/>
          </a:p>
          <a:p>
            <a:r>
              <a:rPr kumimoji="1" lang="ja-JP" altLang="en-US" b="1" dirty="0"/>
              <a:t>　対象拡大</a:t>
            </a:r>
            <a:endParaRPr kumimoji="1" lang="en-US" altLang="ja-JP" b="1" dirty="0"/>
          </a:p>
          <a:p>
            <a:r>
              <a:rPr kumimoji="1" lang="ja-JP" altLang="en-US" b="1" dirty="0">
                <a:solidFill>
                  <a:srgbClr val="C00000"/>
                </a:solidFill>
              </a:rPr>
              <a:t>　</a:t>
            </a:r>
            <a:r>
              <a:rPr kumimoji="1" lang="en-US" altLang="ja-JP" b="1" dirty="0">
                <a:solidFill>
                  <a:srgbClr val="C00000"/>
                </a:solidFill>
              </a:rPr>
              <a:t>3</a:t>
            </a:r>
            <a:r>
              <a:rPr kumimoji="1" lang="ja-JP" altLang="en-US" b="1" dirty="0">
                <a:solidFill>
                  <a:srgbClr val="C00000"/>
                </a:solidFill>
              </a:rPr>
              <a:t>歳未満の子</a:t>
            </a:r>
            <a:r>
              <a:rPr kumimoji="1" lang="ja-JP" altLang="en-US" dirty="0"/>
              <a:t>を養育する労働者</a:t>
            </a:r>
            <a:endParaRPr kumimoji="1" lang="en-US" altLang="ja-JP" dirty="0"/>
          </a:p>
          <a:p>
            <a:r>
              <a:rPr kumimoji="1" lang="ja-JP" altLang="en-US" dirty="0"/>
              <a:t>→</a:t>
            </a:r>
            <a:r>
              <a:rPr kumimoji="1" lang="ja-JP" altLang="en-US" b="1" dirty="0">
                <a:solidFill>
                  <a:srgbClr val="C00000"/>
                </a:solidFill>
              </a:rPr>
              <a:t>小学校就学前</a:t>
            </a:r>
            <a:r>
              <a:rPr kumimoji="1" lang="ja-JP" altLang="en-US" dirty="0"/>
              <a:t>の子を養育する労働者</a:t>
            </a:r>
            <a:endParaRPr kumimoji="1" lang="en-US" altLang="ja-JP" dirty="0"/>
          </a:p>
          <a:p>
            <a:endParaRPr kumimoji="1" lang="en-US" altLang="ja-JP" dirty="0"/>
          </a:p>
          <a:p>
            <a:r>
              <a:rPr kumimoji="1" lang="ja-JP" altLang="en-US" dirty="0"/>
              <a:t>〇</a:t>
            </a:r>
            <a:r>
              <a:rPr kumimoji="1" lang="ja-JP" altLang="en-US" b="1" dirty="0"/>
              <a:t>短時間勤務制度（</a:t>
            </a:r>
            <a:r>
              <a:rPr kumimoji="1" lang="en-US" altLang="ja-JP" b="1" dirty="0"/>
              <a:t>3</a:t>
            </a:r>
            <a:r>
              <a:rPr kumimoji="1" lang="ja-JP" altLang="en-US" b="1" dirty="0"/>
              <a:t>歳未満）の</a:t>
            </a:r>
            <a:endParaRPr kumimoji="1" lang="en-US" altLang="ja-JP" b="1" dirty="0"/>
          </a:p>
          <a:p>
            <a:r>
              <a:rPr kumimoji="1" lang="ja-JP" altLang="en-US" b="1" dirty="0"/>
              <a:t>　代替措置にテレワークを追加</a:t>
            </a:r>
            <a:endParaRPr kumimoji="1" lang="en-US" altLang="ja-JP" b="1" dirty="0">
              <a:solidFill>
                <a:srgbClr val="C00000"/>
              </a:solidFill>
            </a:endParaRPr>
          </a:p>
          <a:p>
            <a:endParaRPr kumimoji="1" lang="en-US" altLang="ja-JP" dirty="0">
              <a:solidFill>
                <a:srgbClr val="C00000"/>
              </a:solidFill>
            </a:endParaRPr>
          </a:p>
          <a:p>
            <a:r>
              <a:rPr kumimoji="1" lang="ja-JP" altLang="en-US" dirty="0"/>
              <a:t>〇</a:t>
            </a:r>
            <a:r>
              <a:rPr kumimoji="1" lang="ja-JP" altLang="en-US" b="1" dirty="0"/>
              <a:t>育児のためのテレワーク導入（</a:t>
            </a:r>
            <a:r>
              <a:rPr kumimoji="1" lang="en-US" altLang="ja-JP" b="1" dirty="0"/>
              <a:t>3</a:t>
            </a:r>
            <a:r>
              <a:rPr kumimoji="1" lang="ja-JP" altLang="en-US" b="1" dirty="0"/>
              <a:t>歳未満）</a:t>
            </a:r>
            <a:endParaRPr kumimoji="1" lang="en-US" altLang="ja-JP" b="1" dirty="0"/>
          </a:p>
          <a:p>
            <a:endParaRPr kumimoji="1" lang="en-US" altLang="ja-JP" b="1" dirty="0"/>
          </a:p>
          <a:p>
            <a:r>
              <a:rPr kumimoji="1" lang="ja-JP" altLang="en-US" b="1" dirty="0"/>
              <a:t>　　　　　　　　　　　　　　　　</a:t>
            </a:r>
            <a:r>
              <a:rPr kumimoji="1" lang="ja-JP" altLang="en-US" dirty="0"/>
              <a:t>　など</a:t>
            </a:r>
            <a:endParaRPr kumimoji="1" lang="en-US" altLang="ja-JP" dirty="0"/>
          </a:p>
          <a:p>
            <a:r>
              <a:rPr lang="ja-JP" altLang="en-US" dirty="0"/>
              <a:t>　</a:t>
            </a:r>
            <a:endParaRPr kumimoji="1" lang="en-US" altLang="ja-JP" dirty="0"/>
          </a:p>
          <a:p>
            <a:endParaRPr kumimoji="1" lang="ja-JP" altLang="en-US" dirty="0"/>
          </a:p>
        </p:txBody>
      </p:sp>
      <p:sp>
        <p:nvSpPr>
          <p:cNvPr id="3" name="テキスト ボックス 2">
            <a:extLst>
              <a:ext uri="{FF2B5EF4-FFF2-40B4-BE49-F238E27FC236}">
                <a16:creationId xmlns:a16="http://schemas.microsoft.com/office/drawing/2014/main" id="{E776957F-2E4E-2AF6-507C-D39A97845817}"/>
              </a:ext>
            </a:extLst>
          </p:cNvPr>
          <p:cNvSpPr txBox="1"/>
          <p:nvPr/>
        </p:nvSpPr>
        <p:spPr>
          <a:xfrm>
            <a:off x="569828" y="6418520"/>
            <a:ext cx="8875763" cy="461665"/>
          </a:xfrm>
          <a:prstGeom prst="rect">
            <a:avLst/>
          </a:prstGeom>
          <a:noFill/>
        </p:spPr>
        <p:txBody>
          <a:bodyPr wrap="none" rtlCol="0">
            <a:spAutoFit/>
          </a:bodyPr>
          <a:lstStyle/>
          <a:p>
            <a:r>
              <a:rPr lang="ja-JP" altLang="en-US" sz="1200" dirty="0"/>
              <a:t>出典：「育児・介護休業法改正ポイントのご案内」（厚生労働省）（</a:t>
            </a:r>
            <a:r>
              <a:rPr lang="en-US" altLang="ja-JP" sz="1200" dirty="0">
                <a:hlinkClick r:id="rId4"/>
              </a:rPr>
              <a:t>https://www.mhlw.go.jp/content/11900000/001259367.pdf</a:t>
            </a:r>
            <a:r>
              <a:rPr lang="ja-JP" altLang="en-US" sz="1200" dirty="0"/>
              <a:t>）</a:t>
            </a:r>
            <a:endParaRPr lang="en-US" altLang="ja-JP" sz="1200" dirty="0"/>
          </a:p>
          <a:p>
            <a:endParaRPr kumimoji="1" lang="ja-JP" altLang="en-US" sz="1200" dirty="0"/>
          </a:p>
        </p:txBody>
      </p:sp>
    </p:spTree>
    <p:extLst>
      <p:ext uri="{BB962C8B-B14F-4D97-AF65-F5344CB8AC3E}">
        <p14:creationId xmlns:p14="http://schemas.microsoft.com/office/powerpoint/2010/main" val="2687186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CEE4F4B-7BBA-A010-C0DE-4873C51B8490}"/>
              </a:ext>
            </a:extLst>
          </p:cNvPr>
          <p:cNvSpPr txBox="1"/>
          <p:nvPr/>
        </p:nvSpPr>
        <p:spPr>
          <a:xfrm>
            <a:off x="772885" y="1532480"/>
            <a:ext cx="8619308" cy="707886"/>
          </a:xfrm>
          <a:prstGeom prst="rect">
            <a:avLst/>
          </a:prstGeom>
          <a:noFill/>
        </p:spPr>
        <p:txBody>
          <a:bodyPr wrap="square" rtlCol="0">
            <a:spAutoFit/>
          </a:bodyPr>
          <a:lstStyle/>
          <a:p>
            <a:r>
              <a:rPr kumimoji="1" lang="ja-JP" altLang="en-US" sz="2000" dirty="0"/>
              <a:t>・配偶者の転勤、妊娠、出産、育児、介護及び病気治療を理由に退職した</a:t>
            </a:r>
            <a:endParaRPr kumimoji="1" lang="en-US" altLang="ja-JP" sz="2000" dirty="0"/>
          </a:p>
          <a:p>
            <a:r>
              <a:rPr kumimoji="1" lang="ja-JP" altLang="en-US" sz="2000" dirty="0"/>
              <a:t>　方が、退職前の企業等に復帰できる定年再雇用制度以外の再雇用制度</a:t>
            </a:r>
            <a:endParaRPr kumimoji="1" lang="en-US" altLang="ja-JP" sz="2000" dirty="0"/>
          </a:p>
        </p:txBody>
      </p:sp>
      <p:sp>
        <p:nvSpPr>
          <p:cNvPr id="4" name="テキスト ボックス 3">
            <a:extLst>
              <a:ext uri="{FF2B5EF4-FFF2-40B4-BE49-F238E27FC236}">
                <a16:creationId xmlns:a16="http://schemas.microsoft.com/office/drawing/2014/main" id="{2AC10F66-028E-43A4-9433-5FD91AD0F8B7}"/>
              </a:ext>
            </a:extLst>
          </p:cNvPr>
          <p:cNvSpPr txBox="1"/>
          <p:nvPr/>
        </p:nvSpPr>
        <p:spPr>
          <a:xfrm>
            <a:off x="3078480" y="752656"/>
            <a:ext cx="3749040" cy="523220"/>
          </a:xfrm>
          <a:prstGeom prst="rect">
            <a:avLst/>
          </a:prstGeom>
          <a:noFill/>
        </p:spPr>
        <p:txBody>
          <a:bodyPr wrap="square" rtlCol="0">
            <a:spAutoFit/>
          </a:bodyPr>
          <a:lstStyle/>
          <a:p>
            <a:r>
              <a:rPr kumimoji="1" lang="ja-JP" altLang="en-US" sz="2800" dirty="0"/>
              <a:t>・ジョブリターン制度</a:t>
            </a:r>
          </a:p>
        </p:txBody>
      </p:sp>
      <p:sp>
        <p:nvSpPr>
          <p:cNvPr id="6" name="テキスト ボックス 5">
            <a:extLst>
              <a:ext uri="{FF2B5EF4-FFF2-40B4-BE49-F238E27FC236}">
                <a16:creationId xmlns:a16="http://schemas.microsoft.com/office/drawing/2014/main" id="{A81EAEB7-D292-382B-31D1-2C6C93869C4C}"/>
              </a:ext>
            </a:extLst>
          </p:cNvPr>
          <p:cNvSpPr txBox="1"/>
          <p:nvPr/>
        </p:nvSpPr>
        <p:spPr>
          <a:xfrm>
            <a:off x="3143547" y="2663496"/>
            <a:ext cx="3877985" cy="461665"/>
          </a:xfrm>
          <a:prstGeom prst="rect">
            <a:avLst/>
          </a:prstGeom>
          <a:noFill/>
        </p:spPr>
        <p:txBody>
          <a:bodyPr wrap="none" rtlCol="0">
            <a:spAutoFit/>
          </a:bodyPr>
          <a:lstStyle/>
          <a:p>
            <a:r>
              <a:rPr kumimoji="1" lang="ja-JP" altLang="en-US" sz="2400" u="sng" dirty="0">
                <a:solidFill>
                  <a:srgbClr val="C00000"/>
                </a:solidFill>
              </a:rPr>
              <a:t>従業員にとってのメリット</a:t>
            </a:r>
          </a:p>
        </p:txBody>
      </p:sp>
      <p:sp>
        <p:nvSpPr>
          <p:cNvPr id="8" name="テキスト ボックス 7">
            <a:extLst>
              <a:ext uri="{FF2B5EF4-FFF2-40B4-BE49-F238E27FC236}">
                <a16:creationId xmlns:a16="http://schemas.microsoft.com/office/drawing/2014/main" id="{E792D573-B3A4-63B4-6F9F-4811B2552EB6}"/>
              </a:ext>
            </a:extLst>
          </p:cNvPr>
          <p:cNvSpPr txBox="1"/>
          <p:nvPr/>
        </p:nvSpPr>
        <p:spPr>
          <a:xfrm>
            <a:off x="945475" y="3242016"/>
            <a:ext cx="8187639" cy="1200329"/>
          </a:xfrm>
          <a:prstGeom prst="rect">
            <a:avLst/>
          </a:prstGeom>
          <a:noFill/>
        </p:spPr>
        <p:txBody>
          <a:bodyPr wrap="square" rtlCol="0">
            <a:spAutoFit/>
          </a:bodyPr>
          <a:lstStyle/>
          <a:p>
            <a:r>
              <a:rPr kumimoji="1" lang="ja-JP" altLang="en-US" dirty="0"/>
              <a:t>〇</a:t>
            </a:r>
            <a:r>
              <a:rPr kumimoji="1" lang="ja-JP" altLang="en-US" b="1" dirty="0"/>
              <a:t>安心したキャリア中断とスムーズな職場復帰</a:t>
            </a:r>
            <a:endParaRPr kumimoji="1" lang="en-US" altLang="ja-JP" b="1" dirty="0"/>
          </a:p>
          <a:p>
            <a:r>
              <a:rPr kumimoji="1" lang="ja-JP" altLang="en-US" dirty="0"/>
              <a:t>→離職後も職場復帰制度があることで安心感が生まれ、結婚、妊娠、育児介護</a:t>
            </a:r>
            <a:endParaRPr kumimoji="1" lang="en-US" altLang="ja-JP" dirty="0"/>
          </a:p>
          <a:p>
            <a:r>
              <a:rPr kumimoji="1" lang="ja-JP" altLang="en-US" dirty="0"/>
              <a:t>　に集中して取り組むことができる。</a:t>
            </a:r>
            <a:endParaRPr kumimoji="1" lang="en-US" altLang="ja-JP" dirty="0"/>
          </a:p>
          <a:p>
            <a:r>
              <a:rPr lang="ja-JP" altLang="en-US" dirty="0"/>
              <a:t>→特に専門職や管理職など、経験が重要な職種では大きなメリット。</a:t>
            </a:r>
          </a:p>
        </p:txBody>
      </p:sp>
      <p:sp>
        <p:nvSpPr>
          <p:cNvPr id="9" name="四角形: 角を丸くする 8">
            <a:extLst>
              <a:ext uri="{FF2B5EF4-FFF2-40B4-BE49-F238E27FC236}">
                <a16:creationId xmlns:a16="http://schemas.microsoft.com/office/drawing/2014/main" id="{7D8CE37D-C90C-9126-5A3E-2AE89F0F85B1}"/>
              </a:ext>
            </a:extLst>
          </p:cNvPr>
          <p:cNvSpPr/>
          <p:nvPr/>
        </p:nvSpPr>
        <p:spPr>
          <a:xfrm>
            <a:off x="772885" y="1450351"/>
            <a:ext cx="8619308" cy="884028"/>
          </a:xfrm>
          <a:prstGeom prst="roundRect">
            <a:avLst/>
          </a:prstGeom>
          <a:noFill/>
          <a:ln w="28575">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EFB6B09F-D3CF-696C-8946-5129320A55DA}"/>
              </a:ext>
            </a:extLst>
          </p:cNvPr>
          <p:cNvSpPr/>
          <p:nvPr/>
        </p:nvSpPr>
        <p:spPr>
          <a:xfrm>
            <a:off x="772886" y="2571223"/>
            <a:ext cx="8619307" cy="3943878"/>
          </a:xfrm>
          <a:prstGeom prst="roundRect">
            <a:avLst/>
          </a:prstGeom>
          <a:noFill/>
          <a:ln w="952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F4053A09-D82C-DC6E-D4AA-DAB6EAC36905}"/>
              </a:ext>
            </a:extLst>
          </p:cNvPr>
          <p:cNvSpPr txBox="1"/>
          <p:nvPr/>
        </p:nvSpPr>
        <p:spPr>
          <a:xfrm>
            <a:off x="945475" y="4627780"/>
            <a:ext cx="6107762" cy="646331"/>
          </a:xfrm>
          <a:prstGeom prst="rect">
            <a:avLst/>
          </a:prstGeom>
          <a:noFill/>
        </p:spPr>
        <p:txBody>
          <a:bodyPr wrap="none" rtlCol="0">
            <a:spAutoFit/>
          </a:bodyPr>
          <a:lstStyle/>
          <a:p>
            <a:r>
              <a:rPr kumimoji="1" lang="ja-JP" altLang="en-US" dirty="0"/>
              <a:t>〇</a:t>
            </a:r>
            <a:r>
              <a:rPr kumimoji="1" lang="ja-JP" altLang="en-US" b="1" dirty="0"/>
              <a:t>ライフプランに合わせた働き方が可能</a:t>
            </a:r>
            <a:endParaRPr kumimoji="1" lang="en-US" altLang="ja-JP" b="1" dirty="0"/>
          </a:p>
          <a:p>
            <a:r>
              <a:rPr kumimoji="1" lang="ja-JP" altLang="en-US" dirty="0"/>
              <a:t>→結婚、育児、介護等に対応した働き方で</a:t>
            </a:r>
            <a:r>
              <a:rPr kumimoji="1" lang="en-US" altLang="ja-JP" dirty="0"/>
              <a:t>QOL</a:t>
            </a:r>
            <a:r>
              <a:rPr kumimoji="1" lang="ja-JP" altLang="en-US" dirty="0"/>
              <a:t>の向上へ。</a:t>
            </a:r>
            <a:endParaRPr kumimoji="1" lang="en-US" altLang="ja-JP" dirty="0"/>
          </a:p>
        </p:txBody>
      </p:sp>
      <p:sp>
        <p:nvSpPr>
          <p:cNvPr id="5" name="テキスト ボックス 4">
            <a:extLst>
              <a:ext uri="{FF2B5EF4-FFF2-40B4-BE49-F238E27FC236}">
                <a16:creationId xmlns:a16="http://schemas.microsoft.com/office/drawing/2014/main" id="{8498D890-320F-6A38-0169-E6ED57108668}"/>
              </a:ext>
            </a:extLst>
          </p:cNvPr>
          <p:cNvSpPr txBox="1"/>
          <p:nvPr/>
        </p:nvSpPr>
        <p:spPr>
          <a:xfrm>
            <a:off x="945475" y="5558312"/>
            <a:ext cx="4317207" cy="646331"/>
          </a:xfrm>
          <a:prstGeom prst="rect">
            <a:avLst/>
          </a:prstGeom>
          <a:noFill/>
        </p:spPr>
        <p:txBody>
          <a:bodyPr wrap="none" rtlCol="0">
            <a:spAutoFit/>
          </a:bodyPr>
          <a:lstStyle/>
          <a:p>
            <a:r>
              <a:rPr lang="ja-JP" altLang="en-US" b="1" dirty="0"/>
              <a:t>○社外で得た経験を活かせる</a:t>
            </a:r>
          </a:p>
          <a:p>
            <a:r>
              <a:rPr lang="ja-JP" altLang="en-US" dirty="0"/>
              <a:t>→自分の成長を企業に還元できる機会。</a:t>
            </a:r>
          </a:p>
        </p:txBody>
      </p:sp>
      <p:sp>
        <p:nvSpPr>
          <p:cNvPr id="13" name="テキスト ボックス 12">
            <a:extLst>
              <a:ext uri="{FF2B5EF4-FFF2-40B4-BE49-F238E27FC236}">
                <a16:creationId xmlns:a16="http://schemas.microsoft.com/office/drawing/2014/main" id="{CDFC8917-F14C-1B43-3D1A-4250DE74FBDD}"/>
              </a:ext>
            </a:extLst>
          </p:cNvPr>
          <p:cNvSpPr txBox="1"/>
          <p:nvPr/>
        </p:nvSpPr>
        <p:spPr>
          <a:xfrm>
            <a:off x="323578" y="257532"/>
            <a:ext cx="4629422" cy="369332"/>
          </a:xfrm>
          <a:prstGeom prst="rect">
            <a:avLst/>
          </a:prstGeom>
          <a:noFill/>
        </p:spPr>
        <p:txBody>
          <a:bodyPr wrap="square" rtlCol="0">
            <a:spAutoFit/>
          </a:bodyPr>
          <a:lstStyle/>
          <a:p>
            <a:r>
              <a:rPr kumimoji="1" lang="en-US" altLang="ja-JP" b="1" dirty="0">
                <a:solidFill>
                  <a:schemeClr val="accent1">
                    <a:lumMod val="75000"/>
                  </a:schemeClr>
                </a:solidFill>
              </a:rPr>
              <a:t>※</a:t>
            </a:r>
            <a:r>
              <a:rPr kumimoji="1" lang="ja-JP" altLang="en-US" b="1" dirty="0">
                <a:solidFill>
                  <a:schemeClr val="accent1">
                    <a:lumMod val="75000"/>
                  </a:schemeClr>
                </a:solidFill>
              </a:rPr>
              <a:t>ジョブリターン制度にも取り組んだ場合</a:t>
            </a:r>
          </a:p>
        </p:txBody>
      </p:sp>
    </p:spTree>
    <p:extLst>
      <p:ext uri="{BB962C8B-B14F-4D97-AF65-F5344CB8AC3E}">
        <p14:creationId xmlns:p14="http://schemas.microsoft.com/office/powerpoint/2010/main" val="2305725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55912" y="2069434"/>
            <a:ext cx="8543925" cy="4254365"/>
          </a:xfrm>
        </p:spPr>
        <p:txBody>
          <a:bodyPr/>
          <a:lstStyle/>
          <a:p>
            <a:pPr marL="0" indent="0">
              <a:buNone/>
            </a:pPr>
            <a:endParaRPr kumimoji="1" lang="en-US" altLang="ja-JP" dirty="0"/>
          </a:p>
        </p:txBody>
      </p:sp>
      <p:sp>
        <p:nvSpPr>
          <p:cNvPr id="7" name="タイトル 1"/>
          <p:cNvSpPr>
            <a:spLocks noGrp="1"/>
          </p:cNvSpPr>
          <p:nvPr>
            <p:ph type="title"/>
          </p:nvPr>
        </p:nvSpPr>
        <p:spPr>
          <a:xfrm>
            <a:off x="620752" y="173356"/>
            <a:ext cx="2339102" cy="483209"/>
          </a:xfrm>
        </p:spPr>
        <p:txBody>
          <a:bodyPr wrap="none">
            <a:spAutoFit/>
          </a:bodyPr>
          <a:lstStyle/>
          <a:p>
            <a:r>
              <a:rPr lang="ja-JP" altLang="en-US" sz="2800" b="1" dirty="0">
                <a:latin typeface="+mn-ea"/>
                <a:ea typeface="+mn-ea"/>
              </a:rPr>
              <a:t>３．質疑応答</a:t>
            </a:r>
          </a:p>
        </p:txBody>
      </p:sp>
    </p:spTree>
    <p:extLst>
      <p:ext uri="{BB962C8B-B14F-4D97-AF65-F5344CB8AC3E}">
        <p14:creationId xmlns:p14="http://schemas.microsoft.com/office/powerpoint/2010/main" val="31706479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903</Words>
  <Application>Microsoft Office PowerPoint</Application>
  <PresentationFormat>A4 210 x 297 mm</PresentationFormat>
  <Paragraphs>76</Paragraphs>
  <Slides>8</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游ゴシック</vt:lpstr>
      <vt:lpstr>Arial</vt:lpstr>
      <vt:lpstr>Calibri</vt:lpstr>
      <vt:lpstr>Calibri Light</vt:lpstr>
      <vt:lpstr>Office テーマ</vt:lpstr>
      <vt:lpstr>PowerPoint プレゼンテーション</vt:lpstr>
      <vt:lpstr>本日の研修内容</vt:lpstr>
      <vt:lpstr>１．整備した社内制度の内容説明</vt:lpstr>
      <vt:lpstr>PowerPoint プレゼンテーション</vt:lpstr>
      <vt:lpstr>PowerPoint プレゼンテーション</vt:lpstr>
      <vt:lpstr>　・育児介護休業法改正内容のポイント② （例示）</vt:lpstr>
      <vt:lpstr>PowerPoint プレゼンテーション</vt:lpstr>
      <vt:lpstr>３．質疑応答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2025-08-08T02:18:01Z</dcterms:created>
  <dcterms:modified xsi:type="dcterms:W3CDTF">2025-08-12T04:39:31Z</dcterms:modified>
</cp:coreProperties>
</file>