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23"/>
  </p:notesMasterIdLst>
  <p:handoutMasterIdLst>
    <p:handoutMasterId r:id="rId24"/>
  </p:handoutMasterIdLst>
  <p:sldIdLst>
    <p:sldId id="329" r:id="rId5"/>
    <p:sldId id="283" r:id="rId6"/>
    <p:sldId id="335" r:id="rId7"/>
    <p:sldId id="11500" r:id="rId8"/>
    <p:sldId id="11506" r:id="rId9"/>
    <p:sldId id="11504" r:id="rId10"/>
    <p:sldId id="11505" r:id="rId11"/>
    <p:sldId id="11502" r:id="rId12"/>
    <p:sldId id="11501" r:id="rId13"/>
    <p:sldId id="11503" r:id="rId14"/>
    <p:sldId id="325" r:id="rId15"/>
    <p:sldId id="299" r:id="rId16"/>
    <p:sldId id="309" r:id="rId17"/>
    <p:sldId id="310" r:id="rId18"/>
    <p:sldId id="332" r:id="rId19"/>
    <p:sldId id="333" r:id="rId20"/>
    <p:sldId id="334" r:id="rId21"/>
    <p:sldId id="336" r:id="rId22"/>
  </p:sldIdLst>
  <p:sldSz cx="12192000" cy="6858000"/>
  <p:notesSz cx="6888163"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846" userDrawn="1">
          <p15:clr>
            <a:srgbClr val="A4A3A4"/>
          </p15:clr>
        </p15:guide>
        <p15:guide id="3" orient="horz" pos="2160">
          <p15:clr>
            <a:srgbClr val="A4A3A4"/>
          </p15:clr>
        </p15:guide>
        <p15:guide id="4" pos="461" userDrawn="1">
          <p15:clr>
            <a:srgbClr val="A4A3A4"/>
          </p15:clr>
        </p15:guide>
        <p15:guide id="5" orient="horz" pos="1253" userDrawn="1">
          <p15:clr>
            <a:srgbClr val="A4A3A4"/>
          </p15:clr>
        </p15:guide>
        <p15:guide id="6" orient="horz" pos="365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2E8A00-EBA2-E5D7-32DC-F4D760940893}" name="東京都" initials="T" userId="東京都" providerId="None"/>
  <p188:author id="{391DD008-609F-91F6-A89E-94379C96A8DF}" name="長南　香理" initials="香長" userId="S::T0493956@taims.metro.tokyo.jp::a1091b80-2fb7-483e-b547-c1309b3d671d" providerId="AD"/>
  <p188:author id="{00DA1A73-314C-C1DE-97A1-73B6B400ADFE}" name="宮川　香織" initials="香宮" userId="S::T0526649@taims.metro.tokyo.jp::a005cca2-7623-4c97-ac53-7337e6bbd134" providerId="AD"/>
  <p188:author id="{03C5E37B-D9E9-D287-D35E-32AA6CF9FF25}" name="小林　加寿美" initials="加小" userId="S::T0546178@taims.metro.tokyo.jp::caad599d-4dec-47d6-8134-fec868fd58d0" providerId="AD"/>
  <p188:author id="{8B3EB685-82E6-AF59-BF48-FECDE4162AFD}" name="清末 浩平" initials="浩清" userId="S::kiyosue-k@insource.co.jp::398451b8-b92f-4fa8-a0e3-fa175160f93f" providerId="AD"/>
  <p188:author id="{02B3D9C1-4E59-2036-0A27-DDA0F9ED195B}" name="藤本 菜々" initials="菜藤" userId="S::fujimoto-n@insource.co.jp::ffd2dbd8-aef9-4f49-92e2-667381bf51fb" providerId="AD"/>
  <p188:author id="{9768C1D6-9B85-1280-3777-824774BD21DC}" name="三浦 睦子" initials="睦三" userId="S::mutsuko.miura@cdo-sapuna.com::e4338a81-483b-42a1-887a-9b21eb5bb35c" providerId="AD"/>
  <p188:author id="{970FE9FC-C511-3E86-4F89-80EF754EE4DC}" name="関口　智史" initials="智関" userId="S::T0522169@taims.metro.tokyo.jp::d635e1c4-50a1-4f53-89a0-817dd2eaf5c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吉田 琉加" initials="琉吉" lastIdx="3" clrIdx="0">
    <p:extLst>
      <p:ext uri="{19B8F6BF-5375-455C-9EA6-DF929625EA0E}">
        <p15:presenceInfo xmlns:p15="http://schemas.microsoft.com/office/powerpoint/2012/main" userId="S::yoshida-r@insource.co.jp::dcbc6eef-e169-43b7-a556-fabad500a0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EFFF"/>
    <a:srgbClr val="FEF3D6"/>
    <a:srgbClr val="FAE2E6"/>
    <a:srgbClr val="EF99A7"/>
    <a:srgbClr val="F1A9B5"/>
    <a:srgbClr val="FEF1D6"/>
    <a:srgbClr val="FEB24C"/>
    <a:srgbClr val="FEA94C"/>
    <a:srgbClr val="FDB25F"/>
    <a:srgbClr val="D0B9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00" autoAdjust="0"/>
    <p:restoredTop sz="94660"/>
  </p:normalViewPr>
  <p:slideViewPr>
    <p:cSldViewPr snapToGrid="0">
      <p:cViewPr varScale="1">
        <p:scale>
          <a:sx n="102" d="100"/>
          <a:sy n="102" d="100"/>
        </p:scale>
        <p:origin x="462" y="138"/>
      </p:cViewPr>
      <p:guideLst>
        <p:guide pos="3840"/>
        <p:guide pos="846"/>
        <p:guide orient="horz" pos="2160"/>
        <p:guide pos="461"/>
        <p:guide orient="horz" pos="1253"/>
        <p:guide orient="horz" pos="3657"/>
      </p:guideLst>
    </p:cSldViewPr>
  </p:slideViewPr>
  <p:notesTextViewPr>
    <p:cViewPr>
      <p:scale>
        <a:sx n="3" d="2"/>
        <a:sy n="3" d="2"/>
      </p:scale>
      <p:origin x="0" y="0"/>
    </p:cViewPr>
  </p:notesTextViewPr>
  <p:sorterViewPr>
    <p:cViewPr>
      <p:scale>
        <a:sx n="110" d="100"/>
        <a:sy n="110" d="100"/>
      </p:scale>
      <p:origin x="0" y="-1860"/>
    </p:cViewPr>
  </p:sorterViewPr>
  <p:notesViewPr>
    <p:cSldViewPr snapToGrid="0">
      <p:cViewPr varScale="1">
        <p:scale>
          <a:sx n="70" d="100"/>
          <a:sy n="70" d="100"/>
        </p:scale>
        <p:origin x="2971"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79263FE-9DC6-EC5D-4847-5EB669A07306}"/>
              </a:ext>
            </a:extLst>
          </p:cNvPr>
          <p:cNvSpPr>
            <a:spLocks noGrp="1"/>
          </p:cNvSpPr>
          <p:nvPr>
            <p:ph type="hdr" sz="quarter"/>
          </p:nvPr>
        </p:nvSpPr>
        <p:spPr>
          <a:xfrm>
            <a:off x="1" y="0"/>
            <a:ext cx="2984870" cy="502676"/>
          </a:xfrm>
          <a:prstGeom prst="rect">
            <a:avLst/>
          </a:prstGeom>
        </p:spPr>
        <p:txBody>
          <a:bodyPr vert="horz" lIns="92437" tIns="46218" rIns="92437" bIns="46218"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AF6C7B89-087A-1C0B-53A7-6F0E83F8C958}"/>
              </a:ext>
            </a:extLst>
          </p:cNvPr>
          <p:cNvSpPr>
            <a:spLocks noGrp="1"/>
          </p:cNvSpPr>
          <p:nvPr>
            <p:ph type="dt" sz="quarter" idx="1"/>
          </p:nvPr>
        </p:nvSpPr>
        <p:spPr>
          <a:xfrm>
            <a:off x="3901699" y="0"/>
            <a:ext cx="2984870" cy="502676"/>
          </a:xfrm>
          <a:prstGeom prst="rect">
            <a:avLst/>
          </a:prstGeom>
        </p:spPr>
        <p:txBody>
          <a:bodyPr vert="horz" lIns="92437" tIns="46218" rIns="92437" bIns="46218" rtlCol="0"/>
          <a:lstStyle>
            <a:lvl1pPr algn="r">
              <a:defRPr sz="1200"/>
            </a:lvl1pPr>
          </a:lstStyle>
          <a:p>
            <a:fld id="{8CB91722-E3AA-44C0-86F5-81C0A81F6C8A}" type="datetimeFigureOut">
              <a:rPr kumimoji="1" lang="ja-JP" altLang="en-US" smtClean="0"/>
              <a:t>2026/9/3</a:t>
            </a:fld>
            <a:endParaRPr kumimoji="1" lang="ja-JP" altLang="en-US"/>
          </a:p>
        </p:txBody>
      </p:sp>
      <p:sp>
        <p:nvSpPr>
          <p:cNvPr id="4" name="フッター プレースホルダー 3">
            <a:extLst>
              <a:ext uri="{FF2B5EF4-FFF2-40B4-BE49-F238E27FC236}">
                <a16:creationId xmlns:a16="http://schemas.microsoft.com/office/drawing/2014/main" id="{E71E08EB-AB91-33C6-F36D-2E2278C3D944}"/>
              </a:ext>
            </a:extLst>
          </p:cNvPr>
          <p:cNvSpPr>
            <a:spLocks noGrp="1"/>
          </p:cNvSpPr>
          <p:nvPr>
            <p:ph type="ftr" sz="quarter" idx="2"/>
          </p:nvPr>
        </p:nvSpPr>
        <p:spPr>
          <a:xfrm>
            <a:off x="1" y="9516040"/>
            <a:ext cx="2984870" cy="502675"/>
          </a:xfrm>
          <a:prstGeom prst="rect">
            <a:avLst/>
          </a:prstGeom>
        </p:spPr>
        <p:txBody>
          <a:bodyPr vert="horz" lIns="92437" tIns="46218" rIns="92437" bIns="46218"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F1E8A5E-EA67-2FAF-67E2-97B18F4534C4}"/>
              </a:ext>
            </a:extLst>
          </p:cNvPr>
          <p:cNvSpPr>
            <a:spLocks noGrp="1"/>
          </p:cNvSpPr>
          <p:nvPr>
            <p:ph type="sldNum" sz="quarter" idx="3"/>
          </p:nvPr>
        </p:nvSpPr>
        <p:spPr>
          <a:xfrm>
            <a:off x="3901699" y="9516040"/>
            <a:ext cx="2984870" cy="502675"/>
          </a:xfrm>
          <a:prstGeom prst="rect">
            <a:avLst/>
          </a:prstGeom>
        </p:spPr>
        <p:txBody>
          <a:bodyPr vert="horz" lIns="92437" tIns="46218" rIns="92437" bIns="46218" rtlCol="0" anchor="b"/>
          <a:lstStyle>
            <a:lvl1pPr algn="r">
              <a:defRPr sz="1200"/>
            </a:lvl1pPr>
          </a:lstStyle>
          <a:p>
            <a:fld id="{7C3D5050-6159-4798-8215-E042F982B13E}" type="slidenum">
              <a:rPr kumimoji="1" lang="ja-JP" altLang="en-US" smtClean="0"/>
              <a:t>‹#›</a:t>
            </a:fld>
            <a:endParaRPr kumimoji="1" lang="ja-JP" altLang="en-US"/>
          </a:p>
        </p:txBody>
      </p:sp>
    </p:spTree>
    <p:extLst>
      <p:ext uri="{BB962C8B-B14F-4D97-AF65-F5344CB8AC3E}">
        <p14:creationId xmlns:p14="http://schemas.microsoft.com/office/powerpoint/2010/main" val="13183093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4870" cy="502676"/>
          </a:xfrm>
          <a:prstGeom prst="rect">
            <a:avLst/>
          </a:prstGeom>
        </p:spPr>
        <p:txBody>
          <a:bodyPr vert="horz" lIns="92437" tIns="46218" rIns="92437" bIns="462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699" y="0"/>
            <a:ext cx="2984870" cy="502676"/>
          </a:xfrm>
          <a:prstGeom prst="rect">
            <a:avLst/>
          </a:prstGeom>
        </p:spPr>
        <p:txBody>
          <a:bodyPr vert="horz" lIns="92437" tIns="46218" rIns="92437" bIns="46218" rtlCol="0"/>
          <a:lstStyle>
            <a:lvl1pPr algn="r">
              <a:defRPr sz="1200"/>
            </a:lvl1pPr>
          </a:lstStyle>
          <a:p>
            <a:fld id="{8091D56B-0834-42D4-808F-04F9705E04A9}" type="datetimeFigureOut">
              <a:rPr kumimoji="1" lang="ja-JP" altLang="en-US" smtClean="0"/>
              <a:t>2026/9/3</a:t>
            </a:fld>
            <a:endParaRPr kumimoji="1" lang="ja-JP" altLang="en-US"/>
          </a:p>
        </p:txBody>
      </p:sp>
      <p:sp>
        <p:nvSpPr>
          <p:cNvPr id="4" name="スライド イメージ プレースホルダー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2437" tIns="46218" rIns="92437" bIns="46218" rtlCol="0" anchor="ctr"/>
          <a:lstStyle/>
          <a:p>
            <a:endParaRPr lang="ja-JP" altLang="en-US"/>
          </a:p>
        </p:txBody>
      </p:sp>
      <p:sp>
        <p:nvSpPr>
          <p:cNvPr id="5" name="ノート プレースホルダー 4"/>
          <p:cNvSpPr>
            <a:spLocks noGrp="1"/>
          </p:cNvSpPr>
          <p:nvPr>
            <p:ph type="body" sz="quarter" idx="3"/>
          </p:nvPr>
        </p:nvSpPr>
        <p:spPr>
          <a:xfrm>
            <a:off x="688817" y="4821505"/>
            <a:ext cx="5510530" cy="3944869"/>
          </a:xfrm>
          <a:prstGeom prst="rect">
            <a:avLst/>
          </a:prstGeom>
        </p:spPr>
        <p:txBody>
          <a:bodyPr vert="horz" lIns="92437" tIns="46218" rIns="92437" bIns="462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516040"/>
            <a:ext cx="2984870" cy="502675"/>
          </a:xfrm>
          <a:prstGeom prst="rect">
            <a:avLst/>
          </a:prstGeom>
        </p:spPr>
        <p:txBody>
          <a:bodyPr vert="horz" lIns="92437" tIns="46218" rIns="92437" bIns="462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699" y="9516040"/>
            <a:ext cx="2984870" cy="502675"/>
          </a:xfrm>
          <a:prstGeom prst="rect">
            <a:avLst/>
          </a:prstGeom>
        </p:spPr>
        <p:txBody>
          <a:bodyPr vert="horz" lIns="92437" tIns="46218" rIns="92437" bIns="46218" rtlCol="0" anchor="b"/>
          <a:lstStyle>
            <a:lvl1pPr algn="r">
              <a:defRPr sz="1200"/>
            </a:lvl1pPr>
          </a:lstStyle>
          <a:p>
            <a:fld id="{DFB2F2CA-AA8D-4029-8FE2-E3DD92531605}" type="slidenum">
              <a:rPr kumimoji="1" lang="ja-JP" altLang="en-US" smtClean="0"/>
              <a:t>‹#›</a:t>
            </a:fld>
            <a:endParaRPr kumimoji="1" lang="ja-JP" altLang="en-US"/>
          </a:p>
        </p:txBody>
      </p:sp>
    </p:spTree>
    <p:extLst>
      <p:ext uri="{BB962C8B-B14F-4D97-AF65-F5344CB8AC3E}">
        <p14:creationId xmlns:p14="http://schemas.microsoft.com/office/powerpoint/2010/main" val="29566567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p:bg>
      <p:bgPr>
        <a:solidFill>
          <a:srgbClr val="FFF7E7"/>
        </a:solidFill>
        <a:effectLst/>
      </p:bgPr>
    </p:bg>
    <p:spTree>
      <p:nvGrpSpPr>
        <p:cNvPr id="1" name=""/>
        <p:cNvGrpSpPr/>
        <p:nvPr/>
      </p:nvGrpSpPr>
      <p:grpSpPr>
        <a:xfrm>
          <a:off x="0" y="0"/>
          <a:ext cx="0" cy="0"/>
          <a:chOff x="0" y="0"/>
          <a:chExt cx="0" cy="0"/>
        </a:xfrm>
      </p:grpSpPr>
      <p:sp>
        <p:nvSpPr>
          <p:cNvPr id="22" name="フリーフォーム: 図形 21">
            <a:extLst>
              <a:ext uri="{FF2B5EF4-FFF2-40B4-BE49-F238E27FC236}">
                <a16:creationId xmlns:a16="http://schemas.microsoft.com/office/drawing/2014/main" id="{F4D82CBC-69C3-40F6-CF8C-72CEAF3141C6}"/>
              </a:ext>
            </a:extLst>
          </p:cNvPr>
          <p:cNvSpPr/>
          <p:nvPr userDrawn="1"/>
        </p:nvSpPr>
        <p:spPr>
          <a:xfrm>
            <a:off x="0" y="-365964"/>
            <a:ext cx="12192000" cy="5339774"/>
          </a:xfrm>
          <a:custGeom>
            <a:avLst/>
            <a:gdLst>
              <a:gd name="csX0" fmla="*/ 0 w 12192000"/>
              <a:gd name="csY0" fmla="*/ 0 h 5339774"/>
              <a:gd name="csX1" fmla="*/ 12192000 w 12192000"/>
              <a:gd name="csY1" fmla="*/ 0 h 5339774"/>
              <a:gd name="csX2" fmla="*/ 12192000 w 12192000"/>
              <a:gd name="csY2" fmla="*/ 3493070 h 5339774"/>
              <a:gd name="csX3" fmla="*/ 12160915 w 12192000"/>
              <a:gd name="csY3" fmla="*/ 3522351 h 5339774"/>
              <a:gd name="csX4" fmla="*/ 6200486 w 12192000"/>
              <a:gd name="csY4" fmla="*/ 5339774 h 5339774"/>
              <a:gd name="csX5" fmla="*/ 72243 w 12192000"/>
              <a:gd name="csY5" fmla="*/ 3364275 h 5339774"/>
              <a:gd name="csX6" fmla="*/ 0 w 12192000"/>
              <a:gd name="csY6" fmla="*/ 3287878 h 5339774"/>
              <a:gd name="csX7" fmla="*/ 0 w 12192000"/>
              <a:gd name="csY7" fmla="*/ 0 h 5339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339774">
                <a:moveTo>
                  <a:pt x="0" y="0"/>
                </a:moveTo>
                <a:lnTo>
                  <a:pt x="12192000" y="0"/>
                </a:lnTo>
                <a:lnTo>
                  <a:pt x="12192000" y="3493070"/>
                </a:lnTo>
                <a:lnTo>
                  <a:pt x="12160915" y="3522351"/>
                </a:lnTo>
                <a:cubicBezTo>
                  <a:pt x="10938568" y="4611939"/>
                  <a:pt x="8726459" y="5339774"/>
                  <a:pt x="6200486" y="5339774"/>
                </a:cubicBezTo>
                <a:cubicBezTo>
                  <a:pt x="3554229" y="5339774"/>
                  <a:pt x="1252438" y="4540971"/>
                  <a:pt x="72243" y="3364275"/>
                </a:cubicBezTo>
                <a:lnTo>
                  <a:pt x="0" y="3287878"/>
                </a:lnTo>
                <a:lnTo>
                  <a:pt x="0" y="0"/>
                </a:lnTo>
                <a:close/>
              </a:path>
            </a:pathLst>
          </a:custGeom>
          <a:gradFill flip="none" rotWithShape="1">
            <a:gsLst>
              <a:gs pos="59000">
                <a:srgbClr val="EBCDE0"/>
              </a:gs>
              <a:gs pos="100000">
                <a:srgbClr val="F1A9B5"/>
              </a:gs>
              <a:gs pos="0">
                <a:schemeClr val="accent3">
                  <a:lumMod val="40000"/>
                  <a:lumOff val="60000"/>
                </a:schemeClr>
              </a:gs>
              <a:gs pos="21000">
                <a:schemeClr val="accent1">
                  <a:lumMod val="30000"/>
                  <a:lumOff val="70000"/>
                </a:schemeClr>
              </a:gs>
            </a:gsLst>
            <a:lin ang="0" scaled="1"/>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 name="フリーフォーム: 図形 10">
            <a:extLst>
              <a:ext uri="{FF2B5EF4-FFF2-40B4-BE49-F238E27FC236}">
                <a16:creationId xmlns:a16="http://schemas.microsoft.com/office/drawing/2014/main" id="{DA798BC6-0EB2-9E19-E395-705D938A32DA}"/>
              </a:ext>
            </a:extLst>
          </p:cNvPr>
          <p:cNvSpPr/>
          <p:nvPr userDrawn="1"/>
        </p:nvSpPr>
        <p:spPr>
          <a:xfrm>
            <a:off x="0" y="-569164"/>
            <a:ext cx="12192000" cy="5339774"/>
          </a:xfrm>
          <a:custGeom>
            <a:avLst/>
            <a:gdLst>
              <a:gd name="csX0" fmla="*/ 0 w 12192000"/>
              <a:gd name="csY0" fmla="*/ 0 h 5339774"/>
              <a:gd name="csX1" fmla="*/ 12192000 w 12192000"/>
              <a:gd name="csY1" fmla="*/ 0 h 5339774"/>
              <a:gd name="csX2" fmla="*/ 12192000 w 12192000"/>
              <a:gd name="csY2" fmla="*/ 3493070 h 5339774"/>
              <a:gd name="csX3" fmla="*/ 12160915 w 12192000"/>
              <a:gd name="csY3" fmla="*/ 3522351 h 5339774"/>
              <a:gd name="csX4" fmla="*/ 6200486 w 12192000"/>
              <a:gd name="csY4" fmla="*/ 5339774 h 5339774"/>
              <a:gd name="csX5" fmla="*/ 72243 w 12192000"/>
              <a:gd name="csY5" fmla="*/ 3364275 h 5339774"/>
              <a:gd name="csX6" fmla="*/ 0 w 12192000"/>
              <a:gd name="csY6" fmla="*/ 3287878 h 5339774"/>
              <a:gd name="csX7" fmla="*/ 0 w 12192000"/>
              <a:gd name="csY7" fmla="*/ 0 h 5339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339774">
                <a:moveTo>
                  <a:pt x="0" y="0"/>
                </a:moveTo>
                <a:lnTo>
                  <a:pt x="12192000" y="0"/>
                </a:lnTo>
                <a:lnTo>
                  <a:pt x="12192000" y="3493070"/>
                </a:lnTo>
                <a:lnTo>
                  <a:pt x="12160915" y="3522351"/>
                </a:lnTo>
                <a:cubicBezTo>
                  <a:pt x="10938568" y="4611939"/>
                  <a:pt x="8726459" y="5339774"/>
                  <a:pt x="6200486" y="5339774"/>
                </a:cubicBezTo>
                <a:cubicBezTo>
                  <a:pt x="3554229" y="5339774"/>
                  <a:pt x="1252438" y="4540971"/>
                  <a:pt x="72243" y="3364275"/>
                </a:cubicBezTo>
                <a:lnTo>
                  <a:pt x="0" y="3287878"/>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4004230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はじめに・おわりに">
    <p:bg>
      <p:bgPr>
        <a:solidFill>
          <a:schemeClr val="bg1"/>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B36B50E2-0A9C-2905-7DA2-9E40A1C977E1}"/>
              </a:ext>
            </a:extLst>
          </p:cNvPr>
          <p:cNvSpPr/>
          <p:nvPr userDrawn="1"/>
        </p:nvSpPr>
        <p:spPr>
          <a:xfrm>
            <a:off x="1" y="0"/>
            <a:ext cx="293278" cy="6858000"/>
          </a:xfrm>
          <a:prstGeom prst="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 name="直線コネクタ 1">
            <a:extLst>
              <a:ext uri="{FF2B5EF4-FFF2-40B4-BE49-F238E27FC236}">
                <a16:creationId xmlns:a16="http://schemas.microsoft.com/office/drawing/2014/main" id="{58AA2687-57CD-6B7D-E2BC-84E5B15F4E47}"/>
              </a:ext>
            </a:extLst>
          </p:cNvPr>
          <p:cNvCxnSpPr>
            <a:cxnSpLocks/>
          </p:cNvCxnSpPr>
          <p:nvPr userDrawn="1"/>
        </p:nvCxnSpPr>
        <p:spPr>
          <a:xfrm flipH="1">
            <a:off x="588445" y="665021"/>
            <a:ext cx="11015111" cy="0"/>
          </a:xfrm>
          <a:prstGeom prst="line">
            <a:avLst/>
          </a:prstGeom>
          <a:ln w="76200">
            <a:gradFill flip="none" rotWithShape="1">
              <a:gsLst>
                <a:gs pos="41000">
                  <a:srgbClr val="DDA7CA"/>
                </a:gs>
                <a:gs pos="0">
                  <a:srgbClr val="ED8B9B"/>
                </a:gs>
                <a:gs pos="79000">
                  <a:srgbClr val="A3D2E5"/>
                </a:gs>
                <a:gs pos="100000">
                  <a:schemeClr val="accent3"/>
                </a:gs>
              </a:gsLst>
              <a:lin ang="0" scaled="1"/>
              <a:tileRect/>
            </a:gradFill>
          </a:ln>
          <a:effectLst>
            <a:softEdge rad="31750"/>
          </a:effectLst>
        </p:spPr>
        <p:style>
          <a:lnRef idx="1">
            <a:schemeClr val="accent1"/>
          </a:lnRef>
          <a:fillRef idx="0">
            <a:schemeClr val="accent1"/>
          </a:fillRef>
          <a:effectRef idx="0">
            <a:schemeClr val="accent1"/>
          </a:effectRef>
          <a:fontRef idx="minor">
            <a:schemeClr val="tx1"/>
          </a:fontRef>
        </p:style>
      </p:cxnSp>
      <p:sp>
        <p:nvSpPr>
          <p:cNvPr id="4" name="スライド番号プレースホルダー 10">
            <a:extLst>
              <a:ext uri="{FF2B5EF4-FFF2-40B4-BE49-F238E27FC236}">
                <a16:creationId xmlns:a16="http://schemas.microsoft.com/office/drawing/2014/main" id="{34D7ECD6-A3E0-752B-AB06-E352B39A7EF8}"/>
              </a:ext>
            </a:extLst>
          </p:cNvPr>
          <p:cNvSpPr txBox="1">
            <a:spLocks/>
          </p:cNvSpPr>
          <p:nvPr userDrawn="1"/>
        </p:nvSpPr>
        <p:spPr>
          <a:xfrm>
            <a:off x="11267636" y="6461185"/>
            <a:ext cx="707946" cy="355992"/>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A0E15F0-27B1-4D9D-8F40-F2ABFD4764EA}" type="slidenum">
              <a:rPr kumimoji="1" lang="ja-JP" altLang="en-US" sz="1200" b="0" smtClean="0">
                <a:solidFill>
                  <a:schemeClr val="tx1">
                    <a:lumMod val="75000"/>
                    <a:lumOff val="25000"/>
                  </a:schemeClr>
                </a:solidFill>
                <a:latin typeface="BIZ UDPゴシック" panose="020B0400000000000000" pitchFamily="50" charset="-128"/>
                <a:ea typeface="BIZ UDPゴシック" panose="020B0400000000000000" pitchFamily="50" charset="-128"/>
              </a:rPr>
              <a:pPr algn="ctr"/>
              <a:t>‹#›</a:t>
            </a:fld>
            <a:endParaRPr kumimoji="1" lang="ja-JP" altLang="en-US" sz="1200" b="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57153A74-DE6D-8A20-7263-1651901AE612}"/>
              </a:ext>
            </a:extLst>
          </p:cNvPr>
          <p:cNvSpPr/>
          <p:nvPr userDrawn="1"/>
        </p:nvSpPr>
        <p:spPr>
          <a:xfrm>
            <a:off x="11898721" y="0"/>
            <a:ext cx="293278" cy="6858000"/>
          </a:xfrm>
          <a:prstGeom prst="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667461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１章本編">
    <p:bg>
      <p:bgPr>
        <a:solidFill>
          <a:schemeClr val="bg1"/>
        </a:solidFill>
        <a:effectLst/>
      </p:bgPr>
    </p:bg>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13D5D094-6B86-1B37-54CA-683139E341A8}"/>
              </a:ext>
            </a:extLst>
          </p:cNvPr>
          <p:cNvSpPr/>
          <p:nvPr userDrawn="1"/>
        </p:nvSpPr>
        <p:spPr>
          <a:xfrm>
            <a:off x="9734632" y="239025"/>
            <a:ext cx="2226897" cy="1551214"/>
          </a:xfrm>
          <a:prstGeom prst="rect">
            <a:avLst/>
          </a:prstGeom>
          <a:solidFill>
            <a:schemeClr val="bg1"/>
          </a:soli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latin typeface="BIZ UDゴシック" panose="020B0400000000000000" pitchFamily="49" charset="-128"/>
              <a:ea typeface="BIZ UDゴシック" panose="020B0400000000000000" pitchFamily="49" charset="-128"/>
            </a:endParaRPr>
          </a:p>
        </p:txBody>
      </p:sp>
      <p:sp>
        <p:nvSpPr>
          <p:cNvPr id="15" name="正方形/長方形 14">
            <a:extLst>
              <a:ext uri="{FF2B5EF4-FFF2-40B4-BE49-F238E27FC236}">
                <a16:creationId xmlns:a16="http://schemas.microsoft.com/office/drawing/2014/main" id="{B36B50E2-0A9C-2905-7DA2-9E40A1C977E1}"/>
              </a:ext>
            </a:extLst>
          </p:cNvPr>
          <p:cNvSpPr/>
          <p:nvPr userDrawn="1"/>
        </p:nvSpPr>
        <p:spPr>
          <a:xfrm>
            <a:off x="1" y="0"/>
            <a:ext cx="293278" cy="6858000"/>
          </a:xfrm>
          <a:prstGeom prst="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A34E3472-C8C2-B962-A853-022186F63B4A}"/>
              </a:ext>
            </a:extLst>
          </p:cNvPr>
          <p:cNvSpPr/>
          <p:nvPr userDrawn="1"/>
        </p:nvSpPr>
        <p:spPr>
          <a:xfrm>
            <a:off x="9734632" y="1947596"/>
            <a:ext cx="2226897" cy="1551214"/>
          </a:xfrm>
          <a:prstGeom prst="rect">
            <a:avLst/>
          </a:prstGeom>
          <a:solidFill>
            <a:schemeClr val="bg1"/>
          </a:solid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latin typeface="BIZ UDゴシック" panose="020B0400000000000000" pitchFamily="49" charset="-128"/>
              <a:ea typeface="BIZ UDゴシック" panose="020B0400000000000000" pitchFamily="49" charset="-128"/>
            </a:endParaRPr>
          </a:p>
        </p:txBody>
      </p:sp>
      <p:sp>
        <p:nvSpPr>
          <p:cNvPr id="6" name="スライド番号プレースホルダー 10">
            <a:extLst>
              <a:ext uri="{FF2B5EF4-FFF2-40B4-BE49-F238E27FC236}">
                <a16:creationId xmlns:a16="http://schemas.microsoft.com/office/drawing/2014/main" id="{393BDDCC-6669-2F50-D77E-FB1E4318E5CC}"/>
              </a:ext>
            </a:extLst>
          </p:cNvPr>
          <p:cNvSpPr txBox="1">
            <a:spLocks/>
          </p:cNvSpPr>
          <p:nvPr userDrawn="1"/>
        </p:nvSpPr>
        <p:spPr>
          <a:xfrm>
            <a:off x="11267636" y="6461185"/>
            <a:ext cx="707946" cy="355992"/>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A0E15F0-27B1-4D9D-8F40-F2ABFD4764EA}" type="slidenum">
              <a:rPr kumimoji="1" lang="ja-JP" altLang="en-US" sz="1200" b="0" smtClean="0">
                <a:solidFill>
                  <a:schemeClr val="tx1">
                    <a:lumMod val="75000"/>
                    <a:lumOff val="25000"/>
                  </a:schemeClr>
                </a:solidFill>
                <a:latin typeface="BIZ UDPゴシック" panose="020B0400000000000000" pitchFamily="50" charset="-128"/>
                <a:ea typeface="BIZ UDPゴシック" panose="020B0400000000000000" pitchFamily="50" charset="-128"/>
              </a:rPr>
              <a:pPr algn="ctr"/>
              <a:t>‹#›</a:t>
            </a:fld>
            <a:endParaRPr kumimoji="1" lang="ja-JP" altLang="en-US" sz="1200" b="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7C521B2E-17E8-B424-28F4-CED4FF66DBF3}"/>
              </a:ext>
            </a:extLst>
          </p:cNvPr>
          <p:cNvSpPr/>
          <p:nvPr userDrawn="1"/>
        </p:nvSpPr>
        <p:spPr>
          <a:xfrm>
            <a:off x="11898721" y="0"/>
            <a:ext cx="293278" cy="6858000"/>
          </a:xfrm>
          <a:prstGeom prst="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5DCE9350-40E3-BF17-31DC-3D161B9BF173}"/>
              </a:ext>
            </a:extLst>
          </p:cNvPr>
          <p:cNvCxnSpPr>
            <a:cxnSpLocks/>
          </p:cNvCxnSpPr>
          <p:nvPr userDrawn="1"/>
        </p:nvCxnSpPr>
        <p:spPr>
          <a:xfrm flipH="1">
            <a:off x="588445" y="665021"/>
            <a:ext cx="11015111" cy="0"/>
          </a:xfrm>
          <a:prstGeom prst="line">
            <a:avLst/>
          </a:prstGeom>
          <a:ln w="76200">
            <a:gradFill flip="none" rotWithShape="1">
              <a:gsLst>
                <a:gs pos="41000">
                  <a:srgbClr val="DDA7CA"/>
                </a:gs>
                <a:gs pos="0">
                  <a:srgbClr val="ED8B9B"/>
                </a:gs>
                <a:gs pos="79000">
                  <a:srgbClr val="A3D2E5"/>
                </a:gs>
                <a:gs pos="100000">
                  <a:schemeClr val="accent3"/>
                </a:gs>
              </a:gsLst>
              <a:lin ang="0" scaled="1"/>
              <a:tileRect/>
            </a:gradFill>
          </a:ln>
          <a:effectLst>
            <a:softEdge rad="31750"/>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323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２章本編">
    <p:bg>
      <p:bgPr>
        <a:solidFill>
          <a:schemeClr val="bg1"/>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B36B50E2-0A9C-2905-7DA2-9E40A1C977E1}"/>
              </a:ext>
            </a:extLst>
          </p:cNvPr>
          <p:cNvSpPr/>
          <p:nvPr userDrawn="1"/>
        </p:nvSpPr>
        <p:spPr>
          <a:xfrm>
            <a:off x="1" y="0"/>
            <a:ext cx="293278" cy="6858000"/>
          </a:xfrm>
          <a:prstGeom prst="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10">
            <a:extLst>
              <a:ext uri="{FF2B5EF4-FFF2-40B4-BE49-F238E27FC236}">
                <a16:creationId xmlns:a16="http://schemas.microsoft.com/office/drawing/2014/main" id="{5D97D4EB-A213-2914-2086-3A418BD1EA97}"/>
              </a:ext>
            </a:extLst>
          </p:cNvPr>
          <p:cNvSpPr txBox="1">
            <a:spLocks/>
          </p:cNvSpPr>
          <p:nvPr userDrawn="1"/>
        </p:nvSpPr>
        <p:spPr>
          <a:xfrm>
            <a:off x="11267636" y="6461185"/>
            <a:ext cx="707946" cy="355992"/>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A0E15F0-27B1-4D9D-8F40-F2ABFD4764EA}" type="slidenum">
              <a:rPr kumimoji="1" lang="ja-JP" altLang="en-US" sz="1200" b="0" smtClean="0">
                <a:solidFill>
                  <a:schemeClr val="tx1">
                    <a:lumMod val="75000"/>
                    <a:lumOff val="25000"/>
                  </a:schemeClr>
                </a:solidFill>
                <a:latin typeface="BIZ UDPゴシック" panose="020B0400000000000000" pitchFamily="50" charset="-128"/>
                <a:ea typeface="BIZ UDPゴシック" panose="020B0400000000000000" pitchFamily="50" charset="-128"/>
              </a:rPr>
              <a:pPr algn="ctr"/>
              <a:t>‹#›</a:t>
            </a:fld>
            <a:endParaRPr kumimoji="1" lang="ja-JP" altLang="en-US" sz="1200" b="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6" name="正方形/長方形 5">
            <a:extLst>
              <a:ext uri="{FF2B5EF4-FFF2-40B4-BE49-F238E27FC236}">
                <a16:creationId xmlns:a16="http://schemas.microsoft.com/office/drawing/2014/main" id="{C6794A1D-A3B6-89CC-729A-A271448DFDF2}"/>
              </a:ext>
            </a:extLst>
          </p:cNvPr>
          <p:cNvSpPr/>
          <p:nvPr userDrawn="1"/>
        </p:nvSpPr>
        <p:spPr>
          <a:xfrm>
            <a:off x="11898721" y="0"/>
            <a:ext cx="293278" cy="6858000"/>
          </a:xfrm>
          <a:prstGeom prst="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5D1F8E77-E302-F53E-D9DD-938A8430B50F}"/>
              </a:ext>
            </a:extLst>
          </p:cNvPr>
          <p:cNvCxnSpPr>
            <a:cxnSpLocks/>
          </p:cNvCxnSpPr>
          <p:nvPr userDrawn="1"/>
        </p:nvCxnSpPr>
        <p:spPr>
          <a:xfrm flipH="1">
            <a:off x="588445" y="665021"/>
            <a:ext cx="11015111" cy="0"/>
          </a:xfrm>
          <a:prstGeom prst="line">
            <a:avLst/>
          </a:prstGeom>
          <a:ln w="76200">
            <a:gradFill flip="none" rotWithShape="1">
              <a:gsLst>
                <a:gs pos="41000">
                  <a:srgbClr val="DDA7CA"/>
                </a:gs>
                <a:gs pos="0">
                  <a:srgbClr val="ED8B9B"/>
                </a:gs>
                <a:gs pos="79000">
                  <a:srgbClr val="A3D2E5"/>
                </a:gs>
                <a:gs pos="100000">
                  <a:schemeClr val="accent3"/>
                </a:gs>
              </a:gsLst>
              <a:lin ang="0" scaled="1"/>
              <a:tileRect/>
            </a:gradFill>
          </a:ln>
          <a:effectLst>
            <a:softEdge rad="31750"/>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1603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0932530"/>
      </p:ext>
    </p:extLst>
  </p:cSld>
  <p:clrMap bg1="lt1" tx1="dk1" bg2="lt2" tx2="dk2" accent1="accent1" accent2="accent2" accent3="accent3" accent4="accent4" accent5="accent5" accent6="accent6" hlink="hlink" folHlink="folHlink"/>
  <p:sldLayoutIdLst>
    <p:sldLayoutId id="2147483702" r:id="rId1"/>
    <p:sldLayoutId id="2147483709" r:id="rId2"/>
    <p:sldLayoutId id="2147483704" r:id="rId3"/>
    <p:sldLayoutId id="2147483708" r:id="rId4"/>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D07F5-4D5C-9915-8CE0-295E7B1D2E4C}"/>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9BED9CD-EE18-DAE0-2C94-D1EB243E7BC1}"/>
              </a:ext>
            </a:extLst>
          </p:cNvPr>
          <p:cNvSpPr txBox="1"/>
          <p:nvPr/>
        </p:nvSpPr>
        <p:spPr>
          <a:xfrm>
            <a:off x="0" y="1057904"/>
            <a:ext cx="12192000" cy="3108543"/>
          </a:xfrm>
          <a:prstGeom prst="rect">
            <a:avLst/>
          </a:prstGeom>
          <a:noFill/>
        </p:spPr>
        <p:txBody>
          <a:bodyPr wrap="square" rtlCol="0">
            <a:spAutoFit/>
          </a:bodyPr>
          <a:lstStyle/>
          <a:p>
            <a:pPr algn="ctr">
              <a:spcAft>
                <a:spcPts val="600"/>
              </a:spcAft>
            </a:pPr>
            <a:endParaRPr lang="en-US" altLang="ja-JP" sz="2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gn="ctr">
              <a:spcAft>
                <a:spcPts val="600"/>
              </a:spcAft>
            </a:pPr>
            <a:endParaRPr lang="en-US" altLang="ja-JP" sz="2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gn="ctr">
              <a:spcAft>
                <a:spcPts val="600"/>
              </a:spcAft>
            </a:pPr>
            <a:r>
              <a:rPr lang="ja-JP" altLang="en-US" sz="4000" b="1" dirty="0">
                <a:solidFill>
                  <a:schemeClr val="tx1">
                    <a:lumMod val="75000"/>
                    <a:lumOff val="25000"/>
                  </a:schemeClr>
                </a:solidFill>
                <a:latin typeface="BIZ UDPゴシック" panose="020B0400000000000000" pitchFamily="50" charset="-128"/>
                <a:ea typeface="BIZ UDPゴシック" panose="020B0400000000000000" pitchFamily="50" charset="-128"/>
              </a:rPr>
              <a:t>卵子凍結</a:t>
            </a:r>
            <a:r>
              <a:rPr lang="ja-JP" altLang="en-US" sz="3200" b="1" dirty="0">
                <a:solidFill>
                  <a:schemeClr val="tx1">
                    <a:lumMod val="75000"/>
                    <a:lumOff val="25000"/>
                  </a:schemeClr>
                </a:solidFill>
                <a:latin typeface="BIZ UDPゴシック" panose="020B0400000000000000" pitchFamily="50" charset="-128"/>
                <a:ea typeface="BIZ UDPゴシック" panose="020B0400000000000000" pitchFamily="50" charset="-128"/>
              </a:rPr>
              <a:t>に</a:t>
            </a:r>
            <a:r>
              <a:rPr lang="ja-JP" altLang="en-US" sz="4000" b="1" dirty="0">
                <a:solidFill>
                  <a:schemeClr val="tx1">
                    <a:lumMod val="75000"/>
                    <a:lumOff val="25000"/>
                  </a:schemeClr>
                </a:solidFill>
                <a:latin typeface="BIZ UDPゴシック" panose="020B0400000000000000" pitchFamily="50" charset="-128"/>
                <a:ea typeface="BIZ UDPゴシック" panose="020B0400000000000000" pitchFamily="50" charset="-128"/>
              </a:rPr>
              <a:t>係</a:t>
            </a:r>
            <a:r>
              <a:rPr lang="ja-JP" altLang="en-US" sz="3200" b="1" dirty="0">
                <a:solidFill>
                  <a:schemeClr val="tx1">
                    <a:lumMod val="75000"/>
                    <a:lumOff val="25000"/>
                  </a:schemeClr>
                </a:solidFill>
                <a:latin typeface="BIZ UDPゴシック" panose="020B0400000000000000" pitchFamily="50" charset="-128"/>
                <a:ea typeface="BIZ UDPゴシック" panose="020B0400000000000000" pitchFamily="50" charset="-128"/>
              </a:rPr>
              <a:t>る</a:t>
            </a:r>
            <a:endParaRPr lang="en-US" altLang="ja-JP" sz="32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gn="ctr">
              <a:spcAft>
                <a:spcPts val="600"/>
              </a:spcAft>
            </a:pPr>
            <a:r>
              <a:rPr lang="ja-JP" altLang="en-US" sz="4000" b="1" dirty="0">
                <a:solidFill>
                  <a:schemeClr val="tx1">
                    <a:lumMod val="75000"/>
                    <a:lumOff val="25000"/>
                  </a:schemeClr>
                </a:solidFill>
                <a:latin typeface="BIZ UDPゴシック" panose="020B0400000000000000" pitchFamily="50" charset="-128"/>
                <a:ea typeface="BIZ UDPゴシック" panose="020B0400000000000000" pitchFamily="50" charset="-128"/>
              </a:rPr>
              <a:t>職場環境整備奨励金</a:t>
            </a:r>
            <a:endParaRPr lang="en-US" altLang="ja-JP" sz="40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pPr algn="ctr">
              <a:spcAft>
                <a:spcPts val="600"/>
              </a:spcAft>
            </a:pPr>
            <a:r>
              <a:rPr lang="ja-JP" altLang="en-US" sz="4000" b="1" dirty="0">
                <a:solidFill>
                  <a:schemeClr val="tx1">
                    <a:lumMod val="75000"/>
                    <a:lumOff val="25000"/>
                  </a:schemeClr>
                </a:solidFill>
                <a:latin typeface="BIZ UDPゴシック" panose="020B0400000000000000" pitchFamily="50" charset="-128"/>
                <a:ea typeface="BIZ UDPゴシック" panose="020B0400000000000000" pitchFamily="50" charset="-128"/>
              </a:rPr>
              <a:t>社内説明会資料</a:t>
            </a:r>
            <a:endParaRPr kumimoji="1" lang="ja-JP" altLang="en-US" sz="32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B919FA2F-5B63-8B0A-362A-113A9730611F}"/>
              </a:ext>
            </a:extLst>
          </p:cNvPr>
          <p:cNvSpPr txBox="1"/>
          <p:nvPr/>
        </p:nvSpPr>
        <p:spPr>
          <a:xfrm>
            <a:off x="509047" y="611049"/>
            <a:ext cx="6768445" cy="437171"/>
          </a:xfrm>
          <a:prstGeom prst="rect">
            <a:avLst/>
          </a:prstGeom>
          <a:noFill/>
        </p:spPr>
        <p:txBody>
          <a:bodyPr wrap="square" rtlCol="0">
            <a:spAutoFit/>
          </a:bodyPr>
          <a:lstStyle/>
          <a:p>
            <a:pPr>
              <a:lnSpc>
                <a:spcPct val="150000"/>
              </a:lnSpc>
            </a:pPr>
            <a:r>
              <a:rPr kumimoji="1" lang="ja-JP" altLang="en-US" dirty="0">
                <a:latin typeface="BIZ UDPゴシック" panose="020B0400000000000000" pitchFamily="50" charset="-128"/>
                <a:ea typeface="BIZ UDPゴシック" panose="020B0400000000000000" pitchFamily="50" charset="-128"/>
              </a:rPr>
              <a:t>令和８年度　キャリアとチャイルドプラン両立支援事業</a:t>
            </a:r>
            <a:endParaRPr kumimoji="1" lang="en-US" altLang="ja-JP" dirty="0">
              <a:latin typeface="BIZ UDPゴシック" panose="020B0400000000000000" pitchFamily="50" charset="-128"/>
              <a:ea typeface="BIZ UDPゴシック" panose="020B0400000000000000" pitchFamily="50" charset="-128"/>
            </a:endParaRPr>
          </a:p>
        </p:txBody>
      </p:sp>
      <p:pic>
        <p:nvPicPr>
          <p:cNvPr id="8" name="図 7">
            <a:extLst>
              <a:ext uri="{FF2B5EF4-FFF2-40B4-BE49-F238E27FC236}">
                <a16:creationId xmlns:a16="http://schemas.microsoft.com/office/drawing/2014/main" id="{157B7034-CDB5-DD45-0726-631354D574E8}"/>
              </a:ext>
            </a:extLst>
          </p:cNvPr>
          <p:cNvPicPr>
            <a:picLocks noChangeAspect="1"/>
          </p:cNvPicPr>
          <p:nvPr/>
        </p:nvPicPr>
        <p:blipFill>
          <a:blip r:embed="rId2"/>
          <a:stretch>
            <a:fillRect/>
          </a:stretch>
        </p:blipFill>
        <p:spPr>
          <a:xfrm>
            <a:off x="509047" y="82775"/>
            <a:ext cx="2698483" cy="528274"/>
          </a:xfrm>
          <a:prstGeom prst="rect">
            <a:avLst/>
          </a:prstGeom>
        </p:spPr>
      </p:pic>
      <p:grpSp>
        <p:nvGrpSpPr>
          <p:cNvPr id="9" name="グループ化 8">
            <a:extLst>
              <a:ext uri="{FF2B5EF4-FFF2-40B4-BE49-F238E27FC236}">
                <a16:creationId xmlns:a16="http://schemas.microsoft.com/office/drawing/2014/main" id="{6AAB8CCA-C90C-D7CC-7CFE-1B9FF2690225}"/>
              </a:ext>
            </a:extLst>
          </p:cNvPr>
          <p:cNvGrpSpPr/>
          <p:nvPr/>
        </p:nvGrpSpPr>
        <p:grpSpPr>
          <a:xfrm>
            <a:off x="6794342" y="5260922"/>
            <a:ext cx="5166750" cy="1304927"/>
            <a:chOff x="6888610" y="5458886"/>
            <a:chExt cx="5166750" cy="1304927"/>
          </a:xfrm>
        </p:grpSpPr>
        <p:sp>
          <p:nvSpPr>
            <p:cNvPr id="10" name="正方形/長方形 9">
              <a:extLst>
                <a:ext uri="{FF2B5EF4-FFF2-40B4-BE49-F238E27FC236}">
                  <a16:creationId xmlns:a16="http://schemas.microsoft.com/office/drawing/2014/main" id="{178A35F2-107B-29DE-36C4-58B2BA9ED78D}"/>
                </a:ext>
              </a:extLst>
            </p:cNvPr>
            <p:cNvSpPr/>
            <p:nvPr/>
          </p:nvSpPr>
          <p:spPr>
            <a:xfrm>
              <a:off x="6894780" y="5458886"/>
              <a:ext cx="5160580" cy="1299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FE8FE6BC-F92A-DBB1-5729-C5C36DA25026}"/>
                </a:ext>
              </a:extLst>
            </p:cNvPr>
            <p:cNvSpPr/>
            <p:nvPr/>
          </p:nvSpPr>
          <p:spPr>
            <a:xfrm>
              <a:off x="6888610" y="5464547"/>
              <a:ext cx="5061651" cy="1299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tabLst>
                  <a:tab pos="1166813" algn="l"/>
                </a:tabLst>
              </a:pPr>
              <a:r>
                <a:rPr lang="en-US" altLang="ja-JP" b="1" dirty="0">
                  <a:solidFill>
                    <a:schemeClr val="tx1">
                      <a:lumMod val="75000"/>
                      <a:lumOff val="25000"/>
                    </a:schemeClr>
                  </a:solidFill>
                </a:rPr>
                <a:t>	</a:t>
              </a:r>
              <a:r>
                <a:rPr lang="ja-JP" altLang="en-US" b="1" dirty="0">
                  <a:solidFill>
                    <a:schemeClr val="tx1">
                      <a:lumMod val="75000"/>
                      <a:lumOff val="25000"/>
                    </a:schemeClr>
                  </a:solidFill>
                </a:rPr>
                <a:t>：</a:t>
              </a:r>
              <a:endParaRPr lang="en-US" altLang="ja-JP" b="1" dirty="0">
                <a:solidFill>
                  <a:schemeClr val="tx1">
                    <a:lumMod val="75000"/>
                    <a:lumOff val="25000"/>
                  </a:schemeClr>
                </a:solidFill>
              </a:endParaRPr>
            </a:p>
            <a:p>
              <a:pPr>
                <a:lnSpc>
                  <a:spcPct val="150000"/>
                </a:lnSpc>
                <a:tabLst>
                  <a:tab pos="1166813" algn="l"/>
                  <a:tab pos="2060575" algn="l"/>
                </a:tabLst>
              </a:pPr>
              <a:r>
                <a:rPr lang="en-US" altLang="ja-JP" b="1" dirty="0">
                  <a:solidFill>
                    <a:schemeClr val="tx1">
                      <a:lumMod val="75000"/>
                      <a:lumOff val="25000"/>
                    </a:schemeClr>
                  </a:solidFill>
                </a:rPr>
                <a:t>	</a:t>
              </a:r>
              <a:r>
                <a:rPr kumimoji="1" lang="ja-JP" altLang="en-US" b="1" dirty="0">
                  <a:solidFill>
                    <a:schemeClr val="tx1">
                      <a:lumMod val="75000"/>
                      <a:lumOff val="25000"/>
                    </a:schemeClr>
                  </a:solidFill>
                </a:rPr>
                <a:t>：</a:t>
              </a:r>
              <a:r>
                <a:rPr kumimoji="1" lang="en-US" altLang="ja-JP" b="1" dirty="0">
                  <a:solidFill>
                    <a:schemeClr val="tx1">
                      <a:lumMod val="75000"/>
                      <a:lumOff val="25000"/>
                    </a:schemeClr>
                  </a:solidFill>
                </a:rPr>
                <a:t>	</a:t>
              </a:r>
              <a:r>
                <a:rPr kumimoji="1" lang="ja-JP" altLang="en-US" b="1" dirty="0">
                  <a:solidFill>
                    <a:schemeClr val="tx1">
                      <a:lumMod val="75000"/>
                      <a:lumOff val="25000"/>
                    </a:schemeClr>
                  </a:solidFill>
                </a:rPr>
                <a:t>年　　月　　日</a:t>
              </a:r>
              <a:endParaRPr kumimoji="1" lang="en-US" altLang="ja-JP" b="1" dirty="0">
                <a:solidFill>
                  <a:schemeClr val="tx1">
                    <a:lumMod val="75000"/>
                    <a:lumOff val="25000"/>
                  </a:schemeClr>
                </a:solidFill>
              </a:endParaRPr>
            </a:p>
            <a:p>
              <a:pPr>
                <a:lnSpc>
                  <a:spcPct val="150000"/>
                </a:lnSpc>
                <a:tabLst>
                  <a:tab pos="1166813" algn="l"/>
                  <a:tab pos="2060575" algn="l"/>
                </a:tabLst>
              </a:pPr>
              <a:r>
                <a:rPr lang="en-US" altLang="ja-JP" b="1" dirty="0">
                  <a:solidFill>
                    <a:schemeClr val="tx1">
                      <a:lumMod val="75000"/>
                      <a:lumOff val="25000"/>
                    </a:schemeClr>
                  </a:solidFill>
                </a:rPr>
                <a:t>		</a:t>
              </a:r>
              <a:r>
                <a:rPr kumimoji="1" lang="ja-JP" altLang="en-US" b="1" dirty="0">
                  <a:solidFill>
                    <a:schemeClr val="tx1">
                      <a:lumMod val="75000"/>
                      <a:lumOff val="25000"/>
                    </a:schemeClr>
                  </a:solidFill>
                </a:rPr>
                <a:t>時　　分　～　　時　　分</a:t>
              </a:r>
            </a:p>
          </p:txBody>
        </p:sp>
        <p:grpSp>
          <p:nvGrpSpPr>
            <p:cNvPr id="12" name="グループ化 11">
              <a:extLst>
                <a:ext uri="{FF2B5EF4-FFF2-40B4-BE49-F238E27FC236}">
                  <a16:creationId xmlns:a16="http://schemas.microsoft.com/office/drawing/2014/main" id="{640DE336-C104-49C0-356C-6B2C9543A04D}"/>
                </a:ext>
              </a:extLst>
            </p:cNvPr>
            <p:cNvGrpSpPr/>
            <p:nvPr/>
          </p:nvGrpSpPr>
          <p:grpSpPr>
            <a:xfrm>
              <a:off x="6930647" y="5464547"/>
              <a:ext cx="1338828" cy="883768"/>
              <a:chOff x="7035755" y="5464547"/>
              <a:chExt cx="1338828" cy="883768"/>
            </a:xfrm>
          </p:grpSpPr>
          <p:sp>
            <p:nvSpPr>
              <p:cNvPr id="13" name="正方形/長方形 12">
                <a:extLst>
                  <a:ext uri="{FF2B5EF4-FFF2-40B4-BE49-F238E27FC236}">
                    <a16:creationId xmlns:a16="http://schemas.microsoft.com/office/drawing/2014/main" id="{1820CE5D-CC3A-7F11-4736-FC9072941A6E}"/>
                  </a:ext>
                </a:extLst>
              </p:cNvPr>
              <p:cNvSpPr/>
              <p:nvPr/>
            </p:nvSpPr>
            <p:spPr>
              <a:xfrm>
                <a:off x="7035755" y="5880045"/>
                <a:ext cx="1338828" cy="468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dist">
                  <a:lnSpc>
                    <a:spcPct val="150000"/>
                  </a:lnSpc>
                </a:pPr>
                <a:r>
                  <a:rPr lang="ja-JP" altLang="en-US" b="1" dirty="0">
                    <a:solidFill>
                      <a:schemeClr val="tx1">
                        <a:lumMod val="75000"/>
                        <a:lumOff val="25000"/>
                      </a:schemeClr>
                    </a:solidFill>
                  </a:rPr>
                  <a:t>実施日時</a:t>
                </a:r>
                <a:endParaRPr kumimoji="1" lang="ja-JP" altLang="en-US" b="1" dirty="0">
                  <a:solidFill>
                    <a:schemeClr val="tx1">
                      <a:lumMod val="75000"/>
                      <a:lumOff val="25000"/>
                    </a:schemeClr>
                  </a:solidFill>
                </a:endParaRPr>
              </a:p>
            </p:txBody>
          </p:sp>
          <p:sp>
            <p:nvSpPr>
              <p:cNvPr id="14" name="正方形/長方形 13">
                <a:extLst>
                  <a:ext uri="{FF2B5EF4-FFF2-40B4-BE49-F238E27FC236}">
                    <a16:creationId xmlns:a16="http://schemas.microsoft.com/office/drawing/2014/main" id="{3C4BD286-A003-3BA3-2695-CDEB95F39F62}"/>
                  </a:ext>
                </a:extLst>
              </p:cNvPr>
              <p:cNvSpPr/>
              <p:nvPr/>
            </p:nvSpPr>
            <p:spPr>
              <a:xfrm>
                <a:off x="7035755" y="5464547"/>
                <a:ext cx="1338828" cy="468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nSpc>
                    <a:spcPct val="150000"/>
                  </a:lnSpc>
                </a:pPr>
                <a:r>
                  <a:rPr lang="ja-JP" altLang="en-US" b="1" dirty="0">
                    <a:solidFill>
                      <a:schemeClr val="tx1">
                        <a:lumMod val="75000"/>
                        <a:lumOff val="25000"/>
                      </a:schemeClr>
                    </a:solidFill>
                  </a:rPr>
                  <a:t>企業の名称</a:t>
                </a:r>
                <a:endParaRPr kumimoji="1" lang="ja-JP" altLang="en-US" b="1" dirty="0">
                  <a:solidFill>
                    <a:schemeClr val="tx1">
                      <a:lumMod val="75000"/>
                      <a:lumOff val="25000"/>
                    </a:schemeClr>
                  </a:solidFill>
                </a:endParaRPr>
              </a:p>
            </p:txBody>
          </p:sp>
        </p:grpSp>
      </p:grpSp>
    </p:spTree>
    <p:extLst>
      <p:ext uri="{BB962C8B-B14F-4D97-AF65-F5344CB8AC3E}">
        <p14:creationId xmlns:p14="http://schemas.microsoft.com/office/powerpoint/2010/main" val="3921752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6BA03-0DB3-BA91-E552-C54BCC33CE08}"/>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5BE4A995-7476-9414-7AE9-E12F91F9A80D}"/>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1B3C3164-9D55-9710-C6A9-23A9DD5B5E98}"/>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B07C7516-F900-A78F-E5ED-E65BDBD3060C}"/>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6" name="テキスト ボックス 15">
            <a:extLst>
              <a:ext uri="{FF2B5EF4-FFF2-40B4-BE49-F238E27FC236}">
                <a16:creationId xmlns:a16="http://schemas.microsoft.com/office/drawing/2014/main" id="{37B5B639-588D-9941-E0FD-36E946559B0C}"/>
              </a:ext>
            </a:extLst>
          </p:cNvPr>
          <p:cNvSpPr txBox="1"/>
          <p:nvPr/>
        </p:nvSpPr>
        <p:spPr>
          <a:xfrm>
            <a:off x="1090826" y="160162"/>
            <a:ext cx="851096"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目次</a:t>
            </a:r>
          </a:p>
        </p:txBody>
      </p:sp>
      <p:sp>
        <p:nvSpPr>
          <p:cNvPr id="13" name="テキスト ボックス 12">
            <a:extLst>
              <a:ext uri="{FF2B5EF4-FFF2-40B4-BE49-F238E27FC236}">
                <a16:creationId xmlns:a16="http://schemas.microsoft.com/office/drawing/2014/main" id="{3678C4CC-724E-3860-D790-2AF98188698C}"/>
              </a:ext>
            </a:extLst>
          </p:cNvPr>
          <p:cNvSpPr txBox="1"/>
          <p:nvPr/>
        </p:nvSpPr>
        <p:spPr>
          <a:xfrm>
            <a:off x="737327" y="982468"/>
            <a:ext cx="8894859" cy="4955203"/>
          </a:xfrm>
          <a:prstGeom prst="rect">
            <a:avLst/>
          </a:prstGeom>
          <a:noFill/>
        </p:spPr>
        <p:txBody>
          <a:bodyPr wrap="square" rtlCol="0">
            <a:spAutoFit/>
          </a:bodyPr>
          <a:lstStyle/>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１．</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卵子凍結の基礎知識</a:t>
            </a:r>
            <a:endPar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endParaRPr>
          </a:p>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２．</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卵子凍結のメリットやリスク</a:t>
            </a:r>
            <a:endPar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endParaRPr>
          </a:p>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３．</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卵子凍結と仕事の両立について</a:t>
            </a:r>
          </a:p>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４．</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卵子凍結に係るハラスメント防止について</a:t>
            </a:r>
            <a:endPar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endParaRPr>
          </a:p>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５．</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社内相談体制についての説明</a:t>
            </a:r>
          </a:p>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６．</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休暇制度の説明</a:t>
            </a:r>
          </a:p>
          <a:p>
            <a:pPr>
              <a:spcAft>
                <a:spcPts val="2400"/>
              </a:spcAft>
              <a:tabLst>
                <a:tab pos="715963" algn="l"/>
              </a:tabLst>
            </a:pP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７．</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テレワーク制度等の説明</a:t>
            </a:r>
            <a:endPar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endParaRPr>
          </a:p>
          <a:p>
            <a:pPr>
              <a:spcAft>
                <a:spcPts val="2400"/>
              </a:spcAft>
              <a:tabLst>
                <a:tab pos="715963" algn="l"/>
              </a:tabLst>
            </a:pPr>
            <a:r>
              <a:rPr lang="ja-JP" altLang="en-US"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　８</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a:t>
            </a:r>
            <a:r>
              <a:rPr lang="en-US" altLang="ja-JP" sz="22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ja-JP" altLang="en-US" sz="2200" b="1" dirty="0">
                <a:solidFill>
                  <a:schemeClr val="tx1">
                    <a:lumMod val="85000"/>
                    <a:lumOff val="15000"/>
                  </a:schemeClr>
                </a:solidFill>
                <a:latin typeface="BIZ UDゴシック" panose="020B0400000000000000" pitchFamily="49" charset="-128"/>
                <a:ea typeface="BIZ UDゴシック" panose="020B0400000000000000" pitchFamily="49" charset="-128"/>
              </a:rPr>
              <a:t>福利厚生制度の説明</a:t>
            </a:r>
            <a:endParaRPr lang="en-US" altLang="ja-JP" sz="2400" b="1"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2" name="テキスト ボックス 1">
            <a:extLst>
              <a:ext uri="{FF2B5EF4-FFF2-40B4-BE49-F238E27FC236}">
                <a16:creationId xmlns:a16="http://schemas.microsoft.com/office/drawing/2014/main" id="{2C8C2111-60F9-F337-F5E0-712EC4E781F2}"/>
              </a:ext>
            </a:extLst>
          </p:cNvPr>
          <p:cNvSpPr txBox="1"/>
          <p:nvPr/>
        </p:nvSpPr>
        <p:spPr>
          <a:xfrm>
            <a:off x="9078011" y="982468"/>
            <a:ext cx="1659118" cy="4955203"/>
          </a:xfrm>
          <a:prstGeom prst="rect">
            <a:avLst/>
          </a:prstGeom>
          <a:noFill/>
        </p:spPr>
        <p:txBody>
          <a:bodyPr wrap="square" rtlCol="0">
            <a:spAutoFit/>
          </a:bodyPr>
          <a:lstStyle/>
          <a:p>
            <a:pPr algn="r">
              <a:spcAft>
                <a:spcPts val="2400"/>
              </a:spcAft>
            </a:pPr>
            <a:r>
              <a:rPr lang="ja-JP" altLang="en-US"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３</a:t>
            </a:r>
            <a:endPar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11</a:t>
            </a: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12</a:t>
            </a: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13</a:t>
            </a: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15</a:t>
            </a: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16</a:t>
            </a: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17</a:t>
            </a:r>
          </a:p>
          <a:p>
            <a:pPr algn="r">
              <a:spcAft>
                <a:spcPts val="2400"/>
              </a:spcAft>
            </a:pPr>
            <a:r>
              <a:rPr lang="en-US" altLang="ja-JP" sz="2200" b="1" dirty="0">
                <a:solidFill>
                  <a:schemeClr val="tx1">
                    <a:lumMod val="85000"/>
                    <a:lumOff val="15000"/>
                  </a:schemeClr>
                </a:solidFill>
                <a:latin typeface="BIZ UDPゴシック" panose="020B0400000000000000" pitchFamily="50" charset="-128"/>
                <a:ea typeface="BIZ UDPゴシック" panose="020B0400000000000000" pitchFamily="50" charset="-128"/>
              </a:rPr>
              <a:t>18</a:t>
            </a:r>
          </a:p>
        </p:txBody>
      </p:sp>
      <p:cxnSp>
        <p:nvCxnSpPr>
          <p:cNvPr id="15" name="直線コネクタ 14">
            <a:extLst>
              <a:ext uri="{FF2B5EF4-FFF2-40B4-BE49-F238E27FC236}">
                <a16:creationId xmlns:a16="http://schemas.microsoft.com/office/drawing/2014/main" id="{FA9AB682-0E90-8DDE-B7E7-94BA2BAA7AE5}"/>
              </a:ext>
            </a:extLst>
          </p:cNvPr>
          <p:cNvCxnSpPr>
            <a:cxnSpLocks/>
          </p:cNvCxnSpPr>
          <p:nvPr/>
        </p:nvCxnSpPr>
        <p:spPr>
          <a:xfrm>
            <a:off x="4251489" y="1198433"/>
            <a:ext cx="5656081" cy="3607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59F1A278-21D5-73D2-843D-256FAF3AC2E5}"/>
              </a:ext>
            </a:extLst>
          </p:cNvPr>
          <p:cNvCxnSpPr>
            <a:cxnSpLocks/>
          </p:cNvCxnSpPr>
          <p:nvPr/>
        </p:nvCxnSpPr>
        <p:spPr>
          <a:xfrm>
            <a:off x="3704734" y="4419718"/>
            <a:ext cx="6202836"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6394FEFD-9FA5-FE51-86EB-623538DAE7B6}"/>
              </a:ext>
            </a:extLst>
          </p:cNvPr>
          <p:cNvCxnSpPr>
            <a:cxnSpLocks/>
          </p:cNvCxnSpPr>
          <p:nvPr/>
        </p:nvCxnSpPr>
        <p:spPr>
          <a:xfrm>
            <a:off x="5373278" y="3782675"/>
            <a:ext cx="4534292"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E624C128-B42A-4945-F1F9-14778FE16141}"/>
              </a:ext>
            </a:extLst>
          </p:cNvPr>
          <p:cNvCxnSpPr>
            <a:cxnSpLocks/>
          </p:cNvCxnSpPr>
          <p:nvPr/>
        </p:nvCxnSpPr>
        <p:spPr>
          <a:xfrm>
            <a:off x="5373278" y="1871546"/>
            <a:ext cx="4534292"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9" name="直線コネクタ 28">
            <a:extLst>
              <a:ext uri="{FF2B5EF4-FFF2-40B4-BE49-F238E27FC236}">
                <a16:creationId xmlns:a16="http://schemas.microsoft.com/office/drawing/2014/main" id="{F247025C-ACB6-D5E6-EF1F-ADA700D83FD4}"/>
              </a:ext>
            </a:extLst>
          </p:cNvPr>
          <p:cNvCxnSpPr>
            <a:cxnSpLocks/>
          </p:cNvCxnSpPr>
          <p:nvPr/>
        </p:nvCxnSpPr>
        <p:spPr>
          <a:xfrm>
            <a:off x="4788816" y="5056761"/>
            <a:ext cx="5118754"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6D4DB697-0CBD-E25D-C8F7-6CC0DE68C366}"/>
              </a:ext>
            </a:extLst>
          </p:cNvPr>
          <p:cNvCxnSpPr>
            <a:cxnSpLocks/>
          </p:cNvCxnSpPr>
          <p:nvPr/>
        </p:nvCxnSpPr>
        <p:spPr>
          <a:xfrm>
            <a:off x="4251489" y="5693802"/>
            <a:ext cx="5656081"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8" name="直線コネクタ 7">
            <a:extLst>
              <a:ext uri="{FF2B5EF4-FFF2-40B4-BE49-F238E27FC236}">
                <a16:creationId xmlns:a16="http://schemas.microsoft.com/office/drawing/2014/main" id="{D333D203-26C8-71D3-3EAB-5460FC5FAB0A}"/>
              </a:ext>
            </a:extLst>
          </p:cNvPr>
          <p:cNvCxnSpPr>
            <a:cxnSpLocks/>
          </p:cNvCxnSpPr>
          <p:nvPr/>
        </p:nvCxnSpPr>
        <p:spPr>
          <a:xfrm>
            <a:off x="7079529" y="3145632"/>
            <a:ext cx="2828041"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11" name="直線コネクタ 10">
            <a:extLst>
              <a:ext uri="{FF2B5EF4-FFF2-40B4-BE49-F238E27FC236}">
                <a16:creationId xmlns:a16="http://schemas.microsoft.com/office/drawing/2014/main" id="{211FB567-FDF2-6E0A-06C5-A9FBBCA0839A}"/>
              </a:ext>
            </a:extLst>
          </p:cNvPr>
          <p:cNvCxnSpPr>
            <a:cxnSpLocks/>
          </p:cNvCxnSpPr>
          <p:nvPr/>
        </p:nvCxnSpPr>
        <p:spPr>
          <a:xfrm>
            <a:off x="5674936" y="2508589"/>
            <a:ext cx="4232634" cy="0"/>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3009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A9C8A-F1B4-55E5-FC4D-01BFBA1CDE3B}"/>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34A7E75B-0DBA-F5E0-B655-AEB49E6FFF71}"/>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AA6E78ED-ABA6-7E9B-6092-7B1B5DEAE313}"/>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A820BCF6-FF5F-FB71-C0A4-83138701083A}"/>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6" name="テキスト ボックス 15">
            <a:extLst>
              <a:ext uri="{FF2B5EF4-FFF2-40B4-BE49-F238E27FC236}">
                <a16:creationId xmlns:a16="http://schemas.microsoft.com/office/drawing/2014/main" id="{4AAE040C-4C50-3AC2-7DAD-EE543CD0484F}"/>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13" name="テキスト ボックス 12">
            <a:extLst>
              <a:ext uri="{FF2B5EF4-FFF2-40B4-BE49-F238E27FC236}">
                <a16:creationId xmlns:a16="http://schemas.microsoft.com/office/drawing/2014/main" id="{61A1B7CF-5F3E-DC26-50A2-8820B2643345}"/>
              </a:ext>
            </a:extLst>
          </p:cNvPr>
          <p:cNvSpPr txBox="1"/>
          <p:nvPr/>
        </p:nvSpPr>
        <p:spPr>
          <a:xfrm>
            <a:off x="847800" y="150945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卵子凍結とは（定義）</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22" name="テキスト ボックス 21">
            <a:extLst>
              <a:ext uri="{FF2B5EF4-FFF2-40B4-BE49-F238E27FC236}">
                <a16:creationId xmlns:a16="http://schemas.microsoft.com/office/drawing/2014/main" id="{C93C682B-ECAC-D89F-6957-897FFF2F172B}"/>
              </a:ext>
            </a:extLst>
          </p:cNvPr>
          <p:cNvSpPr txBox="1"/>
          <p:nvPr/>
        </p:nvSpPr>
        <p:spPr>
          <a:xfrm>
            <a:off x="886829" y="2055419"/>
            <a:ext cx="8816802" cy="369332"/>
          </a:xfrm>
          <a:prstGeom prst="rect">
            <a:avLst/>
          </a:prstGeom>
          <a:noFill/>
        </p:spPr>
        <p:txBody>
          <a:bodyPr wrap="square">
            <a:spAutoFit/>
          </a:bodyPr>
          <a:lstStyle/>
          <a:p>
            <a:pPr marL="285750" indent="-285750">
              <a:spcBef>
                <a:spcPts val="600"/>
              </a:spcBef>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将来の妊娠に備えて、卵子を人工的に取り出し、受精前の状態で凍結保存する</a:t>
            </a:r>
          </a:p>
        </p:txBody>
      </p:sp>
      <p:sp>
        <p:nvSpPr>
          <p:cNvPr id="17" name="テキスト ボックス 16">
            <a:extLst>
              <a:ext uri="{FF2B5EF4-FFF2-40B4-BE49-F238E27FC236}">
                <a16:creationId xmlns:a16="http://schemas.microsoft.com/office/drawing/2014/main" id="{2AB8E154-B10E-E1E5-1102-F648111D5E2D}"/>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卵子凍結の概要</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18" name="正方形/長方形 17">
            <a:extLst>
              <a:ext uri="{FF2B5EF4-FFF2-40B4-BE49-F238E27FC236}">
                <a16:creationId xmlns:a16="http://schemas.microsoft.com/office/drawing/2014/main" id="{5ACBF44D-45F8-2333-6041-1285F5153427}"/>
              </a:ext>
            </a:extLst>
          </p:cNvPr>
          <p:cNvSpPr/>
          <p:nvPr/>
        </p:nvSpPr>
        <p:spPr>
          <a:xfrm>
            <a:off x="1999826" y="2613455"/>
            <a:ext cx="3600000" cy="1188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dirty="0">
                <a:latin typeface="BIZ UDPゴシック" panose="020B0400000000000000" pitchFamily="50" charset="-128"/>
                <a:ea typeface="BIZ UDPゴシック" panose="020B0400000000000000" pitchFamily="50" charset="-128"/>
              </a:rPr>
              <a:t>がん等の</a:t>
            </a:r>
            <a:r>
              <a:rPr kumimoji="1" lang="ja-JP" altLang="en-US" b="1" dirty="0">
                <a:solidFill>
                  <a:srgbClr val="FF0000"/>
                </a:solidFill>
                <a:latin typeface="BIZ UDPゴシック" panose="020B0400000000000000" pitchFamily="50" charset="-128"/>
                <a:ea typeface="BIZ UDPゴシック" panose="020B0400000000000000" pitchFamily="50" charset="-128"/>
              </a:rPr>
              <a:t>病気の「治療により」</a:t>
            </a:r>
            <a:endParaRPr kumimoji="1" lang="en-US" altLang="ja-JP" b="1" dirty="0">
              <a:solidFill>
                <a:srgbClr val="FF0000"/>
              </a:solidFill>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妊娠機能低下が懸念される場合</a:t>
            </a:r>
          </a:p>
        </p:txBody>
      </p:sp>
      <p:sp>
        <p:nvSpPr>
          <p:cNvPr id="20" name="正方形/長方形 19">
            <a:extLst>
              <a:ext uri="{FF2B5EF4-FFF2-40B4-BE49-F238E27FC236}">
                <a16:creationId xmlns:a16="http://schemas.microsoft.com/office/drawing/2014/main" id="{D469A96F-9660-F582-5A9C-CA88ACAC02AF}"/>
              </a:ext>
            </a:extLst>
          </p:cNvPr>
          <p:cNvSpPr/>
          <p:nvPr/>
        </p:nvSpPr>
        <p:spPr>
          <a:xfrm>
            <a:off x="6592175" y="2613455"/>
            <a:ext cx="3600000" cy="1188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b="1" dirty="0">
                <a:solidFill>
                  <a:srgbClr val="FF0000"/>
                </a:solidFill>
                <a:latin typeface="BIZ UDPゴシック" panose="020B0400000000000000" pitchFamily="50" charset="-128"/>
                <a:ea typeface="BIZ UDPゴシック" panose="020B0400000000000000" pitchFamily="50" charset="-128"/>
              </a:rPr>
              <a:t>加齢</a:t>
            </a:r>
            <a:r>
              <a:rPr lang="ja-JP" altLang="en-US" b="1" dirty="0">
                <a:solidFill>
                  <a:srgbClr val="FF0000"/>
                </a:solidFill>
                <a:latin typeface="BIZ UDPゴシック" panose="020B0400000000000000" pitchFamily="50" charset="-128"/>
                <a:ea typeface="BIZ UDPゴシック" panose="020B0400000000000000" pitchFamily="50" charset="-128"/>
              </a:rPr>
              <a:t>等</a:t>
            </a:r>
            <a:r>
              <a:rPr kumimoji="1" lang="ja-JP" altLang="en-US" b="1" dirty="0">
                <a:solidFill>
                  <a:srgbClr val="FF0000"/>
                </a:solidFill>
                <a:latin typeface="BIZ UDPゴシック" panose="020B0400000000000000" pitchFamily="50" charset="-128"/>
                <a:ea typeface="BIZ UDPゴシック" panose="020B0400000000000000" pitchFamily="50" charset="-128"/>
              </a:rPr>
              <a:t>による</a:t>
            </a:r>
            <a:endParaRPr kumimoji="1" lang="en-US" altLang="ja-JP" b="1" dirty="0">
              <a:solidFill>
                <a:srgbClr val="FF0000"/>
              </a:solidFill>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妊娠機能の低下を懸念</a:t>
            </a:r>
            <a:r>
              <a:rPr lang="ja-JP" altLang="en-US" dirty="0">
                <a:latin typeface="BIZ UDPゴシック" panose="020B0400000000000000" pitchFamily="50" charset="-128"/>
                <a:ea typeface="BIZ UDPゴシック" panose="020B0400000000000000" pitchFamily="50" charset="-128"/>
              </a:rPr>
              <a:t>する</a:t>
            </a:r>
            <a:r>
              <a:rPr kumimoji="1" lang="ja-JP" altLang="en-US" dirty="0">
                <a:latin typeface="BIZ UDPゴシック" panose="020B0400000000000000" pitchFamily="50" charset="-128"/>
                <a:ea typeface="BIZ UDPゴシック" panose="020B0400000000000000" pitchFamily="50" charset="-128"/>
              </a:rPr>
              <a:t>場合</a:t>
            </a:r>
          </a:p>
        </p:txBody>
      </p:sp>
      <p:sp>
        <p:nvSpPr>
          <p:cNvPr id="47" name="正方形/長方形 46">
            <a:extLst>
              <a:ext uri="{FF2B5EF4-FFF2-40B4-BE49-F238E27FC236}">
                <a16:creationId xmlns:a16="http://schemas.microsoft.com/office/drawing/2014/main" id="{05C8C1EF-3A54-9F02-92EB-9120B20274C9}"/>
              </a:ext>
            </a:extLst>
          </p:cNvPr>
          <p:cNvSpPr/>
          <p:nvPr/>
        </p:nvSpPr>
        <p:spPr>
          <a:xfrm>
            <a:off x="1090825" y="4147794"/>
            <a:ext cx="10229473" cy="915666"/>
          </a:xfrm>
          <a:prstGeom prst="rect">
            <a:avLst/>
          </a:prstGeom>
          <a:solidFill>
            <a:srgbClr val="C1E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marL="84138" algn="just">
              <a:lnSpc>
                <a:spcPts val="2300"/>
              </a:lnSpc>
            </a:pP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いつかは子どもを生み育てたい！　と望んではいるものの、様々な事情によりすぐには難しい方にとって、</a:t>
            </a:r>
            <a:endParaRPr kumimoji="1"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marL="84138" algn="just">
              <a:lnSpc>
                <a:spcPts val="2300"/>
              </a:lnSpc>
            </a:pPr>
            <a:r>
              <a:rPr kumimoji="1"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「卵子凍結」は将来の妊娠に備える選択肢の一つです。</a:t>
            </a:r>
          </a:p>
        </p:txBody>
      </p:sp>
      <p:sp>
        <p:nvSpPr>
          <p:cNvPr id="10" name="正方形/長方形 9">
            <a:extLst>
              <a:ext uri="{FF2B5EF4-FFF2-40B4-BE49-F238E27FC236}">
                <a16:creationId xmlns:a16="http://schemas.microsoft.com/office/drawing/2014/main" id="{A83312B4-B685-FA5D-0F19-A706F652CB37}"/>
              </a:ext>
            </a:extLst>
          </p:cNvPr>
          <p:cNvSpPr/>
          <p:nvPr/>
        </p:nvSpPr>
        <p:spPr>
          <a:xfrm>
            <a:off x="1090825" y="5171602"/>
            <a:ext cx="10229473" cy="915666"/>
          </a:xfrm>
          <a:prstGeom prst="rect">
            <a:avLst/>
          </a:prstGeom>
          <a:solidFill>
            <a:srgbClr val="C1E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marL="84138">
              <a:lnSpc>
                <a:spcPts val="2300"/>
              </a:lnSpc>
            </a:pP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希望する女性が安心して「卵子凍結」を行うには、本人のみならず周囲の方が、妊娠や出産、そして卵子凍結に</a:t>
            </a:r>
            <a:b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b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ついて正しい知識を持つことが大切です。</a:t>
            </a:r>
          </a:p>
        </p:txBody>
      </p:sp>
      <p:sp>
        <p:nvSpPr>
          <p:cNvPr id="12" name="テキスト ボックス 11">
            <a:extLst>
              <a:ext uri="{FF2B5EF4-FFF2-40B4-BE49-F238E27FC236}">
                <a16:creationId xmlns:a16="http://schemas.microsoft.com/office/drawing/2014/main" id="{9E6AD29B-5839-9E4B-D9E8-1E9B54997552}"/>
              </a:ext>
            </a:extLst>
          </p:cNvPr>
          <p:cNvSpPr txBox="1"/>
          <p:nvPr/>
        </p:nvSpPr>
        <p:spPr>
          <a:xfrm>
            <a:off x="8108456" y="6282383"/>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spTree>
    <p:extLst>
      <p:ext uri="{BB962C8B-B14F-4D97-AF65-F5344CB8AC3E}">
        <p14:creationId xmlns:p14="http://schemas.microsoft.com/office/powerpoint/2010/main" val="3142834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149EF-0C39-987D-788A-FAEC171EC537}"/>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EB3CFEFF-511A-5729-558B-34FEFECD4C01}"/>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03DCBAF4-0706-A75D-E379-36572A2B078E}"/>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EA7BE643-4145-87A1-8D05-1C1512863A70}"/>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6" name="テキスト ボックス 15">
            <a:extLst>
              <a:ext uri="{FF2B5EF4-FFF2-40B4-BE49-F238E27FC236}">
                <a16:creationId xmlns:a16="http://schemas.microsoft.com/office/drawing/2014/main" id="{388AB6D6-2676-997E-B9C0-18220735ED89}"/>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17" name="テキスト ボックス 16">
            <a:extLst>
              <a:ext uri="{FF2B5EF4-FFF2-40B4-BE49-F238E27FC236}">
                <a16:creationId xmlns:a16="http://schemas.microsoft.com/office/drawing/2014/main" id="{E7DD9F19-0153-1AB3-ADF1-7A484BCDFEEB}"/>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卵子凍結の概要</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2" name="正方形/長方形 1">
            <a:extLst>
              <a:ext uri="{FF2B5EF4-FFF2-40B4-BE49-F238E27FC236}">
                <a16:creationId xmlns:a16="http://schemas.microsoft.com/office/drawing/2014/main" id="{3778E085-886A-937E-B9C1-64B9B098F1BD}"/>
              </a:ext>
            </a:extLst>
          </p:cNvPr>
          <p:cNvSpPr/>
          <p:nvPr/>
        </p:nvSpPr>
        <p:spPr>
          <a:xfrm>
            <a:off x="1865400" y="2401244"/>
            <a:ext cx="451858" cy="339090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a:extLst>
              <a:ext uri="{FF2B5EF4-FFF2-40B4-BE49-F238E27FC236}">
                <a16:creationId xmlns:a16="http://schemas.microsoft.com/office/drawing/2014/main" id="{7CDA3339-B513-910D-345A-559A2ADC04D6}"/>
              </a:ext>
            </a:extLst>
          </p:cNvPr>
          <p:cNvCxnSpPr/>
          <p:nvPr/>
        </p:nvCxnSpPr>
        <p:spPr>
          <a:xfrm>
            <a:off x="1865399" y="2401245"/>
            <a:ext cx="0" cy="33909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2145A49E-2250-3DA1-24D8-5DEF2CA8EE41}"/>
              </a:ext>
            </a:extLst>
          </p:cNvPr>
          <p:cNvCxnSpPr>
            <a:cxnSpLocks/>
          </p:cNvCxnSpPr>
          <p:nvPr/>
        </p:nvCxnSpPr>
        <p:spPr>
          <a:xfrm rot="5400000">
            <a:off x="3560849" y="4096695"/>
            <a:ext cx="0" cy="33909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1748FBB9-42A6-04B2-0577-B39114598A13}"/>
              </a:ext>
            </a:extLst>
          </p:cNvPr>
          <p:cNvCxnSpPr>
            <a:cxnSpLocks/>
          </p:cNvCxnSpPr>
          <p:nvPr/>
        </p:nvCxnSpPr>
        <p:spPr>
          <a:xfrm flipV="1">
            <a:off x="1896355" y="2401243"/>
            <a:ext cx="304796" cy="3390899"/>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EEDCF15C-B346-7800-B281-1331423829F3}"/>
              </a:ext>
            </a:extLst>
          </p:cNvPr>
          <p:cNvCxnSpPr>
            <a:cxnSpLocks/>
          </p:cNvCxnSpPr>
          <p:nvPr/>
        </p:nvCxnSpPr>
        <p:spPr>
          <a:xfrm rot="5400000">
            <a:off x="3560849" y="1423345"/>
            <a:ext cx="0" cy="33909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B60CF941-E6FC-7F74-6F42-B44DBEC9F9B4}"/>
              </a:ext>
            </a:extLst>
          </p:cNvPr>
          <p:cNvGrpSpPr/>
          <p:nvPr/>
        </p:nvGrpSpPr>
        <p:grpSpPr>
          <a:xfrm>
            <a:off x="1408604" y="2929646"/>
            <a:ext cx="546100" cy="327648"/>
            <a:chOff x="5162955" y="3166826"/>
            <a:chExt cx="546100" cy="327648"/>
          </a:xfrm>
        </p:grpSpPr>
        <p:sp>
          <p:nvSpPr>
            <p:cNvPr id="11" name="テキスト ボックス 10">
              <a:extLst>
                <a:ext uri="{FF2B5EF4-FFF2-40B4-BE49-F238E27FC236}">
                  <a16:creationId xmlns:a16="http://schemas.microsoft.com/office/drawing/2014/main" id="{022FDF7B-BE9E-FCFE-81DD-B645B51742BE}"/>
                </a:ext>
              </a:extLst>
            </p:cNvPr>
            <p:cNvSpPr txBox="1"/>
            <p:nvPr/>
          </p:nvSpPr>
          <p:spPr>
            <a:xfrm>
              <a:off x="5162955" y="3217475"/>
              <a:ext cx="5461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１０</a:t>
              </a:r>
            </a:p>
          </p:txBody>
        </p:sp>
        <p:sp>
          <p:nvSpPr>
            <p:cNvPr id="12" name="テキスト ボックス 11">
              <a:extLst>
                <a:ext uri="{FF2B5EF4-FFF2-40B4-BE49-F238E27FC236}">
                  <a16:creationId xmlns:a16="http://schemas.microsoft.com/office/drawing/2014/main" id="{270BDF72-5150-15F9-DB06-15239FDC665E}"/>
                </a:ext>
              </a:extLst>
            </p:cNvPr>
            <p:cNvSpPr txBox="1"/>
            <p:nvPr/>
          </p:nvSpPr>
          <p:spPr>
            <a:xfrm>
              <a:off x="5372704" y="3166826"/>
              <a:ext cx="246847"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６</a:t>
              </a:r>
            </a:p>
          </p:txBody>
        </p:sp>
      </p:grpSp>
      <p:cxnSp>
        <p:nvCxnSpPr>
          <p:cNvPr id="14" name="直線コネクタ 13">
            <a:extLst>
              <a:ext uri="{FF2B5EF4-FFF2-40B4-BE49-F238E27FC236}">
                <a16:creationId xmlns:a16="http://schemas.microsoft.com/office/drawing/2014/main" id="{50CB94BA-2186-5329-874D-6485ABAFCD20}"/>
              </a:ext>
            </a:extLst>
          </p:cNvPr>
          <p:cNvCxnSpPr>
            <a:cxnSpLocks/>
          </p:cNvCxnSpPr>
          <p:nvPr/>
        </p:nvCxnSpPr>
        <p:spPr>
          <a:xfrm rot="5400000">
            <a:off x="3560849" y="2352186"/>
            <a:ext cx="0" cy="33909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FE427A66-0974-6480-9565-75BCE79AE148}"/>
              </a:ext>
            </a:extLst>
          </p:cNvPr>
          <p:cNvGrpSpPr/>
          <p:nvPr/>
        </p:nvGrpSpPr>
        <p:grpSpPr>
          <a:xfrm>
            <a:off x="1408604" y="3883812"/>
            <a:ext cx="546100" cy="327648"/>
            <a:chOff x="5162955" y="3166826"/>
            <a:chExt cx="546100" cy="327648"/>
          </a:xfrm>
        </p:grpSpPr>
        <p:sp>
          <p:nvSpPr>
            <p:cNvPr id="19" name="テキスト ボックス 18">
              <a:extLst>
                <a:ext uri="{FF2B5EF4-FFF2-40B4-BE49-F238E27FC236}">
                  <a16:creationId xmlns:a16="http://schemas.microsoft.com/office/drawing/2014/main" id="{4C2015C7-537A-E0F0-C5CC-46D0BFED23E5}"/>
                </a:ext>
              </a:extLst>
            </p:cNvPr>
            <p:cNvSpPr txBox="1"/>
            <p:nvPr/>
          </p:nvSpPr>
          <p:spPr>
            <a:xfrm>
              <a:off x="5162955" y="3217475"/>
              <a:ext cx="5461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１０</a:t>
              </a:r>
            </a:p>
          </p:txBody>
        </p:sp>
        <p:sp>
          <p:nvSpPr>
            <p:cNvPr id="21" name="テキスト ボックス 20">
              <a:extLst>
                <a:ext uri="{FF2B5EF4-FFF2-40B4-BE49-F238E27FC236}">
                  <a16:creationId xmlns:a16="http://schemas.microsoft.com/office/drawing/2014/main" id="{C2A25477-7A43-0309-98AA-936E43FE9A1E}"/>
                </a:ext>
              </a:extLst>
            </p:cNvPr>
            <p:cNvSpPr txBox="1"/>
            <p:nvPr/>
          </p:nvSpPr>
          <p:spPr>
            <a:xfrm>
              <a:off x="5372704" y="3166826"/>
              <a:ext cx="246847"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５</a:t>
              </a:r>
            </a:p>
          </p:txBody>
        </p:sp>
      </p:grpSp>
      <p:cxnSp>
        <p:nvCxnSpPr>
          <p:cNvPr id="23" name="直線コネクタ 22">
            <a:extLst>
              <a:ext uri="{FF2B5EF4-FFF2-40B4-BE49-F238E27FC236}">
                <a16:creationId xmlns:a16="http://schemas.microsoft.com/office/drawing/2014/main" id="{44ECE858-7929-2B22-B623-1014724BE761}"/>
              </a:ext>
            </a:extLst>
          </p:cNvPr>
          <p:cNvCxnSpPr>
            <a:cxnSpLocks/>
          </p:cNvCxnSpPr>
          <p:nvPr/>
        </p:nvCxnSpPr>
        <p:spPr>
          <a:xfrm rot="5400000">
            <a:off x="3560849" y="3306352"/>
            <a:ext cx="0" cy="33909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4" name="グループ化 23">
            <a:extLst>
              <a:ext uri="{FF2B5EF4-FFF2-40B4-BE49-F238E27FC236}">
                <a16:creationId xmlns:a16="http://schemas.microsoft.com/office/drawing/2014/main" id="{9FEE8DEC-49C1-1756-7E70-7A9023B0C1BE}"/>
              </a:ext>
            </a:extLst>
          </p:cNvPr>
          <p:cNvGrpSpPr/>
          <p:nvPr/>
        </p:nvGrpSpPr>
        <p:grpSpPr>
          <a:xfrm>
            <a:off x="1408604" y="4837978"/>
            <a:ext cx="546100" cy="327648"/>
            <a:chOff x="5162955" y="3166826"/>
            <a:chExt cx="546100" cy="327648"/>
          </a:xfrm>
        </p:grpSpPr>
        <p:sp>
          <p:nvSpPr>
            <p:cNvPr id="25" name="テキスト ボックス 24">
              <a:extLst>
                <a:ext uri="{FF2B5EF4-FFF2-40B4-BE49-F238E27FC236}">
                  <a16:creationId xmlns:a16="http://schemas.microsoft.com/office/drawing/2014/main" id="{C699B2B8-1FA5-6DB6-1BA6-AB5B65621D61}"/>
                </a:ext>
              </a:extLst>
            </p:cNvPr>
            <p:cNvSpPr txBox="1"/>
            <p:nvPr/>
          </p:nvSpPr>
          <p:spPr>
            <a:xfrm>
              <a:off x="5162955" y="3217475"/>
              <a:ext cx="5461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１０</a:t>
              </a:r>
            </a:p>
          </p:txBody>
        </p:sp>
        <p:sp>
          <p:nvSpPr>
            <p:cNvPr id="26" name="テキスト ボックス 25">
              <a:extLst>
                <a:ext uri="{FF2B5EF4-FFF2-40B4-BE49-F238E27FC236}">
                  <a16:creationId xmlns:a16="http://schemas.microsoft.com/office/drawing/2014/main" id="{1DFDB894-08B0-6ED8-9BC3-5FF3C4F70CE5}"/>
                </a:ext>
              </a:extLst>
            </p:cNvPr>
            <p:cNvSpPr txBox="1"/>
            <p:nvPr/>
          </p:nvSpPr>
          <p:spPr>
            <a:xfrm>
              <a:off x="5372704" y="3166826"/>
              <a:ext cx="246847"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４</a:t>
              </a:r>
            </a:p>
          </p:txBody>
        </p:sp>
      </p:grpSp>
      <p:grpSp>
        <p:nvGrpSpPr>
          <p:cNvPr id="27" name="グループ化 26">
            <a:extLst>
              <a:ext uri="{FF2B5EF4-FFF2-40B4-BE49-F238E27FC236}">
                <a16:creationId xmlns:a16="http://schemas.microsoft.com/office/drawing/2014/main" id="{F3488FE9-C80A-A04C-7C6A-D985247C0ABF}"/>
              </a:ext>
            </a:extLst>
          </p:cNvPr>
          <p:cNvGrpSpPr/>
          <p:nvPr/>
        </p:nvGrpSpPr>
        <p:grpSpPr>
          <a:xfrm>
            <a:off x="1408604" y="5577669"/>
            <a:ext cx="546100" cy="327648"/>
            <a:chOff x="5162955" y="3166826"/>
            <a:chExt cx="546100" cy="327648"/>
          </a:xfrm>
        </p:grpSpPr>
        <p:sp>
          <p:nvSpPr>
            <p:cNvPr id="28" name="テキスト ボックス 27">
              <a:extLst>
                <a:ext uri="{FF2B5EF4-FFF2-40B4-BE49-F238E27FC236}">
                  <a16:creationId xmlns:a16="http://schemas.microsoft.com/office/drawing/2014/main" id="{C1D1506A-F58D-1CF6-DEDB-3A4DC2D8F78F}"/>
                </a:ext>
              </a:extLst>
            </p:cNvPr>
            <p:cNvSpPr txBox="1"/>
            <p:nvPr/>
          </p:nvSpPr>
          <p:spPr>
            <a:xfrm>
              <a:off x="5162955" y="3217475"/>
              <a:ext cx="5461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１０</a:t>
              </a:r>
            </a:p>
          </p:txBody>
        </p:sp>
        <p:sp>
          <p:nvSpPr>
            <p:cNvPr id="29" name="テキスト ボックス 28">
              <a:extLst>
                <a:ext uri="{FF2B5EF4-FFF2-40B4-BE49-F238E27FC236}">
                  <a16:creationId xmlns:a16="http://schemas.microsoft.com/office/drawing/2014/main" id="{2804FFD2-ABA9-D416-0E14-5715941651E7}"/>
                </a:ext>
              </a:extLst>
            </p:cNvPr>
            <p:cNvSpPr txBox="1"/>
            <p:nvPr/>
          </p:nvSpPr>
          <p:spPr>
            <a:xfrm>
              <a:off x="5372704" y="3166826"/>
              <a:ext cx="246847" cy="215444"/>
            </a:xfrm>
            <a:prstGeom prst="rect">
              <a:avLst/>
            </a:prstGeom>
            <a:noFill/>
          </p:spPr>
          <p:txBody>
            <a:bodyPr wrap="square" rtlCol="0">
              <a:spAutoFit/>
            </a:bodyPr>
            <a:lstStyle/>
            <a:p>
              <a:r>
                <a:rPr kumimoji="1" lang="ja-JP" altLang="en-US" sz="800" dirty="0">
                  <a:latin typeface="BIZ UDPゴシック" panose="020B0400000000000000" pitchFamily="50" charset="-128"/>
                  <a:ea typeface="BIZ UDPゴシック" panose="020B0400000000000000" pitchFamily="50" charset="-128"/>
                </a:rPr>
                <a:t>３</a:t>
              </a:r>
            </a:p>
          </p:txBody>
        </p:sp>
      </p:grpSp>
      <p:cxnSp>
        <p:nvCxnSpPr>
          <p:cNvPr id="30" name="直線コネクタ 29">
            <a:extLst>
              <a:ext uri="{FF2B5EF4-FFF2-40B4-BE49-F238E27FC236}">
                <a16:creationId xmlns:a16="http://schemas.microsoft.com/office/drawing/2014/main" id="{0B60E2E8-1BE9-3592-67CB-02B8BBF630AD}"/>
              </a:ext>
            </a:extLst>
          </p:cNvPr>
          <p:cNvCxnSpPr>
            <a:cxnSpLocks/>
          </p:cNvCxnSpPr>
          <p:nvPr/>
        </p:nvCxnSpPr>
        <p:spPr>
          <a:xfrm flipH="1" flipV="1">
            <a:off x="2207592" y="2425432"/>
            <a:ext cx="253235" cy="1156048"/>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B1B9C161-85EF-E266-E279-A080264AF2F6}"/>
              </a:ext>
            </a:extLst>
          </p:cNvPr>
          <p:cNvCxnSpPr>
            <a:cxnSpLocks/>
          </p:cNvCxnSpPr>
          <p:nvPr/>
        </p:nvCxnSpPr>
        <p:spPr>
          <a:xfrm flipH="1" flipV="1">
            <a:off x="2460827" y="3581480"/>
            <a:ext cx="393134" cy="38633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54036470-D9B4-B7F2-6C1A-78001C7C1013}"/>
              </a:ext>
            </a:extLst>
          </p:cNvPr>
          <p:cNvSpPr txBox="1"/>
          <p:nvPr/>
        </p:nvSpPr>
        <p:spPr>
          <a:xfrm>
            <a:off x="1561203" y="2112698"/>
            <a:ext cx="806447"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卵胞数</a:t>
            </a:r>
          </a:p>
        </p:txBody>
      </p:sp>
      <p:sp>
        <p:nvSpPr>
          <p:cNvPr id="33" name="テキスト ボックス 32">
            <a:extLst>
              <a:ext uri="{FF2B5EF4-FFF2-40B4-BE49-F238E27FC236}">
                <a16:creationId xmlns:a16="http://schemas.microsoft.com/office/drawing/2014/main" id="{788BCCC4-4F56-972B-5A4B-239D4F1672EF}"/>
              </a:ext>
            </a:extLst>
          </p:cNvPr>
          <p:cNvSpPr txBox="1"/>
          <p:nvPr/>
        </p:nvSpPr>
        <p:spPr>
          <a:xfrm>
            <a:off x="1797927" y="5795580"/>
            <a:ext cx="806447"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胎児期</a:t>
            </a:r>
          </a:p>
        </p:txBody>
      </p:sp>
      <p:sp>
        <p:nvSpPr>
          <p:cNvPr id="34" name="テキスト ボックス 33">
            <a:extLst>
              <a:ext uri="{FF2B5EF4-FFF2-40B4-BE49-F238E27FC236}">
                <a16:creationId xmlns:a16="http://schemas.microsoft.com/office/drawing/2014/main" id="{2AC09ACB-E5D3-A2CE-C6A8-B6F27221A63C}"/>
              </a:ext>
            </a:extLst>
          </p:cNvPr>
          <p:cNvSpPr txBox="1"/>
          <p:nvPr/>
        </p:nvSpPr>
        <p:spPr>
          <a:xfrm>
            <a:off x="2243219" y="2667036"/>
            <a:ext cx="2071262"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出生時に１００～２００万個</a:t>
            </a:r>
          </a:p>
        </p:txBody>
      </p:sp>
      <p:cxnSp>
        <p:nvCxnSpPr>
          <p:cNvPr id="35" name="直線コネクタ 34">
            <a:extLst>
              <a:ext uri="{FF2B5EF4-FFF2-40B4-BE49-F238E27FC236}">
                <a16:creationId xmlns:a16="http://schemas.microsoft.com/office/drawing/2014/main" id="{71ACD744-D94B-70AD-5B4E-7FF0393E8815}"/>
              </a:ext>
            </a:extLst>
          </p:cNvPr>
          <p:cNvCxnSpPr>
            <a:cxnSpLocks/>
          </p:cNvCxnSpPr>
          <p:nvPr/>
        </p:nvCxnSpPr>
        <p:spPr>
          <a:xfrm flipH="1" flipV="1">
            <a:off x="2853961" y="3967810"/>
            <a:ext cx="849779" cy="71128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CAC7EF43-0BBF-59A5-86BE-6DDECF84A906}"/>
              </a:ext>
            </a:extLst>
          </p:cNvPr>
          <p:cNvCxnSpPr>
            <a:cxnSpLocks/>
          </p:cNvCxnSpPr>
          <p:nvPr/>
        </p:nvCxnSpPr>
        <p:spPr>
          <a:xfrm flipH="1" flipV="1">
            <a:off x="3703741" y="4664847"/>
            <a:ext cx="174608" cy="500779"/>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FD17F755-308C-253F-D887-60D8393A0023}"/>
              </a:ext>
            </a:extLst>
          </p:cNvPr>
          <p:cNvCxnSpPr>
            <a:cxnSpLocks/>
          </p:cNvCxnSpPr>
          <p:nvPr/>
        </p:nvCxnSpPr>
        <p:spPr>
          <a:xfrm flipH="1" flipV="1">
            <a:off x="3878349" y="5144776"/>
            <a:ext cx="392486" cy="48354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B5CCF96A-EEF2-A6BC-403C-8AB31B61A8CD}"/>
              </a:ext>
            </a:extLst>
          </p:cNvPr>
          <p:cNvCxnSpPr>
            <a:cxnSpLocks/>
          </p:cNvCxnSpPr>
          <p:nvPr/>
        </p:nvCxnSpPr>
        <p:spPr>
          <a:xfrm flipH="1" flipV="1">
            <a:off x="4249200" y="5613522"/>
            <a:ext cx="276849" cy="187889"/>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01EAFE4F-1773-FAF3-0EEE-5BB2331367C2}"/>
              </a:ext>
            </a:extLst>
          </p:cNvPr>
          <p:cNvSpPr txBox="1"/>
          <p:nvPr/>
        </p:nvSpPr>
        <p:spPr>
          <a:xfrm>
            <a:off x="2668109" y="3625324"/>
            <a:ext cx="2071262"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思春期には約３０万個</a:t>
            </a:r>
          </a:p>
        </p:txBody>
      </p:sp>
      <p:sp>
        <p:nvSpPr>
          <p:cNvPr id="40" name="テキスト ボックス 39">
            <a:extLst>
              <a:ext uri="{FF2B5EF4-FFF2-40B4-BE49-F238E27FC236}">
                <a16:creationId xmlns:a16="http://schemas.microsoft.com/office/drawing/2014/main" id="{2BAEC003-0A20-47D4-F0BC-E853CA6D604B}"/>
              </a:ext>
            </a:extLst>
          </p:cNvPr>
          <p:cNvSpPr txBox="1"/>
          <p:nvPr/>
        </p:nvSpPr>
        <p:spPr>
          <a:xfrm>
            <a:off x="3671974" y="4350360"/>
            <a:ext cx="1708150" cy="461665"/>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３０代後半から減少の</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スピードを増す</a:t>
            </a:r>
          </a:p>
        </p:txBody>
      </p:sp>
      <p:cxnSp>
        <p:nvCxnSpPr>
          <p:cNvPr id="41" name="直線コネクタ 40">
            <a:extLst>
              <a:ext uri="{FF2B5EF4-FFF2-40B4-BE49-F238E27FC236}">
                <a16:creationId xmlns:a16="http://schemas.microsoft.com/office/drawing/2014/main" id="{88E9361D-C825-D942-DF9C-4FBEE3E396E7}"/>
              </a:ext>
            </a:extLst>
          </p:cNvPr>
          <p:cNvCxnSpPr>
            <a:cxnSpLocks/>
          </p:cNvCxnSpPr>
          <p:nvPr/>
        </p:nvCxnSpPr>
        <p:spPr>
          <a:xfrm>
            <a:off x="3691024" y="4679094"/>
            <a:ext cx="0" cy="1113051"/>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0FD07FFB-FD64-CB63-4E90-B59C27B0A641}"/>
              </a:ext>
            </a:extLst>
          </p:cNvPr>
          <p:cNvSpPr txBox="1"/>
          <p:nvPr/>
        </p:nvSpPr>
        <p:spPr>
          <a:xfrm>
            <a:off x="3517675" y="5801411"/>
            <a:ext cx="5461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３７</a:t>
            </a:r>
          </a:p>
        </p:txBody>
      </p:sp>
      <p:sp>
        <p:nvSpPr>
          <p:cNvPr id="43" name="テキスト ボックス 42">
            <a:extLst>
              <a:ext uri="{FF2B5EF4-FFF2-40B4-BE49-F238E27FC236}">
                <a16:creationId xmlns:a16="http://schemas.microsoft.com/office/drawing/2014/main" id="{A1F9F5D5-F380-63B7-F818-32C20AC0A1C2}"/>
              </a:ext>
            </a:extLst>
          </p:cNvPr>
          <p:cNvSpPr txBox="1"/>
          <p:nvPr/>
        </p:nvSpPr>
        <p:spPr>
          <a:xfrm>
            <a:off x="4350800" y="5801411"/>
            <a:ext cx="5461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５１</a:t>
            </a:r>
          </a:p>
        </p:txBody>
      </p:sp>
      <p:sp>
        <p:nvSpPr>
          <p:cNvPr id="44" name="テキスト ボックス 43">
            <a:extLst>
              <a:ext uri="{FF2B5EF4-FFF2-40B4-BE49-F238E27FC236}">
                <a16:creationId xmlns:a16="http://schemas.microsoft.com/office/drawing/2014/main" id="{A43D4789-097F-286A-56FB-6FC2CB99F21F}"/>
              </a:ext>
            </a:extLst>
          </p:cNvPr>
          <p:cNvSpPr txBox="1"/>
          <p:nvPr/>
        </p:nvSpPr>
        <p:spPr>
          <a:xfrm>
            <a:off x="4931811" y="5795580"/>
            <a:ext cx="546100" cy="461665"/>
          </a:xfrm>
          <a:prstGeom prst="rect">
            <a:avLst/>
          </a:prstGeom>
          <a:noFill/>
        </p:spPr>
        <p:txBody>
          <a:bodyPr wrap="square" rtlCol="0">
            <a:spAutoFit/>
          </a:bodyPr>
          <a:lstStyle/>
          <a:p>
            <a:pPr algn="ctr"/>
            <a:r>
              <a:rPr kumimoji="1" lang="ja-JP" altLang="en-US" sz="1200" dirty="0">
                <a:latin typeface="BIZ UDPゴシック" panose="020B0400000000000000" pitchFamily="50" charset="-128"/>
                <a:ea typeface="BIZ UDPゴシック" panose="020B0400000000000000" pitchFamily="50" charset="-128"/>
              </a:rPr>
              <a:t>年齢</a:t>
            </a:r>
            <a:endParaRPr kumimoji="1" lang="en-US" altLang="ja-JP" sz="1200" dirty="0">
              <a:latin typeface="BIZ UDPゴシック" panose="020B0400000000000000" pitchFamily="50" charset="-128"/>
              <a:ea typeface="BIZ UDPゴシック" panose="020B0400000000000000" pitchFamily="50" charset="-128"/>
            </a:endParaRPr>
          </a:p>
          <a:p>
            <a:pPr algn="ctr"/>
            <a:r>
              <a:rPr lang="ja-JP" altLang="en-US" sz="1200" dirty="0">
                <a:latin typeface="BIZ UDPゴシック" panose="020B0400000000000000" pitchFamily="50" charset="-128"/>
                <a:ea typeface="BIZ UDPゴシック" panose="020B0400000000000000" pitchFamily="50" charset="-128"/>
              </a:rPr>
              <a:t>（歳）</a:t>
            </a:r>
            <a:endParaRPr kumimoji="1" lang="ja-JP" altLang="en-US" sz="1200" dirty="0">
              <a:latin typeface="BIZ UDPゴシック" panose="020B0400000000000000" pitchFamily="50" charset="-128"/>
              <a:ea typeface="BIZ UDPゴシック" panose="020B0400000000000000" pitchFamily="50" charset="-128"/>
            </a:endParaRPr>
          </a:p>
        </p:txBody>
      </p:sp>
      <p:pic>
        <p:nvPicPr>
          <p:cNvPr id="45" name="図 44">
            <a:extLst>
              <a:ext uri="{FF2B5EF4-FFF2-40B4-BE49-F238E27FC236}">
                <a16:creationId xmlns:a16="http://schemas.microsoft.com/office/drawing/2014/main" id="{D897684C-90E6-0C4F-858B-5D18DAAC18D8}"/>
              </a:ext>
            </a:extLst>
          </p:cNvPr>
          <p:cNvPicPr>
            <a:picLocks noChangeAspect="1"/>
          </p:cNvPicPr>
          <p:nvPr/>
        </p:nvPicPr>
        <p:blipFill>
          <a:blip r:embed="rId2"/>
          <a:stretch>
            <a:fillRect/>
          </a:stretch>
        </p:blipFill>
        <p:spPr>
          <a:xfrm>
            <a:off x="2243219" y="6078045"/>
            <a:ext cx="2388531" cy="616395"/>
          </a:xfrm>
          <a:prstGeom prst="rect">
            <a:avLst/>
          </a:prstGeom>
        </p:spPr>
      </p:pic>
      <p:sp>
        <p:nvSpPr>
          <p:cNvPr id="46" name="テキスト ボックス 45">
            <a:extLst>
              <a:ext uri="{FF2B5EF4-FFF2-40B4-BE49-F238E27FC236}">
                <a16:creationId xmlns:a16="http://schemas.microsoft.com/office/drawing/2014/main" id="{35F895B7-0A24-5C7C-1691-B53AA2F55861}"/>
              </a:ext>
            </a:extLst>
          </p:cNvPr>
          <p:cNvSpPr txBox="1"/>
          <p:nvPr/>
        </p:nvSpPr>
        <p:spPr>
          <a:xfrm>
            <a:off x="2668109" y="2039634"/>
            <a:ext cx="2675762" cy="461665"/>
          </a:xfrm>
          <a:prstGeom prst="rect">
            <a:avLst/>
          </a:prstGeom>
          <a:noFill/>
        </p:spPr>
        <p:txBody>
          <a:bodyPr wrap="square" rtlCol="0">
            <a:spAutoFit/>
          </a:bodyPr>
          <a:lstStyle/>
          <a:p>
            <a:pPr>
              <a:tabLst>
                <a:tab pos="536575" algn="l"/>
              </a:tabLst>
            </a:pPr>
            <a:r>
              <a:rPr kumimoji="1" lang="ja-JP" altLang="en-US" sz="1200" dirty="0">
                <a:latin typeface="BIZ UDPゴシック" panose="020B0400000000000000" pitchFamily="50" charset="-128"/>
                <a:ea typeface="BIZ UDPゴシック" panose="020B0400000000000000" pitchFamily="50" charset="-128"/>
              </a:rPr>
              <a:t>女性の卵子は、生まれる前に作られ終</a:t>
            </a:r>
            <a:endParaRPr kumimoji="1" lang="en-US" altLang="ja-JP" sz="1200" dirty="0">
              <a:latin typeface="BIZ UDPゴシック" panose="020B0400000000000000" pitchFamily="50" charset="-128"/>
              <a:ea typeface="BIZ UDPゴシック" panose="020B0400000000000000" pitchFamily="50" charset="-128"/>
            </a:endParaRPr>
          </a:p>
          <a:p>
            <a:pPr>
              <a:tabLst>
                <a:tab pos="536575" algn="l"/>
              </a:tabLst>
            </a:pPr>
            <a:r>
              <a:rPr kumimoji="1" lang="ja-JP" altLang="en-US" sz="1200" dirty="0">
                <a:latin typeface="BIZ UDPゴシック" panose="020B0400000000000000" pitchFamily="50" charset="-128"/>
                <a:ea typeface="BIZ UDPゴシック" panose="020B0400000000000000" pitchFamily="50" charset="-128"/>
              </a:rPr>
              <a:t>わっており、未熟な状態で眠っている</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48" name="テキスト ボックス 47">
            <a:extLst>
              <a:ext uri="{FF2B5EF4-FFF2-40B4-BE49-F238E27FC236}">
                <a16:creationId xmlns:a16="http://schemas.microsoft.com/office/drawing/2014/main" id="{29CDEE6C-F20D-4A76-241C-6E187E442D7C}"/>
              </a:ext>
            </a:extLst>
          </p:cNvPr>
          <p:cNvSpPr txBox="1"/>
          <p:nvPr/>
        </p:nvSpPr>
        <p:spPr>
          <a:xfrm>
            <a:off x="847800" y="150945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加齢と卵子（数の減少）</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50" name="正方形/長方形 49">
            <a:extLst>
              <a:ext uri="{FF2B5EF4-FFF2-40B4-BE49-F238E27FC236}">
                <a16:creationId xmlns:a16="http://schemas.microsoft.com/office/drawing/2014/main" id="{0E25AFE6-CB5F-C99D-4AC1-B8C32322F1FE}"/>
              </a:ext>
            </a:extLst>
          </p:cNvPr>
          <p:cNvSpPr/>
          <p:nvPr/>
        </p:nvSpPr>
        <p:spPr>
          <a:xfrm>
            <a:off x="6384197" y="1654726"/>
            <a:ext cx="4838176" cy="2489448"/>
          </a:xfrm>
          <a:prstGeom prst="rect">
            <a:avLst/>
          </a:prstGeom>
          <a:solidFill>
            <a:srgbClr val="C1E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gn="just">
              <a:lnSpc>
                <a:spcPts val="2300"/>
              </a:lnSpc>
              <a:spcAft>
                <a:spcPts val="1200"/>
              </a:spcAft>
            </a:pP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胎児期の女性の体内には、成長して卵子になる細胞である原始卵胞が最大で約</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700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万個あるといわれています。</a:t>
            </a:r>
            <a:endPar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just">
              <a:lnSpc>
                <a:spcPts val="2300"/>
              </a:lnSpc>
            </a:pP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赤ちゃんとして生まれる時にはこの原始卵胞が</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100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万～</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200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万個に減少し、</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10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代で思春期になる頃には</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30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万個～</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40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万個になります。</a:t>
            </a:r>
            <a:endPar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74744F0A-7F7C-6D52-8CB4-0FC85F52CEB9}"/>
              </a:ext>
            </a:extLst>
          </p:cNvPr>
          <p:cNvSpPr/>
          <p:nvPr/>
        </p:nvSpPr>
        <p:spPr>
          <a:xfrm>
            <a:off x="6384197" y="4350360"/>
            <a:ext cx="4838176" cy="1334116"/>
          </a:xfrm>
          <a:prstGeom prst="rect">
            <a:avLst/>
          </a:prstGeom>
          <a:solidFill>
            <a:srgbClr val="C1EFFF"/>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gn="just">
              <a:lnSpc>
                <a:spcPts val="2300"/>
              </a:lnSpc>
            </a:pP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毎月卵子の数は減少し、体内に残っている卵子の数が</a:t>
            </a:r>
            <a:r>
              <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rPr>
              <a:t>1,000</a:t>
            </a:r>
            <a:r>
              <a:rPr lang="ja-JP" altLang="en-US" sz="1600" dirty="0">
                <a:solidFill>
                  <a:schemeClr val="tx1">
                    <a:lumMod val="85000"/>
                    <a:lumOff val="15000"/>
                  </a:schemeClr>
                </a:solidFill>
                <a:latin typeface="BIZ UDPゴシック" panose="020B0400000000000000" pitchFamily="50" charset="-128"/>
                <a:ea typeface="BIZ UDPゴシック" panose="020B0400000000000000" pitchFamily="50" charset="-128"/>
              </a:rPr>
              <a:t>個以下になると閉経を迎えることになります。</a:t>
            </a:r>
            <a:endParaRPr lang="en-US" altLang="ja-JP" sz="16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EB3E1547-12B8-23B8-061F-30536661D7E1}"/>
              </a:ext>
            </a:extLst>
          </p:cNvPr>
          <p:cNvSpPr txBox="1"/>
          <p:nvPr/>
        </p:nvSpPr>
        <p:spPr>
          <a:xfrm>
            <a:off x="8108456" y="6282383"/>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spTree>
    <p:extLst>
      <p:ext uri="{BB962C8B-B14F-4D97-AF65-F5344CB8AC3E}">
        <p14:creationId xmlns:p14="http://schemas.microsoft.com/office/powerpoint/2010/main" val="36455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7B60FDC-2089-D02B-F50A-D5DDDC81490B}"/>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8" name="テキスト ボックス 7">
            <a:extLst>
              <a:ext uri="{FF2B5EF4-FFF2-40B4-BE49-F238E27FC236}">
                <a16:creationId xmlns:a16="http://schemas.microsoft.com/office/drawing/2014/main" id="{EF38F002-D63F-DF37-8EC0-89442B339883}"/>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卵子凍結の現状</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10" name="テキスト ボックス 9">
            <a:extLst>
              <a:ext uri="{FF2B5EF4-FFF2-40B4-BE49-F238E27FC236}">
                <a16:creationId xmlns:a16="http://schemas.microsoft.com/office/drawing/2014/main" id="{DED6CF17-9A81-C8BD-E8A2-8F837C0126B5}"/>
              </a:ext>
            </a:extLst>
          </p:cNvPr>
          <p:cNvSpPr txBox="1"/>
          <p:nvPr/>
        </p:nvSpPr>
        <p:spPr>
          <a:xfrm>
            <a:off x="847800" y="1532852"/>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卵子凍結をするのはどんな人だろう？</a:t>
            </a:r>
          </a:p>
        </p:txBody>
      </p:sp>
      <p:grpSp>
        <p:nvGrpSpPr>
          <p:cNvPr id="15" name="グループ化 14">
            <a:extLst>
              <a:ext uri="{FF2B5EF4-FFF2-40B4-BE49-F238E27FC236}">
                <a16:creationId xmlns:a16="http://schemas.microsoft.com/office/drawing/2014/main" id="{FF65408C-1784-9E96-0D38-688EEC57006B}"/>
              </a:ext>
            </a:extLst>
          </p:cNvPr>
          <p:cNvGrpSpPr/>
          <p:nvPr/>
        </p:nvGrpSpPr>
        <p:grpSpPr>
          <a:xfrm>
            <a:off x="7657787" y="3823575"/>
            <a:ext cx="2821767" cy="2374529"/>
            <a:chOff x="474999" y="2159486"/>
            <a:chExt cx="3130049" cy="2633950"/>
          </a:xfrm>
        </p:grpSpPr>
        <p:pic>
          <p:nvPicPr>
            <p:cNvPr id="12" name="図 11">
              <a:extLst>
                <a:ext uri="{FF2B5EF4-FFF2-40B4-BE49-F238E27FC236}">
                  <a16:creationId xmlns:a16="http://schemas.microsoft.com/office/drawing/2014/main" id="{4181AA7B-13D6-8549-D1C6-181E70217C2B}"/>
                </a:ext>
              </a:extLst>
            </p:cNvPr>
            <p:cNvPicPr>
              <a:picLocks noChangeAspect="1"/>
            </p:cNvPicPr>
            <p:nvPr/>
          </p:nvPicPr>
          <p:blipFill>
            <a:blip r:embed="rId2"/>
            <a:stretch>
              <a:fillRect/>
            </a:stretch>
          </p:blipFill>
          <p:spPr>
            <a:xfrm>
              <a:off x="474999" y="2159486"/>
              <a:ext cx="3119539" cy="2633950"/>
            </a:xfrm>
            <a:prstGeom prst="rect">
              <a:avLst/>
            </a:prstGeom>
          </p:spPr>
        </p:pic>
        <p:sp>
          <p:nvSpPr>
            <p:cNvPr id="13" name="正方形/長方形 12">
              <a:extLst>
                <a:ext uri="{FF2B5EF4-FFF2-40B4-BE49-F238E27FC236}">
                  <a16:creationId xmlns:a16="http://schemas.microsoft.com/office/drawing/2014/main" id="{2F8444DC-1A0F-BA8F-5A49-A663BF93EE0C}"/>
                </a:ext>
              </a:extLst>
            </p:cNvPr>
            <p:cNvSpPr/>
            <p:nvPr/>
          </p:nvSpPr>
          <p:spPr>
            <a:xfrm>
              <a:off x="3352800" y="2159486"/>
              <a:ext cx="252248" cy="646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771F3DF5-F883-7C3E-7011-C8FF9E3DD9C8}"/>
                </a:ext>
              </a:extLst>
            </p:cNvPr>
            <p:cNvSpPr/>
            <p:nvPr/>
          </p:nvSpPr>
          <p:spPr>
            <a:xfrm>
              <a:off x="3352800" y="4393323"/>
              <a:ext cx="252248" cy="3051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a:extLst>
              <a:ext uri="{FF2B5EF4-FFF2-40B4-BE49-F238E27FC236}">
                <a16:creationId xmlns:a16="http://schemas.microsoft.com/office/drawing/2014/main" id="{BC4BC840-F474-77E5-8260-C0A2454FB6A1}"/>
              </a:ext>
            </a:extLst>
          </p:cNvPr>
          <p:cNvGrpSpPr/>
          <p:nvPr/>
        </p:nvGrpSpPr>
        <p:grpSpPr>
          <a:xfrm>
            <a:off x="883304" y="2378180"/>
            <a:ext cx="6388263" cy="3493046"/>
            <a:chOff x="1985389" y="1177159"/>
            <a:chExt cx="8221222" cy="4495291"/>
          </a:xfrm>
        </p:grpSpPr>
        <p:pic>
          <p:nvPicPr>
            <p:cNvPr id="22" name="図 21">
              <a:extLst>
                <a:ext uri="{FF2B5EF4-FFF2-40B4-BE49-F238E27FC236}">
                  <a16:creationId xmlns:a16="http://schemas.microsoft.com/office/drawing/2014/main" id="{D95EA941-5036-ADD0-D4A4-474DDACD62BA}"/>
                </a:ext>
              </a:extLst>
            </p:cNvPr>
            <p:cNvPicPr>
              <a:picLocks noChangeAspect="1"/>
            </p:cNvPicPr>
            <p:nvPr/>
          </p:nvPicPr>
          <p:blipFill>
            <a:blip r:embed="rId3"/>
            <a:stretch>
              <a:fillRect/>
            </a:stretch>
          </p:blipFill>
          <p:spPr>
            <a:xfrm>
              <a:off x="1985389" y="1185549"/>
              <a:ext cx="8221222" cy="4486901"/>
            </a:xfrm>
            <a:prstGeom prst="rect">
              <a:avLst/>
            </a:prstGeom>
          </p:spPr>
        </p:pic>
        <p:sp>
          <p:nvSpPr>
            <p:cNvPr id="23" name="正方形/長方形 22">
              <a:extLst>
                <a:ext uri="{FF2B5EF4-FFF2-40B4-BE49-F238E27FC236}">
                  <a16:creationId xmlns:a16="http://schemas.microsoft.com/office/drawing/2014/main" id="{5EC51EF0-A7B8-8D96-B805-A456CED08971}"/>
                </a:ext>
              </a:extLst>
            </p:cNvPr>
            <p:cNvSpPr/>
            <p:nvPr/>
          </p:nvSpPr>
          <p:spPr>
            <a:xfrm>
              <a:off x="8108456" y="1177159"/>
              <a:ext cx="1631933" cy="9823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248F8180-B7C9-4B13-C1C9-FC559C6EAB95}"/>
              </a:ext>
            </a:extLst>
          </p:cNvPr>
          <p:cNvSpPr txBox="1"/>
          <p:nvPr/>
        </p:nvSpPr>
        <p:spPr>
          <a:xfrm>
            <a:off x="8108456" y="6282383"/>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grpSp>
        <p:nvGrpSpPr>
          <p:cNvPr id="27" name="グループ化 26">
            <a:extLst>
              <a:ext uri="{FF2B5EF4-FFF2-40B4-BE49-F238E27FC236}">
                <a16:creationId xmlns:a16="http://schemas.microsoft.com/office/drawing/2014/main" id="{18E8D8D2-A066-6A44-908A-4564FADB01EA}"/>
              </a:ext>
            </a:extLst>
          </p:cNvPr>
          <p:cNvGrpSpPr/>
          <p:nvPr/>
        </p:nvGrpSpPr>
        <p:grpSpPr>
          <a:xfrm>
            <a:off x="7690694" y="823239"/>
            <a:ext cx="3324147" cy="3124929"/>
            <a:chOff x="3689131" y="1176023"/>
            <a:chExt cx="4793214" cy="4505954"/>
          </a:xfrm>
        </p:grpSpPr>
        <p:pic>
          <p:nvPicPr>
            <p:cNvPr id="28" name="図 27">
              <a:extLst>
                <a:ext uri="{FF2B5EF4-FFF2-40B4-BE49-F238E27FC236}">
                  <a16:creationId xmlns:a16="http://schemas.microsoft.com/office/drawing/2014/main" id="{82016A40-45F5-3AE1-DF90-5B23173F2D2B}"/>
                </a:ext>
              </a:extLst>
            </p:cNvPr>
            <p:cNvPicPr>
              <a:picLocks noChangeAspect="1"/>
            </p:cNvPicPr>
            <p:nvPr/>
          </p:nvPicPr>
          <p:blipFill>
            <a:blip r:embed="rId4"/>
            <a:stretch>
              <a:fillRect/>
            </a:stretch>
          </p:blipFill>
          <p:spPr>
            <a:xfrm>
              <a:off x="3709654" y="1176023"/>
              <a:ext cx="4772691" cy="4505954"/>
            </a:xfrm>
            <a:prstGeom prst="rect">
              <a:avLst/>
            </a:prstGeom>
          </p:spPr>
        </p:pic>
        <p:sp>
          <p:nvSpPr>
            <p:cNvPr id="29" name="正方形/長方形 28">
              <a:extLst>
                <a:ext uri="{FF2B5EF4-FFF2-40B4-BE49-F238E27FC236}">
                  <a16:creationId xmlns:a16="http://schemas.microsoft.com/office/drawing/2014/main" id="{994E16C0-C568-5331-AEE1-598857816E00}"/>
                </a:ext>
              </a:extLst>
            </p:cNvPr>
            <p:cNvSpPr/>
            <p:nvPr/>
          </p:nvSpPr>
          <p:spPr>
            <a:xfrm>
              <a:off x="3689131" y="2301766"/>
              <a:ext cx="441435" cy="16291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37790BC1-ECC1-DB04-74E4-65755F185609}"/>
                </a:ext>
              </a:extLst>
            </p:cNvPr>
            <p:cNvSpPr/>
            <p:nvPr/>
          </p:nvSpPr>
          <p:spPr>
            <a:xfrm>
              <a:off x="3689131" y="4793436"/>
              <a:ext cx="2638097" cy="888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75867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1A3F8-FEB8-FBAB-F40E-21F7D85657A9}"/>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60C71774-366B-816D-7BB4-9D167F8EC4AD}"/>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3E919390-0985-FE1D-5FD1-966F371CE7E0}"/>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2FE3BC61-68A4-622D-42DF-DD0851BFBA59}"/>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C93E8094-B8D9-B856-4EA2-23E87F2675E8}"/>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19" name="テキスト ボックス 18">
            <a:extLst>
              <a:ext uri="{FF2B5EF4-FFF2-40B4-BE49-F238E27FC236}">
                <a16:creationId xmlns:a16="http://schemas.microsoft.com/office/drawing/2014/main" id="{3E86FAE9-65FE-CACE-301D-090469AAE8E4}"/>
              </a:ext>
            </a:extLst>
          </p:cNvPr>
          <p:cNvSpPr txBox="1"/>
          <p:nvPr/>
        </p:nvSpPr>
        <p:spPr>
          <a:xfrm>
            <a:off x="8108456" y="6282383"/>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sp>
        <p:nvSpPr>
          <p:cNvPr id="21" name="テキスト ボックス 20">
            <a:extLst>
              <a:ext uri="{FF2B5EF4-FFF2-40B4-BE49-F238E27FC236}">
                <a16:creationId xmlns:a16="http://schemas.microsoft.com/office/drawing/2014/main" id="{7AB83120-EC69-E94B-9B40-AA8F731C101F}"/>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卵子凍結の現状</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23" name="テキスト ボックス 22">
            <a:extLst>
              <a:ext uri="{FF2B5EF4-FFF2-40B4-BE49-F238E27FC236}">
                <a16:creationId xmlns:a16="http://schemas.microsoft.com/office/drawing/2014/main" id="{2707037A-E1E4-5CDE-D5BC-862828D6ADC7}"/>
              </a:ext>
            </a:extLst>
          </p:cNvPr>
          <p:cNvSpPr txBox="1"/>
          <p:nvPr/>
        </p:nvSpPr>
        <p:spPr>
          <a:xfrm>
            <a:off x="847800" y="1532852"/>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卵子凍結をするのはどんな人だろう？</a:t>
            </a:r>
          </a:p>
        </p:txBody>
      </p:sp>
      <p:pic>
        <p:nvPicPr>
          <p:cNvPr id="8" name="図 7">
            <a:extLst>
              <a:ext uri="{FF2B5EF4-FFF2-40B4-BE49-F238E27FC236}">
                <a16:creationId xmlns:a16="http://schemas.microsoft.com/office/drawing/2014/main" id="{45540AB0-E26F-3713-4314-9CBFB34F511F}"/>
              </a:ext>
            </a:extLst>
          </p:cNvPr>
          <p:cNvPicPr>
            <a:picLocks noChangeAspect="1"/>
          </p:cNvPicPr>
          <p:nvPr/>
        </p:nvPicPr>
        <p:blipFill>
          <a:blip r:embed="rId2"/>
          <a:stretch>
            <a:fillRect/>
          </a:stretch>
        </p:blipFill>
        <p:spPr>
          <a:xfrm>
            <a:off x="2534028" y="2159486"/>
            <a:ext cx="6477997" cy="4122896"/>
          </a:xfrm>
          <a:prstGeom prst="rect">
            <a:avLst/>
          </a:prstGeom>
        </p:spPr>
      </p:pic>
    </p:spTree>
    <p:extLst>
      <p:ext uri="{BB962C8B-B14F-4D97-AF65-F5344CB8AC3E}">
        <p14:creationId xmlns:p14="http://schemas.microsoft.com/office/powerpoint/2010/main" val="3506271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1779A-A11D-1046-8910-E7886020596D}"/>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FBD68A94-F60C-88F4-1DE9-1605A1C5B294}"/>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56CEB5F1-C10E-2CEF-548D-1EFD99EBCDE5}"/>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E264B9A2-4AAC-DF8F-8B43-9A7D99A5E85A}"/>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CFAE86AB-A72F-FEB3-BA5D-11CFF23EF0AA}"/>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pic>
        <p:nvPicPr>
          <p:cNvPr id="15" name="図 14">
            <a:extLst>
              <a:ext uri="{FF2B5EF4-FFF2-40B4-BE49-F238E27FC236}">
                <a16:creationId xmlns:a16="http://schemas.microsoft.com/office/drawing/2014/main" id="{DDE75887-B1FB-7F38-71D1-BB1957028B11}"/>
              </a:ext>
            </a:extLst>
          </p:cNvPr>
          <p:cNvPicPr>
            <a:picLocks noChangeAspect="1"/>
          </p:cNvPicPr>
          <p:nvPr/>
        </p:nvPicPr>
        <p:blipFill>
          <a:blip r:embed="rId2"/>
          <a:stretch>
            <a:fillRect/>
          </a:stretch>
        </p:blipFill>
        <p:spPr>
          <a:xfrm>
            <a:off x="2829011" y="5026580"/>
            <a:ext cx="7001852" cy="809738"/>
          </a:xfrm>
          <a:prstGeom prst="rect">
            <a:avLst/>
          </a:prstGeom>
        </p:spPr>
      </p:pic>
      <p:sp>
        <p:nvSpPr>
          <p:cNvPr id="31" name="テキスト ボックス 30">
            <a:extLst>
              <a:ext uri="{FF2B5EF4-FFF2-40B4-BE49-F238E27FC236}">
                <a16:creationId xmlns:a16="http://schemas.microsoft.com/office/drawing/2014/main" id="{B0ACABCD-B129-9E99-57FE-54D98CA9884E}"/>
              </a:ext>
            </a:extLst>
          </p:cNvPr>
          <p:cNvSpPr txBox="1"/>
          <p:nvPr/>
        </p:nvSpPr>
        <p:spPr>
          <a:xfrm>
            <a:off x="5279010" y="6282383"/>
            <a:ext cx="6041289"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みんなで一緒に知りたい卵子凍結のこと」をもとに編集</a:t>
            </a:r>
          </a:p>
        </p:txBody>
      </p:sp>
      <p:sp>
        <p:nvSpPr>
          <p:cNvPr id="33" name="テキスト ボックス 32">
            <a:extLst>
              <a:ext uri="{FF2B5EF4-FFF2-40B4-BE49-F238E27FC236}">
                <a16:creationId xmlns:a16="http://schemas.microsoft.com/office/drawing/2014/main" id="{66B86919-9B98-1B0A-B6B0-2B032B164116}"/>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卵子凍結の現状</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35" name="テキスト ボックス 34">
            <a:extLst>
              <a:ext uri="{FF2B5EF4-FFF2-40B4-BE49-F238E27FC236}">
                <a16:creationId xmlns:a16="http://schemas.microsoft.com/office/drawing/2014/main" id="{3AF2BFCE-265D-9941-EAFE-DB10321E58C0}"/>
              </a:ext>
            </a:extLst>
          </p:cNvPr>
          <p:cNvSpPr txBox="1"/>
          <p:nvPr/>
        </p:nvSpPr>
        <p:spPr>
          <a:xfrm>
            <a:off x="847800" y="1532852"/>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卵子凍結をするのはどんな人だろう？</a:t>
            </a:r>
          </a:p>
        </p:txBody>
      </p:sp>
      <p:grpSp>
        <p:nvGrpSpPr>
          <p:cNvPr id="9" name="グループ化 8">
            <a:extLst>
              <a:ext uri="{FF2B5EF4-FFF2-40B4-BE49-F238E27FC236}">
                <a16:creationId xmlns:a16="http://schemas.microsoft.com/office/drawing/2014/main" id="{866FB456-3722-27DF-6533-CB2ABE56D5AB}"/>
              </a:ext>
            </a:extLst>
          </p:cNvPr>
          <p:cNvGrpSpPr/>
          <p:nvPr/>
        </p:nvGrpSpPr>
        <p:grpSpPr>
          <a:xfrm>
            <a:off x="2094936" y="2127925"/>
            <a:ext cx="3756390" cy="2744231"/>
            <a:chOff x="6226392" y="-235260"/>
            <a:chExt cx="3950732" cy="2886208"/>
          </a:xfrm>
        </p:grpSpPr>
        <p:pic>
          <p:nvPicPr>
            <p:cNvPr id="6" name="図 5">
              <a:extLst>
                <a:ext uri="{FF2B5EF4-FFF2-40B4-BE49-F238E27FC236}">
                  <a16:creationId xmlns:a16="http://schemas.microsoft.com/office/drawing/2014/main" id="{5ED5FFB9-8B79-9032-48B0-791AB4DEFB6E}"/>
                </a:ext>
              </a:extLst>
            </p:cNvPr>
            <p:cNvPicPr>
              <a:picLocks noChangeAspect="1"/>
            </p:cNvPicPr>
            <p:nvPr/>
          </p:nvPicPr>
          <p:blipFill>
            <a:blip r:embed="rId3"/>
            <a:stretch>
              <a:fillRect/>
            </a:stretch>
          </p:blipFill>
          <p:spPr>
            <a:xfrm>
              <a:off x="6226392" y="-235260"/>
              <a:ext cx="3950732" cy="2886208"/>
            </a:xfrm>
            <a:prstGeom prst="rect">
              <a:avLst/>
            </a:prstGeom>
          </p:spPr>
        </p:pic>
        <p:sp>
          <p:nvSpPr>
            <p:cNvPr id="7" name="正方形/長方形 6">
              <a:extLst>
                <a:ext uri="{FF2B5EF4-FFF2-40B4-BE49-F238E27FC236}">
                  <a16:creationId xmlns:a16="http://schemas.microsoft.com/office/drawing/2014/main" id="{81611FC0-F40A-91FD-D9B3-3114667A342A}"/>
                </a:ext>
              </a:extLst>
            </p:cNvPr>
            <p:cNvSpPr/>
            <p:nvPr/>
          </p:nvSpPr>
          <p:spPr>
            <a:xfrm>
              <a:off x="6246025" y="906218"/>
              <a:ext cx="606721" cy="1532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15">
            <a:extLst>
              <a:ext uri="{FF2B5EF4-FFF2-40B4-BE49-F238E27FC236}">
                <a16:creationId xmlns:a16="http://schemas.microsoft.com/office/drawing/2014/main" id="{1B23C191-A2D5-40DF-A3DF-46C3714588B1}"/>
              </a:ext>
            </a:extLst>
          </p:cNvPr>
          <p:cNvGrpSpPr/>
          <p:nvPr/>
        </p:nvGrpSpPr>
        <p:grpSpPr>
          <a:xfrm>
            <a:off x="6089497" y="1733266"/>
            <a:ext cx="4596813" cy="3072764"/>
            <a:chOff x="4460392" y="1932962"/>
            <a:chExt cx="4596813" cy="3072764"/>
          </a:xfrm>
        </p:grpSpPr>
        <p:pic>
          <p:nvPicPr>
            <p:cNvPr id="12" name="図 11">
              <a:extLst>
                <a:ext uri="{FF2B5EF4-FFF2-40B4-BE49-F238E27FC236}">
                  <a16:creationId xmlns:a16="http://schemas.microsoft.com/office/drawing/2014/main" id="{5A269EDE-A9C6-1189-CDB4-D239BF7460D7}"/>
                </a:ext>
              </a:extLst>
            </p:cNvPr>
            <p:cNvPicPr>
              <a:picLocks noChangeAspect="1"/>
            </p:cNvPicPr>
            <p:nvPr/>
          </p:nvPicPr>
          <p:blipFill>
            <a:blip r:embed="rId4"/>
            <a:stretch>
              <a:fillRect/>
            </a:stretch>
          </p:blipFill>
          <p:spPr>
            <a:xfrm>
              <a:off x="4460392" y="1987109"/>
              <a:ext cx="4524086" cy="3018617"/>
            </a:xfrm>
            <a:prstGeom prst="rect">
              <a:avLst/>
            </a:prstGeom>
          </p:spPr>
        </p:pic>
        <p:sp>
          <p:nvSpPr>
            <p:cNvPr id="14" name="正方形/長方形 13">
              <a:extLst>
                <a:ext uri="{FF2B5EF4-FFF2-40B4-BE49-F238E27FC236}">
                  <a16:creationId xmlns:a16="http://schemas.microsoft.com/office/drawing/2014/main" id="{F2E4E93C-59BE-2838-3C57-9579E5746DFA}"/>
                </a:ext>
              </a:extLst>
            </p:cNvPr>
            <p:cNvSpPr/>
            <p:nvPr/>
          </p:nvSpPr>
          <p:spPr>
            <a:xfrm>
              <a:off x="8544910" y="1932962"/>
              <a:ext cx="512295" cy="12201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 name="グループ化 26">
            <a:extLst>
              <a:ext uri="{FF2B5EF4-FFF2-40B4-BE49-F238E27FC236}">
                <a16:creationId xmlns:a16="http://schemas.microsoft.com/office/drawing/2014/main" id="{7FA2D179-ED37-6132-524C-5CF79EC242F9}"/>
              </a:ext>
            </a:extLst>
          </p:cNvPr>
          <p:cNvGrpSpPr/>
          <p:nvPr/>
        </p:nvGrpSpPr>
        <p:grpSpPr>
          <a:xfrm>
            <a:off x="5430730" y="3497344"/>
            <a:ext cx="1783068" cy="480718"/>
            <a:chOff x="4084430" y="3205116"/>
            <a:chExt cx="1783068" cy="480718"/>
          </a:xfrm>
        </p:grpSpPr>
        <p:sp>
          <p:nvSpPr>
            <p:cNvPr id="24" name="二等辺三角形 23">
              <a:extLst>
                <a:ext uri="{FF2B5EF4-FFF2-40B4-BE49-F238E27FC236}">
                  <a16:creationId xmlns:a16="http://schemas.microsoft.com/office/drawing/2014/main" id="{6C9BC014-D688-5799-8B46-75EA26DE57EC}"/>
                </a:ext>
              </a:extLst>
            </p:cNvPr>
            <p:cNvSpPr/>
            <p:nvPr/>
          </p:nvSpPr>
          <p:spPr>
            <a:xfrm rot="5400000">
              <a:off x="5511723" y="3330058"/>
              <a:ext cx="480718" cy="230833"/>
            </a:xfrm>
            <a:prstGeom prst="triangl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776958C3-BF92-8F68-B061-820B13BAE5FE}"/>
                </a:ext>
              </a:extLst>
            </p:cNvPr>
            <p:cNvSpPr/>
            <p:nvPr/>
          </p:nvSpPr>
          <p:spPr>
            <a:xfrm>
              <a:off x="4084430" y="3394238"/>
              <a:ext cx="1552236" cy="10247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401974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75BF-B324-F0B0-2485-2960CA585FF7}"/>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A56C34D7-DD39-F1FF-E2E3-E28450D9D5A5}"/>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5E94658E-3ABC-84E9-D27C-B331CBA01162}"/>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89F56D38-EAC0-BC7E-883B-6EFD1B5F6273}"/>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D2099F1C-5854-8E89-B883-83F521D9CAC5}"/>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14" name="テキスト ボックス 13">
            <a:extLst>
              <a:ext uri="{FF2B5EF4-FFF2-40B4-BE49-F238E27FC236}">
                <a16:creationId xmlns:a16="http://schemas.microsoft.com/office/drawing/2014/main" id="{D57BB006-E42C-436C-5B27-F0FEA7D1ADAC}"/>
              </a:ext>
            </a:extLst>
          </p:cNvPr>
          <p:cNvSpPr txBox="1"/>
          <p:nvPr/>
        </p:nvSpPr>
        <p:spPr>
          <a:xfrm>
            <a:off x="741908"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卵子凍結のスケジュール（１治療周期あたり）</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pic>
        <p:nvPicPr>
          <p:cNvPr id="11" name="図 10">
            <a:extLst>
              <a:ext uri="{FF2B5EF4-FFF2-40B4-BE49-F238E27FC236}">
                <a16:creationId xmlns:a16="http://schemas.microsoft.com/office/drawing/2014/main" id="{B0E7D78D-E13D-EF4E-9327-C27BB348EBEA}"/>
              </a:ext>
            </a:extLst>
          </p:cNvPr>
          <p:cNvPicPr>
            <a:picLocks noChangeAspect="1"/>
          </p:cNvPicPr>
          <p:nvPr/>
        </p:nvPicPr>
        <p:blipFill>
          <a:blip r:embed="rId2"/>
          <a:stretch>
            <a:fillRect/>
          </a:stretch>
        </p:blipFill>
        <p:spPr>
          <a:xfrm>
            <a:off x="6952012" y="1278241"/>
            <a:ext cx="3452170" cy="3341993"/>
          </a:xfrm>
          <a:prstGeom prst="rect">
            <a:avLst/>
          </a:prstGeom>
        </p:spPr>
      </p:pic>
      <p:sp>
        <p:nvSpPr>
          <p:cNvPr id="18" name="テキスト ボックス 17">
            <a:extLst>
              <a:ext uri="{FF2B5EF4-FFF2-40B4-BE49-F238E27FC236}">
                <a16:creationId xmlns:a16="http://schemas.microsoft.com/office/drawing/2014/main" id="{38AD0F23-E9B3-679F-D89C-931D807DD3FC}"/>
              </a:ext>
            </a:extLst>
          </p:cNvPr>
          <p:cNvSpPr txBox="1"/>
          <p:nvPr/>
        </p:nvSpPr>
        <p:spPr>
          <a:xfrm>
            <a:off x="1509560" y="2522269"/>
            <a:ext cx="6097162" cy="1622111"/>
          </a:xfrm>
          <a:prstGeom prst="rect">
            <a:avLst/>
          </a:prstGeom>
          <a:noFill/>
        </p:spPr>
        <p:txBody>
          <a:bodyPr wrap="square">
            <a:spAutoFit/>
          </a:bodyPr>
          <a:lstStyle/>
          <a:p>
            <a:pPr>
              <a:spcAft>
                <a:spcPts val="600"/>
              </a:spcAft>
            </a:pPr>
            <a:r>
              <a:rPr lang="en-US" altLang="ja-JP" b="1" dirty="0">
                <a:latin typeface="BIZ UDPゴシック" panose="020B0400000000000000" pitchFamily="50" charset="-128"/>
                <a:ea typeface="BIZ UDPゴシック" panose="020B0400000000000000" pitchFamily="50" charset="-128"/>
              </a:rPr>
              <a:t>《</a:t>
            </a:r>
            <a:r>
              <a:rPr lang="ja-JP" altLang="en-US" b="1" dirty="0">
                <a:latin typeface="BIZ UDPゴシック" panose="020B0400000000000000" pitchFamily="50" charset="-128"/>
                <a:ea typeface="BIZ UDPゴシック" panose="020B0400000000000000" pitchFamily="50" charset="-128"/>
              </a:rPr>
              <a:t>通院回数の目安</a:t>
            </a:r>
            <a:r>
              <a:rPr lang="en-US" altLang="ja-JP" b="1" dirty="0">
                <a:latin typeface="BIZ UDPゴシック" panose="020B0400000000000000" pitchFamily="50" charset="-128"/>
                <a:ea typeface="BIZ UDPゴシック" panose="020B0400000000000000" pitchFamily="50" charset="-128"/>
              </a:rPr>
              <a:t>》</a:t>
            </a:r>
          </a:p>
          <a:p>
            <a:pPr marL="285750" indent="-285750">
              <a:lnSpc>
                <a:spcPct val="150000"/>
              </a:lnSpc>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初診や事前の検査：１回</a:t>
            </a:r>
          </a:p>
          <a:p>
            <a:pPr marL="285750" indent="-285750">
              <a:lnSpc>
                <a:spcPct val="150000"/>
              </a:lnSpc>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卵巣刺激から排卵まで：</a:t>
            </a:r>
            <a:r>
              <a:rPr lang="en-US" altLang="ja-JP" dirty="0">
                <a:latin typeface="BIZ UDPゴシック" panose="020B0400000000000000" pitchFamily="50" charset="-128"/>
                <a:ea typeface="BIZ UDPゴシック" panose="020B0400000000000000" pitchFamily="50" charset="-128"/>
              </a:rPr>
              <a:t>2</a:t>
            </a:r>
            <a:r>
              <a:rPr lang="ja-JP" altLang="en-US" dirty="0">
                <a:latin typeface="BIZ UDPゴシック" panose="020B0400000000000000" pitchFamily="50" charset="-128"/>
                <a:ea typeface="BIZ UDPゴシック" panose="020B0400000000000000" pitchFamily="50" charset="-128"/>
              </a:rPr>
              <a:t>回～</a:t>
            </a:r>
            <a:r>
              <a:rPr lang="en-US" altLang="ja-JP" dirty="0">
                <a:latin typeface="BIZ UDPゴシック" panose="020B0400000000000000" pitchFamily="50" charset="-128"/>
                <a:ea typeface="BIZ UDPゴシック" panose="020B0400000000000000" pitchFamily="50" charset="-128"/>
              </a:rPr>
              <a:t>3</a:t>
            </a:r>
            <a:r>
              <a:rPr lang="ja-JP" altLang="en-US" dirty="0">
                <a:latin typeface="BIZ UDPゴシック" panose="020B0400000000000000" pitchFamily="50" charset="-128"/>
                <a:ea typeface="BIZ UDPゴシック" panose="020B0400000000000000" pitchFamily="50" charset="-128"/>
              </a:rPr>
              <a:t>回</a:t>
            </a:r>
          </a:p>
          <a:p>
            <a:pPr marL="285750" indent="-285750">
              <a:lnSpc>
                <a:spcPct val="150000"/>
              </a:lnSpc>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採卵：１回</a:t>
            </a:r>
          </a:p>
        </p:txBody>
      </p:sp>
      <p:sp>
        <p:nvSpPr>
          <p:cNvPr id="22" name="テキスト ボックス 21">
            <a:extLst>
              <a:ext uri="{FF2B5EF4-FFF2-40B4-BE49-F238E27FC236}">
                <a16:creationId xmlns:a16="http://schemas.microsoft.com/office/drawing/2014/main" id="{646F7432-907B-0285-C425-50C0A4BF7D7D}"/>
              </a:ext>
            </a:extLst>
          </p:cNvPr>
          <p:cNvSpPr txBox="1"/>
          <p:nvPr/>
        </p:nvSpPr>
        <p:spPr>
          <a:xfrm>
            <a:off x="1164563" y="1882234"/>
            <a:ext cx="8816802" cy="369332"/>
          </a:xfrm>
          <a:prstGeom prst="rect">
            <a:avLst/>
          </a:prstGeom>
          <a:noFill/>
        </p:spPr>
        <p:txBody>
          <a:bodyPr wrap="square">
            <a:spAutoFit/>
          </a:bodyPr>
          <a:lstStyle/>
          <a:p>
            <a:pPr marL="285750" indent="-285750">
              <a:spcBef>
                <a:spcPts val="600"/>
              </a:spcBef>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（一般的には） ２～</a:t>
            </a:r>
            <a:r>
              <a:rPr lang="en-US" altLang="ja-JP" dirty="0">
                <a:latin typeface="BIZ UDPゴシック" panose="020B0400000000000000" pitchFamily="50" charset="-128"/>
                <a:ea typeface="BIZ UDPゴシック" panose="020B0400000000000000" pitchFamily="50" charset="-128"/>
              </a:rPr>
              <a:t>3</a:t>
            </a:r>
            <a:r>
              <a:rPr lang="ja-JP" altLang="en-US" dirty="0">
                <a:latin typeface="BIZ UDPゴシック" panose="020B0400000000000000" pitchFamily="50" charset="-128"/>
                <a:ea typeface="BIZ UDPゴシック" panose="020B0400000000000000" pitchFamily="50" charset="-128"/>
              </a:rPr>
              <a:t>週間ほどを想定しておく</a:t>
            </a:r>
            <a:endParaRPr lang="ja-JP" altLang="en-US" sz="12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2DD7275A-A021-EF49-FEBC-198A854C0753}"/>
              </a:ext>
            </a:extLst>
          </p:cNvPr>
          <p:cNvSpPr txBox="1"/>
          <p:nvPr/>
        </p:nvSpPr>
        <p:spPr>
          <a:xfrm>
            <a:off x="2001764" y="4620234"/>
            <a:ext cx="8816801" cy="646331"/>
          </a:xfrm>
          <a:prstGeom prst="rect">
            <a:avLst/>
          </a:prstGeom>
          <a:noFill/>
        </p:spPr>
        <p:txBody>
          <a:bodyPr wrap="square">
            <a:spAutoFit/>
          </a:bodyPr>
          <a:lstStyle/>
          <a:p>
            <a:pPr marL="285750" indent="-285750">
              <a:buFont typeface="Wingdings" panose="05000000000000000000" pitchFamily="2" charset="2"/>
              <a:buChar char="ü"/>
            </a:pPr>
            <a:r>
              <a:rPr lang="ja-JP" altLang="en-US" dirty="0">
                <a:latin typeface="BIZ UDPゴシック" panose="020B0400000000000000" pitchFamily="50" charset="-128"/>
                <a:ea typeface="BIZ UDPゴシック" panose="020B0400000000000000" pitchFamily="50" charset="-128"/>
              </a:rPr>
              <a:t>検査結果が揃うまで：</a:t>
            </a:r>
            <a:r>
              <a:rPr lang="en-US" altLang="ja-JP" dirty="0">
                <a:latin typeface="BIZ UDPゴシック" panose="020B0400000000000000" pitchFamily="50" charset="-128"/>
                <a:ea typeface="BIZ UDPゴシック" panose="020B0400000000000000" pitchFamily="50" charset="-128"/>
              </a:rPr>
              <a:t>5</a:t>
            </a:r>
            <a:r>
              <a:rPr lang="ja-JP" altLang="en-US" dirty="0">
                <a:latin typeface="BIZ UDPゴシック" panose="020B0400000000000000" pitchFamily="50" charset="-128"/>
                <a:ea typeface="BIZ UDPゴシック" panose="020B0400000000000000" pitchFamily="50" charset="-128"/>
              </a:rPr>
              <a:t>日間くらい</a:t>
            </a:r>
          </a:p>
          <a:p>
            <a:pPr marL="285750" indent="-285750">
              <a:buFont typeface="Wingdings" panose="05000000000000000000" pitchFamily="2" charset="2"/>
              <a:buChar char="ü"/>
            </a:pPr>
            <a:r>
              <a:rPr lang="ja-JP" altLang="en-US" dirty="0">
                <a:latin typeface="BIZ UDPゴシック" panose="020B0400000000000000" pitchFamily="50" charset="-128"/>
                <a:ea typeface="BIZ UDPゴシック" panose="020B0400000000000000" pitchFamily="50" charset="-128"/>
              </a:rPr>
              <a:t>排卵誘発剤の投与を開始してから卵子凍結が完了するまで：</a:t>
            </a:r>
            <a:r>
              <a:rPr lang="en-US" altLang="ja-JP" dirty="0">
                <a:latin typeface="BIZ UDPゴシック" panose="020B0400000000000000" pitchFamily="50" charset="-128"/>
                <a:ea typeface="BIZ UDPゴシック" panose="020B0400000000000000" pitchFamily="50" charset="-128"/>
              </a:rPr>
              <a:t>10</a:t>
            </a:r>
            <a:r>
              <a:rPr lang="ja-JP" altLang="en-US" dirty="0">
                <a:latin typeface="BIZ UDPゴシック" panose="020B0400000000000000" pitchFamily="50" charset="-128"/>
                <a:ea typeface="BIZ UDPゴシック" panose="020B0400000000000000" pitchFamily="50" charset="-128"/>
              </a:rPr>
              <a:t>日～</a:t>
            </a:r>
            <a:r>
              <a:rPr lang="en-US" altLang="ja-JP" dirty="0">
                <a:latin typeface="BIZ UDPゴシック" panose="020B0400000000000000" pitchFamily="50" charset="-128"/>
                <a:ea typeface="BIZ UDPゴシック" panose="020B0400000000000000" pitchFamily="50" charset="-128"/>
              </a:rPr>
              <a:t>14</a:t>
            </a:r>
            <a:r>
              <a:rPr lang="ja-JP" altLang="en-US" dirty="0">
                <a:latin typeface="BIZ UDPゴシック" panose="020B0400000000000000" pitchFamily="50" charset="-128"/>
                <a:ea typeface="BIZ UDPゴシック" panose="020B0400000000000000" pitchFamily="50" charset="-128"/>
              </a:rPr>
              <a:t>日くらい</a:t>
            </a:r>
          </a:p>
        </p:txBody>
      </p:sp>
      <p:sp>
        <p:nvSpPr>
          <p:cNvPr id="7" name="テキスト ボックス 6">
            <a:extLst>
              <a:ext uri="{FF2B5EF4-FFF2-40B4-BE49-F238E27FC236}">
                <a16:creationId xmlns:a16="http://schemas.microsoft.com/office/drawing/2014/main" id="{8BAF94C2-4FAC-1734-488B-CF7BFA470FEE}"/>
              </a:ext>
            </a:extLst>
          </p:cNvPr>
          <p:cNvSpPr txBox="1"/>
          <p:nvPr/>
        </p:nvSpPr>
        <p:spPr>
          <a:xfrm>
            <a:off x="8108456" y="6282383"/>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spTree>
    <p:extLst>
      <p:ext uri="{BB962C8B-B14F-4D97-AF65-F5344CB8AC3E}">
        <p14:creationId xmlns:p14="http://schemas.microsoft.com/office/powerpoint/2010/main" val="1182142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E369-2721-761A-3212-2281D97BAE33}"/>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1DAAE442-A9F2-F27B-F479-409744BD33AD}"/>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CC4C3323-B888-6F34-E118-41839020761D}"/>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23F648A9-4478-086F-AED9-80BE7ADC6862}"/>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7" name="テキスト ボックス 6">
            <a:extLst>
              <a:ext uri="{FF2B5EF4-FFF2-40B4-BE49-F238E27FC236}">
                <a16:creationId xmlns:a16="http://schemas.microsoft.com/office/drawing/2014/main" id="{F5FE2442-D6E0-457A-3CFF-0FC026DE8BC2}"/>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16" name="テキスト ボックス 15">
            <a:extLst>
              <a:ext uri="{FF2B5EF4-FFF2-40B4-BE49-F238E27FC236}">
                <a16:creationId xmlns:a16="http://schemas.microsoft.com/office/drawing/2014/main" id="{F8E3E855-692D-2593-C780-665990F51323}"/>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医療行為の内容</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pic>
        <p:nvPicPr>
          <p:cNvPr id="8" name="図 7">
            <a:extLst>
              <a:ext uri="{FF2B5EF4-FFF2-40B4-BE49-F238E27FC236}">
                <a16:creationId xmlns:a16="http://schemas.microsoft.com/office/drawing/2014/main" id="{531B39EA-5DF4-5070-359A-09782640B1AE}"/>
              </a:ext>
            </a:extLst>
          </p:cNvPr>
          <p:cNvPicPr>
            <a:picLocks noChangeAspect="1"/>
          </p:cNvPicPr>
          <p:nvPr/>
        </p:nvPicPr>
        <p:blipFill>
          <a:blip r:embed="rId2"/>
          <a:stretch>
            <a:fillRect/>
          </a:stretch>
        </p:blipFill>
        <p:spPr>
          <a:xfrm>
            <a:off x="1181280" y="2106300"/>
            <a:ext cx="9829440" cy="1515553"/>
          </a:xfrm>
          <a:prstGeom prst="rect">
            <a:avLst/>
          </a:prstGeom>
        </p:spPr>
      </p:pic>
      <p:pic>
        <p:nvPicPr>
          <p:cNvPr id="12" name="図 11">
            <a:extLst>
              <a:ext uri="{FF2B5EF4-FFF2-40B4-BE49-F238E27FC236}">
                <a16:creationId xmlns:a16="http://schemas.microsoft.com/office/drawing/2014/main" id="{65BD6DF4-F781-FB09-176A-D2ABDF80AC94}"/>
              </a:ext>
            </a:extLst>
          </p:cNvPr>
          <p:cNvPicPr>
            <a:picLocks noChangeAspect="1"/>
          </p:cNvPicPr>
          <p:nvPr/>
        </p:nvPicPr>
        <p:blipFill>
          <a:blip r:embed="rId3"/>
          <a:srcRect t="1721" b="-1"/>
          <a:stretch>
            <a:fillRect/>
          </a:stretch>
        </p:blipFill>
        <p:spPr>
          <a:xfrm>
            <a:off x="1231460" y="4646317"/>
            <a:ext cx="9734176" cy="1583094"/>
          </a:xfrm>
          <a:prstGeom prst="rect">
            <a:avLst/>
          </a:prstGeom>
        </p:spPr>
      </p:pic>
      <p:sp>
        <p:nvSpPr>
          <p:cNvPr id="17" name="テキスト ボックス 16">
            <a:extLst>
              <a:ext uri="{FF2B5EF4-FFF2-40B4-BE49-F238E27FC236}">
                <a16:creationId xmlns:a16="http://schemas.microsoft.com/office/drawing/2014/main" id="{28038D96-0E29-C4DE-BD20-7EB2D1C26A9F}"/>
              </a:ext>
            </a:extLst>
          </p:cNvPr>
          <p:cNvSpPr txBox="1"/>
          <p:nvPr/>
        </p:nvSpPr>
        <p:spPr>
          <a:xfrm>
            <a:off x="886829" y="1402547"/>
            <a:ext cx="10565516" cy="646331"/>
          </a:xfrm>
          <a:prstGeom prst="rect">
            <a:avLst/>
          </a:prstGeom>
          <a:noFill/>
        </p:spPr>
        <p:txBody>
          <a:bodyPr wrap="square">
            <a:spAutoFit/>
          </a:bodyPr>
          <a:lstStyle/>
          <a:p>
            <a:pPr marL="285750" indent="-285750" algn="just">
              <a:spcBef>
                <a:spcPts val="600"/>
              </a:spcBef>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検査・問診で体の状態を確認したうえで、排卵誘発剤により複数の卵胞を育て、採卵した卵子を超低温で凍結保存する</a:t>
            </a:r>
          </a:p>
        </p:txBody>
      </p:sp>
      <p:sp>
        <p:nvSpPr>
          <p:cNvPr id="19" name="テキスト ボックス 18">
            <a:extLst>
              <a:ext uri="{FF2B5EF4-FFF2-40B4-BE49-F238E27FC236}">
                <a16:creationId xmlns:a16="http://schemas.microsoft.com/office/drawing/2014/main" id="{F70BB36A-F687-4C5F-897D-00275E45E8CF}"/>
              </a:ext>
            </a:extLst>
          </p:cNvPr>
          <p:cNvSpPr txBox="1"/>
          <p:nvPr/>
        </p:nvSpPr>
        <p:spPr>
          <a:xfrm>
            <a:off x="886828" y="3937966"/>
            <a:ext cx="10565515" cy="646331"/>
          </a:xfrm>
          <a:prstGeom prst="rect">
            <a:avLst/>
          </a:prstGeom>
          <a:noFill/>
        </p:spPr>
        <p:txBody>
          <a:bodyPr wrap="square">
            <a:spAutoFit/>
          </a:bodyPr>
          <a:lstStyle/>
          <a:p>
            <a:pPr marL="285750" indent="-285750" algn="just">
              <a:spcBef>
                <a:spcPts val="600"/>
              </a:spcBef>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実際に妊娠を望む時期になってからは、保管していた卵子をとかして精子と受精させ、培養した受精卵を子宮に戻し、妊娠判定を経て出産に至る</a:t>
            </a:r>
          </a:p>
        </p:txBody>
      </p:sp>
      <p:sp>
        <p:nvSpPr>
          <p:cNvPr id="14" name="テキスト ボックス 13">
            <a:extLst>
              <a:ext uri="{FF2B5EF4-FFF2-40B4-BE49-F238E27FC236}">
                <a16:creationId xmlns:a16="http://schemas.microsoft.com/office/drawing/2014/main" id="{1510A327-150D-F5E0-3D65-14BF5523C1C0}"/>
              </a:ext>
            </a:extLst>
          </p:cNvPr>
          <p:cNvSpPr txBox="1"/>
          <p:nvPr/>
        </p:nvSpPr>
        <p:spPr>
          <a:xfrm>
            <a:off x="6758152" y="6282382"/>
            <a:ext cx="4562147"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いつか子供がほしいと思っているあなたへ」</a:t>
            </a:r>
          </a:p>
        </p:txBody>
      </p:sp>
    </p:spTree>
    <p:extLst>
      <p:ext uri="{BB962C8B-B14F-4D97-AF65-F5344CB8AC3E}">
        <p14:creationId xmlns:p14="http://schemas.microsoft.com/office/powerpoint/2010/main" val="561640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4E77A-3A42-BBE9-328C-25C3E7453B55}"/>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3BA1AB43-19C2-07EF-2A88-83CDFFCD6E24}"/>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D844C139-CC7F-B150-5AE4-5EDA7AA52040}"/>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179ED368-CCA0-C052-8ACE-470355081240}"/>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7" name="テキスト ボックス 6">
            <a:extLst>
              <a:ext uri="{FF2B5EF4-FFF2-40B4-BE49-F238E27FC236}">
                <a16:creationId xmlns:a16="http://schemas.microsoft.com/office/drawing/2014/main" id="{09719BBA-29AF-E3EC-2BB1-C6765191613D}"/>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１．卵子凍結の基礎知識</a:t>
            </a:r>
          </a:p>
        </p:txBody>
      </p:sp>
      <p:sp>
        <p:nvSpPr>
          <p:cNvPr id="16" name="テキスト ボックス 15">
            <a:extLst>
              <a:ext uri="{FF2B5EF4-FFF2-40B4-BE49-F238E27FC236}">
                <a16:creationId xmlns:a16="http://schemas.microsoft.com/office/drawing/2014/main" id="{757C6109-DE9B-45A6-45D7-76071A2F01C9}"/>
              </a:ext>
            </a:extLst>
          </p:cNvPr>
          <p:cNvSpPr txBox="1"/>
          <p:nvPr/>
        </p:nvSpPr>
        <p:spPr>
          <a:xfrm>
            <a:off x="744751"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凍結卵子の保管</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2" name="テキスト ボックス 1">
            <a:extLst>
              <a:ext uri="{FF2B5EF4-FFF2-40B4-BE49-F238E27FC236}">
                <a16:creationId xmlns:a16="http://schemas.microsoft.com/office/drawing/2014/main" id="{FB4A9679-84CD-B169-0D03-2AD61FC4E983}"/>
              </a:ext>
            </a:extLst>
          </p:cNvPr>
          <p:cNvSpPr txBox="1"/>
          <p:nvPr/>
        </p:nvSpPr>
        <p:spPr>
          <a:xfrm>
            <a:off x="744751" y="3628692"/>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卵子凍結の費用負担</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15" name="テキスト ボックス 14">
            <a:extLst>
              <a:ext uri="{FF2B5EF4-FFF2-40B4-BE49-F238E27FC236}">
                <a16:creationId xmlns:a16="http://schemas.microsoft.com/office/drawing/2014/main" id="{221AA6F8-86BF-99BB-41EF-055881646834}"/>
              </a:ext>
            </a:extLst>
          </p:cNvPr>
          <p:cNvSpPr txBox="1"/>
          <p:nvPr/>
        </p:nvSpPr>
        <p:spPr>
          <a:xfrm>
            <a:off x="1004926" y="1491753"/>
            <a:ext cx="5050905" cy="1431161"/>
          </a:xfrm>
          <a:prstGeom prst="rect">
            <a:avLst/>
          </a:prstGeom>
          <a:noFill/>
        </p:spPr>
        <p:txBody>
          <a:bodyPr wrap="square">
            <a:spAutoFit/>
          </a:bodyPr>
          <a:lstStyle/>
          <a:p>
            <a:r>
              <a:rPr lang="ja-JP" altLang="en-US" dirty="0">
                <a:latin typeface="BIZ UDPゴシック" panose="020B0400000000000000" pitchFamily="50" charset="-128"/>
                <a:ea typeface="BIZ UDPゴシック" panose="020B0400000000000000" pitchFamily="50" charset="-128"/>
              </a:rPr>
              <a:t>（医療機関により異なるが、一般的に）</a:t>
            </a:r>
            <a:endParaRPr lang="en-US" altLang="ja-JP" dirty="0">
              <a:latin typeface="BIZ UDPゴシック" panose="020B0400000000000000" pitchFamily="50" charset="-128"/>
              <a:ea typeface="BIZ UDPゴシック" panose="020B0400000000000000" pitchFamily="50" charset="-128"/>
            </a:endParaRPr>
          </a:p>
          <a:p>
            <a:pPr marL="285750" indent="-104775">
              <a:spcBef>
                <a:spcPts val="600"/>
              </a:spcBef>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　凍結する卵子の数：数個～</a:t>
            </a:r>
            <a:r>
              <a:rPr lang="en-US" altLang="ja-JP" dirty="0">
                <a:latin typeface="BIZ UDPゴシック" panose="020B0400000000000000" pitchFamily="50" charset="-128"/>
                <a:ea typeface="BIZ UDPゴシック" panose="020B0400000000000000" pitchFamily="50" charset="-128"/>
              </a:rPr>
              <a:t>10</a:t>
            </a:r>
            <a:r>
              <a:rPr lang="ja-JP" altLang="en-US" dirty="0">
                <a:latin typeface="BIZ UDPゴシック" panose="020B0400000000000000" pitchFamily="50" charset="-128"/>
                <a:ea typeface="BIZ UDPゴシック" panose="020B0400000000000000" pitchFamily="50" charset="-128"/>
              </a:rPr>
              <a:t>個以上</a:t>
            </a:r>
            <a:endParaRPr lang="en-US" altLang="ja-JP" dirty="0">
              <a:latin typeface="BIZ UDPゴシック" panose="020B0400000000000000" pitchFamily="50" charset="-128"/>
              <a:ea typeface="BIZ UDPゴシック" panose="020B0400000000000000" pitchFamily="50" charset="-128"/>
            </a:endParaRPr>
          </a:p>
          <a:p>
            <a:pPr marL="285750" indent="-104775">
              <a:spcBef>
                <a:spcPts val="600"/>
              </a:spcBef>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　保存期間：最大で</a:t>
            </a:r>
            <a:r>
              <a:rPr lang="en-US" altLang="ja-JP" dirty="0">
                <a:latin typeface="BIZ UDPゴシック" panose="020B0400000000000000" pitchFamily="50" charset="-128"/>
                <a:ea typeface="BIZ UDPゴシック" panose="020B0400000000000000" pitchFamily="50" charset="-128"/>
              </a:rPr>
              <a:t>45</a:t>
            </a:r>
            <a:r>
              <a:rPr lang="ja-JP" altLang="en-US" dirty="0">
                <a:latin typeface="BIZ UDPゴシック" panose="020B0400000000000000" pitchFamily="50" charset="-128"/>
                <a:ea typeface="BIZ UDPゴシック" panose="020B0400000000000000" pitchFamily="50" charset="-128"/>
              </a:rPr>
              <a:t>～</a:t>
            </a:r>
            <a:r>
              <a:rPr lang="en-US" altLang="ja-JP" dirty="0">
                <a:latin typeface="BIZ UDPゴシック" panose="020B0400000000000000" pitchFamily="50" charset="-128"/>
                <a:ea typeface="BIZ UDPゴシック" panose="020B0400000000000000" pitchFamily="50" charset="-128"/>
              </a:rPr>
              <a:t>50</a:t>
            </a:r>
            <a:r>
              <a:rPr lang="ja-JP" altLang="en-US" dirty="0">
                <a:latin typeface="BIZ UDPゴシック" panose="020B0400000000000000" pitchFamily="50" charset="-128"/>
                <a:ea typeface="BIZ UDPゴシック" panose="020B0400000000000000" pitchFamily="50" charset="-128"/>
              </a:rPr>
              <a:t>歳まで</a:t>
            </a:r>
            <a:endParaRPr lang="en-US" altLang="ja-JP" dirty="0">
              <a:latin typeface="BIZ UDPゴシック" panose="020B0400000000000000" pitchFamily="50" charset="-128"/>
              <a:ea typeface="BIZ UDPゴシック" panose="020B0400000000000000" pitchFamily="50" charset="-128"/>
            </a:endParaRPr>
          </a:p>
          <a:p>
            <a:pPr marL="285750" indent="-104775">
              <a:spcBef>
                <a:spcPts val="600"/>
              </a:spcBef>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　使用しなかった場合：廃棄手続きが必要</a:t>
            </a:r>
          </a:p>
        </p:txBody>
      </p:sp>
      <p:sp>
        <p:nvSpPr>
          <p:cNvPr id="21" name="四角形: 角を丸くする 20">
            <a:extLst>
              <a:ext uri="{FF2B5EF4-FFF2-40B4-BE49-F238E27FC236}">
                <a16:creationId xmlns:a16="http://schemas.microsoft.com/office/drawing/2014/main" id="{8E110EA8-7C41-09C1-4714-BA3186138E3A}"/>
              </a:ext>
            </a:extLst>
          </p:cNvPr>
          <p:cNvSpPr/>
          <p:nvPr/>
        </p:nvSpPr>
        <p:spPr>
          <a:xfrm>
            <a:off x="4279911" y="4143963"/>
            <a:ext cx="4420968" cy="81106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spcBef>
                <a:spcPts val="600"/>
              </a:spcBef>
            </a:pPr>
            <a:r>
              <a:rPr kumimoji="1" lang="ja-JP" altLang="en-US" dirty="0">
                <a:latin typeface="BIZ UDPゴシック" panose="020B0400000000000000" pitchFamily="50" charset="-128"/>
                <a:ea typeface="BIZ UDPゴシック" panose="020B0400000000000000" pitchFamily="50" charset="-128"/>
              </a:rPr>
              <a:t>「採卵」から「凍結保存」まで</a:t>
            </a:r>
            <a:endParaRPr kumimoji="1" lang="en-US" altLang="ja-JP" dirty="0">
              <a:latin typeface="BIZ UDPゴシック" panose="020B0400000000000000" pitchFamily="50" charset="-128"/>
              <a:ea typeface="BIZ UDPゴシック" panose="020B0400000000000000" pitchFamily="50" charset="-128"/>
            </a:endParaRPr>
          </a:p>
          <a:p>
            <a:pPr algn="r">
              <a:spcBef>
                <a:spcPts val="600"/>
              </a:spcBef>
            </a:pPr>
            <a:r>
              <a:rPr lang="en-US" altLang="ja-JP" dirty="0">
                <a:latin typeface="BIZ UDPゴシック" panose="020B0400000000000000" pitchFamily="50" charset="-128"/>
                <a:ea typeface="BIZ UDPゴシック" panose="020B0400000000000000" pitchFamily="50" charset="-128"/>
              </a:rPr>
              <a:t>30</a:t>
            </a:r>
            <a:r>
              <a:rPr lang="ja-JP" altLang="en-US" dirty="0">
                <a:latin typeface="BIZ UDPゴシック" panose="020B0400000000000000" pitchFamily="50" charset="-128"/>
                <a:ea typeface="BIZ UDPゴシック" panose="020B0400000000000000" pitchFamily="50" charset="-128"/>
              </a:rPr>
              <a:t>万～</a:t>
            </a:r>
            <a:r>
              <a:rPr lang="en-US" altLang="ja-JP" dirty="0">
                <a:latin typeface="BIZ UDPゴシック" panose="020B0400000000000000" pitchFamily="50" charset="-128"/>
                <a:ea typeface="BIZ UDPゴシック" panose="020B0400000000000000" pitchFamily="50" charset="-128"/>
              </a:rPr>
              <a:t>50</a:t>
            </a:r>
            <a:r>
              <a:rPr lang="ja-JP" altLang="en-US" dirty="0">
                <a:latin typeface="BIZ UDPゴシック" panose="020B0400000000000000" pitchFamily="50" charset="-128"/>
                <a:ea typeface="BIZ UDPゴシック" panose="020B0400000000000000" pitchFamily="50" charset="-128"/>
              </a:rPr>
              <a:t>万円</a:t>
            </a:r>
            <a:endParaRPr kumimoji="1" lang="ja-JP" altLang="en-US" dirty="0">
              <a:latin typeface="BIZ UDPゴシック" panose="020B0400000000000000" pitchFamily="50" charset="-128"/>
              <a:ea typeface="BIZ UDPゴシック" panose="020B0400000000000000" pitchFamily="50" charset="-128"/>
            </a:endParaRPr>
          </a:p>
        </p:txBody>
      </p:sp>
      <p:sp>
        <p:nvSpPr>
          <p:cNvPr id="26" name="二等辺三角形 25">
            <a:extLst>
              <a:ext uri="{FF2B5EF4-FFF2-40B4-BE49-F238E27FC236}">
                <a16:creationId xmlns:a16="http://schemas.microsoft.com/office/drawing/2014/main" id="{DAFB2683-B31B-C56D-B26C-7C8FA65EE0EE}"/>
              </a:ext>
            </a:extLst>
          </p:cNvPr>
          <p:cNvSpPr/>
          <p:nvPr/>
        </p:nvSpPr>
        <p:spPr>
          <a:xfrm rot="10800000">
            <a:off x="5503968" y="5185350"/>
            <a:ext cx="851578" cy="244305"/>
          </a:xfrm>
          <a:prstGeom prst="triangl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20ECC918-730B-94B9-8E7B-41D227E42914}"/>
              </a:ext>
            </a:extLst>
          </p:cNvPr>
          <p:cNvSpPr/>
          <p:nvPr/>
        </p:nvSpPr>
        <p:spPr>
          <a:xfrm>
            <a:off x="4279911" y="5659978"/>
            <a:ext cx="4420968" cy="81106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spcBef>
                <a:spcPts val="600"/>
              </a:spcBef>
            </a:pPr>
            <a:r>
              <a:rPr kumimoji="1" lang="ja-JP" altLang="en-US"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融解</a:t>
            </a:r>
            <a:r>
              <a:rPr kumimoji="1" lang="ja-JP" altLang="en-US" dirty="0">
                <a:latin typeface="BIZ UDPゴシック" panose="020B0400000000000000" pitchFamily="50" charset="-128"/>
                <a:ea typeface="BIZ UDPゴシック" panose="020B0400000000000000" pitchFamily="50" charset="-128"/>
              </a:rPr>
              <a:t>」から「胚移植」まで</a:t>
            </a:r>
            <a:endParaRPr kumimoji="1" lang="en-US" altLang="ja-JP" dirty="0">
              <a:latin typeface="BIZ UDPゴシック" panose="020B0400000000000000" pitchFamily="50" charset="-128"/>
              <a:ea typeface="BIZ UDPゴシック" panose="020B0400000000000000" pitchFamily="50" charset="-128"/>
            </a:endParaRPr>
          </a:p>
          <a:p>
            <a:pPr algn="r">
              <a:spcBef>
                <a:spcPts val="600"/>
              </a:spcBef>
            </a:pPr>
            <a:r>
              <a:rPr lang="en-US" altLang="ja-JP" dirty="0">
                <a:latin typeface="BIZ UDPゴシック" panose="020B0400000000000000" pitchFamily="50" charset="-128"/>
                <a:ea typeface="BIZ UDPゴシック" panose="020B0400000000000000" pitchFamily="50" charset="-128"/>
              </a:rPr>
              <a:t>30</a:t>
            </a:r>
            <a:r>
              <a:rPr lang="ja-JP" altLang="en-US" dirty="0">
                <a:latin typeface="BIZ UDPゴシック" panose="020B0400000000000000" pitchFamily="50" charset="-128"/>
                <a:ea typeface="BIZ UDPゴシック" panose="020B0400000000000000" pitchFamily="50" charset="-128"/>
              </a:rPr>
              <a:t>万～</a:t>
            </a:r>
            <a:r>
              <a:rPr lang="en-US" altLang="ja-JP" dirty="0">
                <a:latin typeface="BIZ UDPゴシック" panose="020B0400000000000000" pitchFamily="50" charset="-128"/>
                <a:ea typeface="BIZ UDPゴシック" panose="020B0400000000000000" pitchFamily="50" charset="-128"/>
              </a:rPr>
              <a:t>60</a:t>
            </a:r>
            <a:r>
              <a:rPr lang="ja-JP" altLang="en-US" dirty="0">
                <a:latin typeface="BIZ UDPゴシック" panose="020B0400000000000000" pitchFamily="50" charset="-128"/>
                <a:ea typeface="BIZ UDPゴシック" panose="020B0400000000000000" pitchFamily="50" charset="-128"/>
              </a:rPr>
              <a:t>万円</a:t>
            </a:r>
            <a:endParaRPr kumimoji="1" lang="ja-JP" altLang="en-US" dirty="0">
              <a:latin typeface="BIZ UDPゴシック" panose="020B0400000000000000" pitchFamily="50" charset="-128"/>
              <a:ea typeface="BIZ UDPゴシック" panose="020B0400000000000000" pitchFamily="50" charset="-128"/>
            </a:endParaRPr>
          </a:p>
        </p:txBody>
      </p:sp>
      <p:sp>
        <p:nvSpPr>
          <p:cNvPr id="33" name="テキスト ボックス 32">
            <a:extLst>
              <a:ext uri="{FF2B5EF4-FFF2-40B4-BE49-F238E27FC236}">
                <a16:creationId xmlns:a16="http://schemas.microsoft.com/office/drawing/2014/main" id="{707CEFFD-7315-BAE6-FBD4-7B5407A08216}"/>
              </a:ext>
            </a:extLst>
          </p:cNvPr>
          <p:cNvSpPr txBox="1"/>
          <p:nvPr/>
        </p:nvSpPr>
        <p:spPr>
          <a:xfrm>
            <a:off x="6648714" y="5105221"/>
            <a:ext cx="3545917"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年間保管料：</a:t>
            </a:r>
            <a:r>
              <a:rPr kumimoji="1" lang="en-US" altLang="ja-JP" dirty="0">
                <a:latin typeface="BIZ UDPゴシック" panose="020B0400000000000000" pitchFamily="50" charset="-128"/>
                <a:ea typeface="BIZ UDPゴシック" panose="020B0400000000000000" pitchFamily="50" charset="-128"/>
              </a:rPr>
              <a:t>5</a:t>
            </a:r>
            <a:r>
              <a:rPr kumimoji="1" lang="ja-JP" altLang="en-US" dirty="0">
                <a:latin typeface="BIZ UDPゴシック" panose="020B0400000000000000" pitchFamily="50" charset="-128"/>
                <a:ea typeface="BIZ UDPゴシック" panose="020B0400000000000000" pitchFamily="50" charset="-128"/>
              </a:rPr>
              <a:t>万円</a:t>
            </a:r>
          </a:p>
        </p:txBody>
      </p:sp>
      <p:sp>
        <p:nvSpPr>
          <p:cNvPr id="35" name="星: 8 pt 34">
            <a:extLst>
              <a:ext uri="{FF2B5EF4-FFF2-40B4-BE49-F238E27FC236}">
                <a16:creationId xmlns:a16="http://schemas.microsoft.com/office/drawing/2014/main" id="{B2D2E987-6B3C-F98B-194A-02FBB3C88C2C}"/>
              </a:ext>
            </a:extLst>
          </p:cNvPr>
          <p:cNvSpPr/>
          <p:nvPr/>
        </p:nvSpPr>
        <p:spPr>
          <a:xfrm>
            <a:off x="1950857" y="4284222"/>
            <a:ext cx="2065488" cy="1035248"/>
          </a:xfrm>
          <a:prstGeom prst="star8">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b="1" dirty="0">
                <a:latin typeface="BIZ UDPゴシック" panose="020B0400000000000000" pitchFamily="50" charset="-128"/>
                <a:ea typeface="BIZ UDPゴシック" panose="020B0400000000000000" pitchFamily="50" charset="-128"/>
              </a:rPr>
              <a:t>保険適用外</a:t>
            </a:r>
          </a:p>
        </p:txBody>
      </p:sp>
      <p:sp>
        <p:nvSpPr>
          <p:cNvPr id="6" name="テキスト ボックス 5">
            <a:extLst>
              <a:ext uri="{FF2B5EF4-FFF2-40B4-BE49-F238E27FC236}">
                <a16:creationId xmlns:a16="http://schemas.microsoft.com/office/drawing/2014/main" id="{8BCFA648-F6B4-AC92-0856-7896FFF5FDFA}"/>
              </a:ext>
            </a:extLst>
          </p:cNvPr>
          <p:cNvSpPr txBox="1"/>
          <p:nvPr/>
        </p:nvSpPr>
        <p:spPr>
          <a:xfrm>
            <a:off x="1950857" y="5490117"/>
            <a:ext cx="2065488" cy="461665"/>
          </a:xfrm>
          <a:prstGeom prst="rect">
            <a:avLst/>
          </a:prstGeom>
          <a:noFill/>
        </p:spPr>
        <p:txBody>
          <a:bodyPr wrap="square" rtlCol="0">
            <a:spAutoFit/>
          </a:bodyPr>
          <a:lstStyle/>
          <a:p>
            <a:pPr marL="171450" indent="-171450">
              <a:buFont typeface="BIZ UDPゴシック" panose="020B0400000000000000" pitchFamily="50" charset="-128"/>
              <a:buChar char="※"/>
            </a:pPr>
            <a:r>
              <a:rPr kumimoji="1" lang="ja-JP" altLang="en-US" sz="1200" dirty="0">
                <a:latin typeface="BIZ UDPゴシック" panose="020B0400000000000000" pitchFamily="50" charset="-128"/>
                <a:ea typeface="BIZ UDPゴシック" panose="020B0400000000000000" pitchFamily="50" charset="-128"/>
              </a:rPr>
              <a:t>費用は医療機関や</a:t>
            </a:r>
            <a:br>
              <a:rPr kumimoji="1" lang="en-US" altLang="ja-JP" sz="1200" dirty="0">
                <a:latin typeface="BIZ UDPゴシック" panose="020B0400000000000000" pitchFamily="50" charset="-128"/>
                <a:ea typeface="BIZ UDPゴシック" panose="020B0400000000000000" pitchFamily="50" charset="-128"/>
              </a:rPr>
            </a:br>
            <a:r>
              <a:rPr kumimoji="1" lang="ja-JP" altLang="en-US" sz="1200" dirty="0">
                <a:latin typeface="BIZ UDPゴシック" panose="020B0400000000000000" pitchFamily="50" charset="-128"/>
                <a:ea typeface="BIZ UDPゴシック" panose="020B0400000000000000" pitchFamily="50" charset="-128"/>
              </a:rPr>
              <a:t>採卵回数等により異なる</a:t>
            </a:r>
          </a:p>
        </p:txBody>
      </p:sp>
    </p:spTree>
    <p:extLst>
      <p:ext uri="{BB962C8B-B14F-4D97-AF65-F5344CB8AC3E}">
        <p14:creationId xmlns:p14="http://schemas.microsoft.com/office/powerpoint/2010/main" val="2081086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29780-B681-FE78-68DD-CF6A4D85943A}"/>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168F5AE8-356D-D581-AF9C-D612544D1CAC}"/>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E017E377-FD08-28CA-BD61-CD6D2DCB5CF5}"/>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6CBF06C1-6A09-FFA8-E418-AA37161B0C2D}"/>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0" name="テキスト ボックス 9">
            <a:extLst>
              <a:ext uri="{FF2B5EF4-FFF2-40B4-BE49-F238E27FC236}">
                <a16:creationId xmlns:a16="http://schemas.microsoft.com/office/drawing/2014/main" id="{5502DE6D-CEEA-DAA7-E1FD-4AFC72E60988}"/>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２．卵子凍結のメリットやリスク</a:t>
            </a:r>
          </a:p>
        </p:txBody>
      </p:sp>
      <p:graphicFrame>
        <p:nvGraphicFramePr>
          <p:cNvPr id="16" name="表 15">
            <a:extLst>
              <a:ext uri="{FF2B5EF4-FFF2-40B4-BE49-F238E27FC236}">
                <a16:creationId xmlns:a16="http://schemas.microsoft.com/office/drawing/2014/main" id="{0E8167BD-AC90-2A92-5F21-FFA17FBC3485}"/>
              </a:ext>
            </a:extLst>
          </p:cNvPr>
          <p:cNvGraphicFramePr>
            <a:graphicFrameLocks noGrp="1"/>
          </p:cNvGraphicFramePr>
          <p:nvPr>
            <p:extLst>
              <p:ext uri="{D42A27DB-BD31-4B8C-83A1-F6EECF244321}">
                <p14:modId xmlns:p14="http://schemas.microsoft.com/office/powerpoint/2010/main" val="2704578247"/>
              </p:ext>
            </p:extLst>
          </p:nvPr>
        </p:nvGraphicFramePr>
        <p:xfrm>
          <a:off x="844998" y="933419"/>
          <a:ext cx="10502003" cy="780535"/>
        </p:xfrm>
        <a:graphic>
          <a:graphicData uri="http://schemas.openxmlformats.org/drawingml/2006/table">
            <a:tbl>
              <a:tblPr>
                <a:tableStyleId>{8A107856-5554-42FB-B03E-39F5DBC370BA}</a:tableStyleId>
              </a:tblPr>
              <a:tblGrid>
                <a:gridCol w="1498404">
                  <a:extLst>
                    <a:ext uri="{9D8B030D-6E8A-4147-A177-3AD203B41FA5}">
                      <a16:colId xmlns:a16="http://schemas.microsoft.com/office/drawing/2014/main" val="900119206"/>
                    </a:ext>
                  </a:extLst>
                </a:gridCol>
                <a:gridCol w="9003599">
                  <a:extLst>
                    <a:ext uri="{9D8B030D-6E8A-4147-A177-3AD203B41FA5}">
                      <a16:colId xmlns:a16="http://schemas.microsoft.com/office/drawing/2014/main" val="180868801"/>
                    </a:ext>
                  </a:extLst>
                </a:gridCol>
              </a:tblGrid>
              <a:tr h="780535">
                <a:tc>
                  <a:txBody>
                    <a:bodyPr/>
                    <a:lstStyle/>
                    <a:p>
                      <a:pPr algn="ctr"/>
                      <a:r>
                        <a:rPr kumimoji="1" lang="ja-JP" altLang="en-US" dirty="0">
                          <a:latin typeface="BIZ UDPゴシック" panose="020B0400000000000000" pitchFamily="50" charset="-128"/>
                          <a:ea typeface="BIZ UDPゴシック" panose="020B0400000000000000" pitchFamily="50" charset="-128"/>
                        </a:rPr>
                        <a:t>メリット</a:t>
                      </a:r>
                    </a:p>
                  </a:txBody>
                  <a:tcPr anchor="ctr"/>
                </a:tc>
                <a:tc>
                  <a:txBody>
                    <a:bodyPr/>
                    <a:lstStyle/>
                    <a:p>
                      <a:pPr marL="285750" indent="-285750" algn="just">
                        <a:buFont typeface="Wingdings" panose="05000000000000000000" pitchFamily="2" charset="2"/>
                        <a:buChar char="l"/>
                      </a:pPr>
                      <a:r>
                        <a:rPr kumimoji="1" lang="ja-JP" altLang="en-US" dirty="0">
                          <a:latin typeface="BIZ UDPゴシック" panose="020B0400000000000000" pitchFamily="50" charset="-128"/>
                          <a:ea typeface="BIZ UDPゴシック" panose="020B0400000000000000" pitchFamily="50" charset="-128"/>
                        </a:rPr>
                        <a:t>老化前の卵子を保存できる </a:t>
                      </a:r>
                      <a:r>
                        <a:rPr kumimoji="1" lang="ja-JP" altLang="en-US" sz="1800" dirty="0">
                          <a:latin typeface="BIZ UDPゴシック" panose="020B0400000000000000" pitchFamily="50" charset="-128"/>
                          <a:ea typeface="BIZ UDPゴシック" panose="020B0400000000000000" pitchFamily="50" charset="-128"/>
                        </a:rPr>
                        <a:t>（将来の妊娠の可能性を高めることができる）</a:t>
                      </a:r>
                      <a:endParaRPr kumimoji="1" lang="en-US" altLang="ja-JP" sz="1800" dirty="0">
                        <a:latin typeface="BIZ UDPゴシック" panose="020B0400000000000000" pitchFamily="50" charset="-128"/>
                        <a:ea typeface="BIZ UDPゴシック" panose="020B0400000000000000" pitchFamily="50" charset="-128"/>
                      </a:endParaRPr>
                    </a:p>
                    <a:p>
                      <a:pPr marL="285750" indent="-285750" algn="just" defTabSz="914400" rtl="0" eaLnBrk="1" latinLnBrk="0" hangingPunct="1">
                        <a:buFont typeface="Wingdings" panose="05000000000000000000" pitchFamily="2" charset="2"/>
                        <a:buChar char="l"/>
                      </a:pPr>
                      <a:r>
                        <a:rPr kumimoji="1" lang="ja-JP" altLang="en-US" sz="1800" kern="1200" dirty="0">
                          <a:solidFill>
                            <a:schemeClr val="dk1"/>
                          </a:solidFill>
                          <a:latin typeface="BIZ UDPゴシック" panose="020B0400000000000000" pitchFamily="50" charset="-128"/>
                          <a:ea typeface="BIZ UDPゴシック" panose="020B0400000000000000" pitchFamily="50" charset="-128"/>
                          <a:cs typeface="+mn-cs"/>
                        </a:rPr>
                        <a:t>スキルアップ・キャリアアップしたい時期を、産休・育休により中断されない</a:t>
                      </a:r>
                    </a:p>
                  </a:txBody>
                  <a:tcPr anchor="ctr"/>
                </a:tc>
                <a:extLst>
                  <a:ext uri="{0D108BD9-81ED-4DB2-BD59-A6C34878D82A}">
                    <a16:rowId xmlns:a16="http://schemas.microsoft.com/office/drawing/2014/main" val="403539725"/>
                  </a:ext>
                </a:extLst>
              </a:tr>
            </a:tbl>
          </a:graphicData>
        </a:graphic>
      </p:graphicFrame>
      <p:graphicFrame>
        <p:nvGraphicFramePr>
          <p:cNvPr id="2" name="表 1">
            <a:extLst>
              <a:ext uri="{FF2B5EF4-FFF2-40B4-BE49-F238E27FC236}">
                <a16:creationId xmlns:a16="http://schemas.microsoft.com/office/drawing/2014/main" id="{7D4B6645-1EFE-92E3-CA95-5E8A019AD0DC}"/>
              </a:ext>
            </a:extLst>
          </p:cNvPr>
          <p:cNvGraphicFramePr>
            <a:graphicFrameLocks noGrp="1"/>
          </p:cNvGraphicFramePr>
          <p:nvPr>
            <p:extLst>
              <p:ext uri="{D42A27DB-BD31-4B8C-83A1-F6EECF244321}">
                <p14:modId xmlns:p14="http://schemas.microsoft.com/office/powerpoint/2010/main" val="2904930626"/>
              </p:ext>
            </p:extLst>
          </p:nvPr>
        </p:nvGraphicFramePr>
        <p:xfrm>
          <a:off x="844998" y="3419570"/>
          <a:ext cx="10502003" cy="1146295"/>
        </p:xfrm>
        <a:graphic>
          <a:graphicData uri="http://schemas.openxmlformats.org/drawingml/2006/table">
            <a:tbl>
              <a:tblPr>
                <a:tableStyleId>{8A107856-5554-42FB-B03E-39F5DBC370BA}</a:tableStyleId>
              </a:tblPr>
              <a:tblGrid>
                <a:gridCol w="1498404">
                  <a:extLst>
                    <a:ext uri="{9D8B030D-6E8A-4147-A177-3AD203B41FA5}">
                      <a16:colId xmlns:a16="http://schemas.microsoft.com/office/drawing/2014/main" val="900119206"/>
                    </a:ext>
                  </a:extLst>
                </a:gridCol>
                <a:gridCol w="9003599">
                  <a:extLst>
                    <a:ext uri="{9D8B030D-6E8A-4147-A177-3AD203B41FA5}">
                      <a16:colId xmlns:a16="http://schemas.microsoft.com/office/drawing/2014/main" val="180868801"/>
                    </a:ext>
                  </a:extLst>
                </a:gridCol>
              </a:tblGrid>
              <a:tr h="780535">
                <a:tc>
                  <a:txBody>
                    <a:bodyPr/>
                    <a:lstStyle/>
                    <a:p>
                      <a:pPr algn="ctr"/>
                      <a:r>
                        <a:rPr kumimoji="1" lang="ja-JP" altLang="en-US" dirty="0">
                          <a:latin typeface="BIZ UDPゴシック" panose="020B0400000000000000" pitchFamily="50" charset="-128"/>
                          <a:ea typeface="BIZ UDPゴシック" panose="020B0400000000000000" pitchFamily="50" charset="-128"/>
                        </a:rPr>
                        <a:t>デメリット</a:t>
                      </a:r>
                    </a:p>
                  </a:txBody>
                  <a:tcPr anchor="ctr"/>
                </a:tc>
                <a:tc>
                  <a:txBody>
                    <a:bodyPr/>
                    <a:lstStyle/>
                    <a:p>
                      <a:pPr marL="285750" indent="-285750">
                        <a:buFont typeface="Wingdings" panose="05000000000000000000" pitchFamily="2" charset="2"/>
                        <a:buChar char="l"/>
                      </a:pPr>
                      <a:r>
                        <a:rPr kumimoji="1" lang="ja-JP" altLang="en-US" dirty="0">
                          <a:latin typeface="BIZ UDPゴシック" panose="020B0400000000000000" pitchFamily="50" charset="-128"/>
                          <a:ea typeface="BIZ UDPゴシック" panose="020B0400000000000000" pitchFamily="50" charset="-128"/>
                        </a:rPr>
                        <a:t>排卵誘発剤による副作用の可能性</a:t>
                      </a:r>
                      <a:endParaRPr kumimoji="1" lang="en-US" altLang="ja-JP"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l"/>
                      </a:pPr>
                      <a:r>
                        <a:rPr kumimoji="1" lang="ja-JP" altLang="en-US" dirty="0">
                          <a:latin typeface="BIZ UDPゴシック" panose="020B0400000000000000" pitchFamily="50" charset="-128"/>
                          <a:ea typeface="BIZ UDPゴシック" panose="020B0400000000000000" pitchFamily="50" charset="-128"/>
                        </a:rPr>
                        <a:t>時間と費用がかかり、複数回の通院が必要である</a:t>
                      </a:r>
                    </a:p>
                  </a:txBody>
                  <a:tcPr anchor="ctr"/>
                </a:tc>
                <a:extLst>
                  <a:ext uri="{0D108BD9-81ED-4DB2-BD59-A6C34878D82A}">
                    <a16:rowId xmlns:a16="http://schemas.microsoft.com/office/drawing/2014/main" val="2189007251"/>
                  </a:ext>
                </a:extLst>
              </a:tr>
              <a:tr h="272927">
                <a:tc>
                  <a:txBody>
                    <a:bodyPr/>
                    <a:lstStyle/>
                    <a:p>
                      <a:pPr algn="ctr"/>
                      <a:r>
                        <a:rPr kumimoji="1" lang="ja-JP" altLang="en-US" dirty="0">
                          <a:latin typeface="BIZ UDPゴシック" panose="020B0400000000000000" pitchFamily="50" charset="-128"/>
                          <a:ea typeface="BIZ UDPゴシック" panose="020B0400000000000000" pitchFamily="50" charset="-128"/>
                        </a:rPr>
                        <a:t>注意事項</a:t>
                      </a:r>
                    </a:p>
                  </a:txBody>
                  <a:tcPr anchor="ctr"/>
                </a:tc>
                <a:tc>
                  <a:txBody>
                    <a:bodyPr/>
                    <a:lstStyle/>
                    <a:p>
                      <a:pPr marL="285750" indent="-285750">
                        <a:buFont typeface="Wingdings" panose="05000000000000000000" pitchFamily="2" charset="2"/>
                        <a:buChar char="l"/>
                      </a:pPr>
                      <a:r>
                        <a:rPr kumimoji="1" lang="ja-JP" altLang="en-US" dirty="0">
                          <a:latin typeface="BIZ UDPゴシック" panose="020B0400000000000000" pitchFamily="50" charset="-128"/>
                          <a:ea typeface="BIZ UDPゴシック" panose="020B0400000000000000" pitchFamily="50" charset="-128"/>
                        </a:rPr>
                        <a:t>妊娠や出産を保証しない</a:t>
                      </a:r>
                      <a:endParaRPr kumimoji="1" lang="en-US" altLang="ja-JP"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167483887"/>
                  </a:ext>
                </a:extLst>
              </a:tr>
            </a:tbl>
          </a:graphicData>
        </a:graphic>
      </p:graphicFrame>
      <p:sp>
        <p:nvSpPr>
          <p:cNvPr id="13" name="四角形: 角を丸くする 12">
            <a:extLst>
              <a:ext uri="{FF2B5EF4-FFF2-40B4-BE49-F238E27FC236}">
                <a16:creationId xmlns:a16="http://schemas.microsoft.com/office/drawing/2014/main" id="{023344EF-1C87-9999-2893-E9B237F7CEA8}"/>
              </a:ext>
            </a:extLst>
          </p:cNvPr>
          <p:cNvSpPr/>
          <p:nvPr/>
        </p:nvSpPr>
        <p:spPr>
          <a:xfrm>
            <a:off x="1004926" y="1900915"/>
            <a:ext cx="10251654" cy="417523"/>
          </a:xfrm>
          <a:prstGeom prst="round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54019571-2BD6-5989-5CAA-691815187B65}"/>
              </a:ext>
            </a:extLst>
          </p:cNvPr>
          <p:cNvSpPr txBox="1"/>
          <p:nvPr/>
        </p:nvSpPr>
        <p:spPr>
          <a:xfrm>
            <a:off x="8048800" y="2969409"/>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sp>
        <p:nvSpPr>
          <p:cNvPr id="6" name="四角形: 角を丸くする 5">
            <a:extLst>
              <a:ext uri="{FF2B5EF4-FFF2-40B4-BE49-F238E27FC236}">
                <a16:creationId xmlns:a16="http://schemas.microsoft.com/office/drawing/2014/main" id="{6F49775F-4BFF-1F05-C87A-6702C89481EF}"/>
              </a:ext>
            </a:extLst>
          </p:cNvPr>
          <p:cNvSpPr/>
          <p:nvPr/>
        </p:nvSpPr>
        <p:spPr>
          <a:xfrm>
            <a:off x="1004926" y="2407696"/>
            <a:ext cx="10251654" cy="556876"/>
          </a:xfrm>
          <a:prstGeom prst="round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47DA0A27-85AE-FDF4-CBC7-962861F32BC4}"/>
              </a:ext>
            </a:extLst>
          </p:cNvPr>
          <p:cNvSpPr txBox="1"/>
          <p:nvPr/>
        </p:nvSpPr>
        <p:spPr>
          <a:xfrm>
            <a:off x="1208202" y="1948909"/>
            <a:ext cx="9978871" cy="1015663"/>
          </a:xfrm>
          <a:prstGeom prst="rect">
            <a:avLst/>
          </a:prstGeom>
          <a:noFill/>
        </p:spPr>
        <p:txBody>
          <a:bodyPr wrap="square" rtlCol="0">
            <a:spAutoFit/>
          </a:bodyPr>
          <a:lstStyle/>
          <a:p>
            <a:pPr algn="just"/>
            <a:r>
              <a:rPr kumimoji="1" lang="ja-JP" altLang="en-US" sz="1600" dirty="0">
                <a:latin typeface="BIZ UDゴシック" panose="020B0400000000000000" pitchFamily="49" charset="-128"/>
                <a:ea typeface="BIZ UDゴシック" panose="020B0400000000000000" pitchFamily="49" charset="-128"/>
              </a:rPr>
              <a:t>卵子凍結により卵子の時間を止めることができます。</a:t>
            </a:r>
            <a:endParaRPr kumimoji="1" lang="en-US" altLang="ja-JP" sz="1600" dirty="0">
              <a:latin typeface="BIZ UDゴシック" panose="020B0400000000000000" pitchFamily="49" charset="-128"/>
              <a:ea typeface="BIZ UDゴシック" panose="020B0400000000000000" pitchFamily="49" charset="-128"/>
            </a:endParaRPr>
          </a:p>
          <a:p>
            <a:pPr algn="just"/>
            <a:endParaRPr lang="en-US" altLang="ja-JP" sz="1200" dirty="0">
              <a:latin typeface="BIZ UDゴシック" panose="020B0400000000000000" pitchFamily="49" charset="-128"/>
              <a:ea typeface="BIZ UDゴシック" panose="020B0400000000000000" pitchFamily="49" charset="-128"/>
            </a:endParaRPr>
          </a:p>
          <a:p>
            <a:pPr algn="just"/>
            <a:r>
              <a:rPr kumimoji="1" lang="ja-JP" altLang="en-US" sz="1600" dirty="0">
                <a:latin typeface="BIZ UDゴシック" panose="020B0400000000000000" pitchFamily="49" charset="-128"/>
                <a:ea typeface="BIZ UDゴシック" panose="020B0400000000000000" pitchFamily="49" charset="-128"/>
              </a:rPr>
              <a:t>現在はパートナーがいない人や、今は仕事や趣味を充実させたい人にとって、妊娠の可能性を将来に残しておくことができる点がメリットといえます。</a:t>
            </a:r>
          </a:p>
        </p:txBody>
      </p:sp>
      <p:sp>
        <p:nvSpPr>
          <p:cNvPr id="7" name="四角形: 角を丸くする 6">
            <a:extLst>
              <a:ext uri="{FF2B5EF4-FFF2-40B4-BE49-F238E27FC236}">
                <a16:creationId xmlns:a16="http://schemas.microsoft.com/office/drawing/2014/main" id="{94702890-239E-9A7C-BDBD-BD7AB2315E0B}"/>
              </a:ext>
            </a:extLst>
          </p:cNvPr>
          <p:cNvSpPr/>
          <p:nvPr/>
        </p:nvSpPr>
        <p:spPr>
          <a:xfrm>
            <a:off x="1004926" y="4780173"/>
            <a:ext cx="10251654" cy="558000"/>
          </a:xfrm>
          <a:prstGeom prst="round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94DD0537-45BC-1CD2-3F80-A7FCD6F3B56F}"/>
              </a:ext>
            </a:extLst>
          </p:cNvPr>
          <p:cNvSpPr/>
          <p:nvPr/>
        </p:nvSpPr>
        <p:spPr>
          <a:xfrm>
            <a:off x="1004926" y="5413081"/>
            <a:ext cx="10251654" cy="417600"/>
          </a:xfrm>
          <a:prstGeom prst="round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DC63F80F-CA9E-A7E2-BDD1-8A6105AAD7D5}"/>
              </a:ext>
            </a:extLst>
          </p:cNvPr>
          <p:cNvSpPr/>
          <p:nvPr/>
        </p:nvSpPr>
        <p:spPr>
          <a:xfrm>
            <a:off x="1004926" y="5905589"/>
            <a:ext cx="10251654" cy="417600"/>
          </a:xfrm>
          <a:prstGeom prst="roundRect">
            <a:avLst/>
          </a:prstGeom>
          <a:solidFill>
            <a:srgbClr val="FEF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55983EA-EEC1-5EB6-B3CA-0DC586F6616A}"/>
              </a:ext>
            </a:extLst>
          </p:cNvPr>
          <p:cNvSpPr txBox="1"/>
          <p:nvPr/>
        </p:nvSpPr>
        <p:spPr>
          <a:xfrm>
            <a:off x="1208202" y="4765108"/>
            <a:ext cx="9978871" cy="1508105"/>
          </a:xfrm>
          <a:prstGeom prst="rect">
            <a:avLst/>
          </a:prstGeom>
          <a:noFill/>
        </p:spPr>
        <p:txBody>
          <a:bodyPr wrap="square" rtlCol="0">
            <a:spAutoFit/>
          </a:bodyPr>
          <a:lstStyle/>
          <a:p>
            <a:pPr algn="just"/>
            <a:r>
              <a:rPr kumimoji="1" lang="ja-JP" altLang="en-US" sz="1600" dirty="0">
                <a:latin typeface="BIZ UDゴシック" panose="020B0400000000000000" pitchFamily="49" charset="-128"/>
                <a:ea typeface="BIZ UDゴシック" panose="020B0400000000000000" pitchFamily="49" charset="-128"/>
              </a:rPr>
              <a:t>確率は高くないですが、排卵誘発剤によって腎不全や血栓症などにつながる卵巣過剰刺激症候群（</a:t>
            </a:r>
            <a:r>
              <a:rPr kumimoji="1" lang="en-US" altLang="ja-JP" sz="1600" dirty="0">
                <a:latin typeface="BIZ UDゴシック" panose="020B0400000000000000" pitchFamily="49" charset="-128"/>
                <a:ea typeface="BIZ UDゴシック" panose="020B0400000000000000" pitchFamily="49" charset="-128"/>
              </a:rPr>
              <a:t>OHSS</a:t>
            </a:r>
            <a:r>
              <a:rPr kumimoji="1" lang="ja-JP" altLang="en-US" sz="1600" dirty="0">
                <a:latin typeface="BIZ UDゴシック" panose="020B0400000000000000" pitchFamily="49" charset="-128"/>
                <a:ea typeface="BIZ UDゴシック" panose="020B0400000000000000" pitchFamily="49" charset="-128"/>
              </a:rPr>
              <a:t>）等の重篤な合併症が起こる可能性もあります。</a:t>
            </a:r>
            <a:endParaRPr kumimoji="1" lang="en-US" altLang="ja-JP" sz="1600" dirty="0">
              <a:latin typeface="BIZ UDゴシック" panose="020B0400000000000000" pitchFamily="49" charset="-128"/>
              <a:ea typeface="BIZ UDゴシック" panose="020B0400000000000000" pitchFamily="49" charset="-128"/>
            </a:endParaRPr>
          </a:p>
          <a:p>
            <a:pPr algn="just"/>
            <a:endParaRPr lang="en-US" altLang="ja-JP" sz="1200" dirty="0">
              <a:latin typeface="BIZ UDゴシック" panose="020B0400000000000000" pitchFamily="49" charset="-128"/>
              <a:ea typeface="BIZ UDゴシック" panose="020B0400000000000000" pitchFamily="49" charset="-128"/>
            </a:endParaRPr>
          </a:p>
          <a:p>
            <a:pPr algn="just"/>
            <a:r>
              <a:rPr kumimoji="1" lang="ja-JP" altLang="en-US" sz="1600" dirty="0">
                <a:latin typeface="BIZ UDゴシック" panose="020B0400000000000000" pitchFamily="49" charset="-128"/>
                <a:ea typeface="BIZ UDゴシック" panose="020B0400000000000000" pitchFamily="49" charset="-128"/>
              </a:rPr>
              <a:t>費用面では、卵子凍結は自由診療であるため経済的負担が大きくなる傾向があります。</a:t>
            </a:r>
            <a:endParaRPr kumimoji="1" lang="en-US" altLang="ja-JP" sz="1600" dirty="0">
              <a:latin typeface="BIZ UDゴシック" panose="020B0400000000000000" pitchFamily="49" charset="-128"/>
              <a:ea typeface="BIZ UDゴシック" panose="020B0400000000000000" pitchFamily="49" charset="-128"/>
            </a:endParaRPr>
          </a:p>
          <a:p>
            <a:pPr algn="just"/>
            <a:endParaRPr lang="en-US" altLang="ja-JP" sz="1600" dirty="0">
              <a:latin typeface="BIZ UDゴシック" panose="020B0400000000000000" pitchFamily="49" charset="-128"/>
              <a:ea typeface="BIZ UDゴシック" panose="020B0400000000000000" pitchFamily="49" charset="-128"/>
            </a:endParaRPr>
          </a:p>
          <a:p>
            <a:pPr algn="just"/>
            <a:r>
              <a:rPr kumimoji="1" lang="ja-JP" altLang="en-US" sz="1600" dirty="0">
                <a:latin typeface="BIZ UDゴシック" panose="020B0400000000000000" pitchFamily="49" charset="-128"/>
                <a:ea typeface="BIZ UDゴシック" panose="020B0400000000000000" pitchFamily="49" charset="-128"/>
              </a:rPr>
              <a:t>将来の妊娠・出産が保証されるものではない点も注意が必要です。</a:t>
            </a:r>
          </a:p>
        </p:txBody>
      </p:sp>
      <p:sp>
        <p:nvSpPr>
          <p:cNvPr id="12" name="テキスト ボックス 11">
            <a:extLst>
              <a:ext uri="{FF2B5EF4-FFF2-40B4-BE49-F238E27FC236}">
                <a16:creationId xmlns:a16="http://schemas.microsoft.com/office/drawing/2014/main" id="{48F0DD6F-EA23-19D1-E3B3-AB3E3E29D6B6}"/>
              </a:ext>
            </a:extLst>
          </p:cNvPr>
          <p:cNvSpPr txBox="1"/>
          <p:nvPr/>
        </p:nvSpPr>
        <p:spPr>
          <a:xfrm>
            <a:off x="8048800" y="6363728"/>
            <a:ext cx="3211843" cy="230832"/>
          </a:xfrm>
          <a:prstGeom prst="rect">
            <a:avLst/>
          </a:prstGeom>
          <a:noFill/>
        </p:spPr>
        <p:txBody>
          <a:bodyPr wrap="square">
            <a:spAutoFit/>
          </a:bodyPr>
          <a:lstStyle/>
          <a:p>
            <a:pPr algn="r"/>
            <a:r>
              <a:rPr lang="ja-JP" altLang="en-US" sz="900" dirty="0">
                <a:latin typeface="BIZ UDPゴシック" panose="020B0400000000000000" pitchFamily="50" charset="-128"/>
                <a:ea typeface="BIZ UDPゴシック" panose="020B0400000000000000" pitchFamily="50" charset="-128"/>
              </a:rPr>
              <a:t>（出所）　</a:t>
            </a:r>
            <a:r>
              <a:rPr lang="ja-JP" altLang="en-US" sz="900" dirty="0">
                <a:latin typeface="Meiryo UI" panose="020B0604030504040204" pitchFamily="50" charset="-128"/>
                <a:ea typeface="Meiryo UI" panose="020B0604030504040204" pitchFamily="50" charset="-128"/>
              </a:rPr>
              <a:t>東京都福祉局</a:t>
            </a:r>
            <a:r>
              <a:rPr lang="ja-JP" altLang="en-US" sz="900" dirty="0">
                <a:latin typeface="BIZ UDPゴシック" panose="020B0400000000000000" pitchFamily="50" charset="-128"/>
                <a:ea typeface="BIZ UDPゴシック" panose="020B0400000000000000" pitchFamily="50" charset="-128"/>
              </a:rPr>
              <a:t>「</a:t>
            </a:r>
            <a:r>
              <a:rPr lang="ja-JP" altLang="en-US" sz="900" dirty="0">
                <a:latin typeface="Meiryo UI" panose="020B0604030504040204" pitchFamily="50" charset="-128"/>
                <a:ea typeface="Meiryo UI" panose="020B0604030504040204" pitchFamily="50" charset="-128"/>
              </a:rPr>
              <a:t>みんなで一緒に知りたい卵子凍結のこと」</a:t>
            </a:r>
          </a:p>
        </p:txBody>
      </p:sp>
    </p:spTree>
    <p:extLst>
      <p:ext uri="{BB962C8B-B14F-4D97-AF65-F5344CB8AC3E}">
        <p14:creationId xmlns:p14="http://schemas.microsoft.com/office/powerpoint/2010/main" val="3053936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FD6C4-41A0-F318-A80B-B7D4D5DFCE19}"/>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35402EE3-0100-28EE-C94A-3163ADE4377D}"/>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D9E7BC34-AB8E-DEAC-696F-1895EC1D5C8A}"/>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52E6920B-5950-2B64-C1F8-8C48DB93190B}"/>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6" name="テキスト ボックス 5">
            <a:extLst>
              <a:ext uri="{FF2B5EF4-FFF2-40B4-BE49-F238E27FC236}">
                <a16:creationId xmlns:a16="http://schemas.microsoft.com/office/drawing/2014/main" id="{6352018D-4C12-1699-08FF-7DA478FD37B9}"/>
              </a:ext>
            </a:extLst>
          </p:cNvPr>
          <p:cNvSpPr txBox="1"/>
          <p:nvPr/>
        </p:nvSpPr>
        <p:spPr>
          <a:xfrm>
            <a:off x="727396"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制度の導入と運用</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grpSp>
        <p:nvGrpSpPr>
          <p:cNvPr id="8" name="グループ化 7">
            <a:extLst>
              <a:ext uri="{FF2B5EF4-FFF2-40B4-BE49-F238E27FC236}">
                <a16:creationId xmlns:a16="http://schemas.microsoft.com/office/drawing/2014/main" id="{B1A7806D-CA29-B96D-CF01-E21778F2E5D1}"/>
              </a:ext>
            </a:extLst>
          </p:cNvPr>
          <p:cNvGrpSpPr/>
          <p:nvPr/>
        </p:nvGrpSpPr>
        <p:grpSpPr>
          <a:xfrm>
            <a:off x="3518537" y="2335927"/>
            <a:ext cx="5154927" cy="3297644"/>
            <a:chOff x="1887590" y="2335927"/>
            <a:chExt cx="5154927" cy="3297644"/>
          </a:xfrm>
        </p:grpSpPr>
        <p:sp>
          <p:nvSpPr>
            <p:cNvPr id="10" name="テキスト ボックス 9">
              <a:extLst>
                <a:ext uri="{FF2B5EF4-FFF2-40B4-BE49-F238E27FC236}">
                  <a16:creationId xmlns:a16="http://schemas.microsoft.com/office/drawing/2014/main" id="{07F8DF89-B9D6-3B73-7598-C538BCE64B11}"/>
                </a:ext>
              </a:extLst>
            </p:cNvPr>
            <p:cNvSpPr txBox="1"/>
            <p:nvPr/>
          </p:nvSpPr>
          <p:spPr>
            <a:xfrm>
              <a:off x="2342934" y="2336163"/>
              <a:ext cx="4680533" cy="442674"/>
            </a:xfrm>
            <a:prstGeom prst="roundRect">
              <a:avLst/>
            </a:prstGeom>
          </p:spPr>
          <p:style>
            <a:lnRef idx="3">
              <a:schemeClr val="lt1"/>
            </a:lnRef>
            <a:fillRef idx="1">
              <a:schemeClr val="accent2"/>
            </a:fillRef>
            <a:effectRef idx="1">
              <a:schemeClr val="accent2"/>
            </a:effectRef>
            <a:fontRef idx="minor">
              <a:schemeClr val="lt1"/>
            </a:fontRef>
          </p:style>
          <p:txBody>
            <a:bodyPr wrap="square" rtlCol="0" anchor="ctr">
              <a:spAutoFit/>
            </a:bodyPr>
            <a:lstStyle/>
            <a:p>
              <a:r>
                <a:rPr lang="ja-JP" altLang="en-US" sz="2000" b="1" dirty="0">
                  <a:latin typeface="BIZ UDPゴシック" panose="020B0400000000000000" pitchFamily="50" charset="-128"/>
                  <a:ea typeface="BIZ UDPゴシック" panose="020B0400000000000000" pitchFamily="50" charset="-128"/>
                </a:rPr>
                <a:t>取組方針の明確化、取組体制の整備</a:t>
              </a:r>
              <a:endParaRPr kumimoji="1" lang="en-US" altLang="ja-JP" sz="2000" b="1" dirty="0">
                <a:latin typeface="BIZ UDPゴシック" panose="020B0400000000000000" pitchFamily="50" charset="-128"/>
                <a:ea typeface="BIZ UDPゴシック" panose="020B0400000000000000" pitchFamily="50" charset="-128"/>
              </a:endParaRPr>
            </a:p>
          </p:txBody>
        </p:sp>
        <p:sp>
          <p:nvSpPr>
            <p:cNvPr id="12" name="四角形: 角を丸くする 11">
              <a:extLst>
                <a:ext uri="{FF2B5EF4-FFF2-40B4-BE49-F238E27FC236}">
                  <a16:creationId xmlns:a16="http://schemas.microsoft.com/office/drawing/2014/main" id="{B2E9EF40-194E-595A-454E-6C8C64C151C9}"/>
                </a:ext>
              </a:extLst>
            </p:cNvPr>
            <p:cNvSpPr/>
            <p:nvPr/>
          </p:nvSpPr>
          <p:spPr>
            <a:xfrm>
              <a:off x="1887590" y="2335927"/>
              <a:ext cx="455344" cy="4428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１</a:t>
              </a:r>
            </a:p>
          </p:txBody>
        </p:sp>
        <p:sp>
          <p:nvSpPr>
            <p:cNvPr id="13" name="テキスト ボックス 12">
              <a:extLst>
                <a:ext uri="{FF2B5EF4-FFF2-40B4-BE49-F238E27FC236}">
                  <a16:creationId xmlns:a16="http://schemas.microsoft.com/office/drawing/2014/main" id="{90D7385F-F20E-EA86-49A2-A5CB2AF6E093}"/>
                </a:ext>
              </a:extLst>
            </p:cNvPr>
            <p:cNvSpPr txBox="1"/>
            <p:nvPr/>
          </p:nvSpPr>
          <p:spPr>
            <a:xfrm>
              <a:off x="2361984" y="3053398"/>
              <a:ext cx="4680533" cy="442674"/>
            </a:xfrm>
            <a:prstGeom prst="roundRect">
              <a:avLst/>
            </a:prstGeom>
          </p:spPr>
          <p:style>
            <a:lnRef idx="3">
              <a:schemeClr val="lt1"/>
            </a:lnRef>
            <a:fillRef idx="1">
              <a:schemeClr val="accent6"/>
            </a:fillRef>
            <a:effectRef idx="1">
              <a:schemeClr val="accent6"/>
            </a:effectRef>
            <a:fontRef idx="minor">
              <a:schemeClr val="lt1"/>
            </a:fontRef>
          </p:style>
          <p:txBody>
            <a:bodyPr wrap="square" rtlCol="0" anchor="ctr">
              <a:spAutoFit/>
            </a:bodyPr>
            <a:lstStyle/>
            <a:p>
              <a:r>
                <a:rPr lang="ja-JP" altLang="en-US" sz="2000" b="1" dirty="0">
                  <a:latin typeface="BIZ UDPゴシック" panose="020B0400000000000000" pitchFamily="50" charset="-128"/>
                  <a:ea typeface="BIZ UDPゴシック" panose="020B0400000000000000" pitchFamily="50" charset="-128"/>
                </a:rPr>
                <a:t>実態把握</a:t>
              </a:r>
              <a:endParaRPr kumimoji="1" lang="en-US" altLang="ja-JP" sz="2000" b="1" dirty="0">
                <a:latin typeface="BIZ UDPゴシック" panose="020B0400000000000000" pitchFamily="50" charset="-128"/>
                <a:ea typeface="BIZ UDPゴシック" panose="020B0400000000000000" pitchFamily="50" charset="-128"/>
              </a:endParaRPr>
            </a:p>
          </p:txBody>
        </p:sp>
        <p:sp>
          <p:nvSpPr>
            <p:cNvPr id="14" name="四角形: 角を丸くする 13">
              <a:extLst>
                <a:ext uri="{FF2B5EF4-FFF2-40B4-BE49-F238E27FC236}">
                  <a16:creationId xmlns:a16="http://schemas.microsoft.com/office/drawing/2014/main" id="{B5F87C1A-2D8A-9630-88B4-720F66ABEDC9}"/>
                </a:ext>
              </a:extLst>
            </p:cNvPr>
            <p:cNvSpPr/>
            <p:nvPr/>
          </p:nvSpPr>
          <p:spPr>
            <a:xfrm>
              <a:off x="1887590" y="3053334"/>
              <a:ext cx="455344" cy="4428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２</a:t>
              </a:r>
            </a:p>
          </p:txBody>
        </p:sp>
        <p:sp>
          <p:nvSpPr>
            <p:cNvPr id="15" name="テキスト ボックス 14">
              <a:extLst>
                <a:ext uri="{FF2B5EF4-FFF2-40B4-BE49-F238E27FC236}">
                  <a16:creationId xmlns:a16="http://schemas.microsoft.com/office/drawing/2014/main" id="{08941392-9261-12DC-5420-8FEABE5C7965}"/>
                </a:ext>
              </a:extLst>
            </p:cNvPr>
            <p:cNvSpPr txBox="1"/>
            <p:nvPr/>
          </p:nvSpPr>
          <p:spPr>
            <a:xfrm>
              <a:off x="2361898" y="3766263"/>
              <a:ext cx="4680533" cy="442674"/>
            </a:xfrm>
            <a:prstGeom prst="roundRect">
              <a:avLst/>
            </a:prstGeom>
          </p:spPr>
          <p:style>
            <a:lnRef idx="3">
              <a:schemeClr val="lt1"/>
            </a:lnRef>
            <a:fillRef idx="1">
              <a:schemeClr val="accent1"/>
            </a:fillRef>
            <a:effectRef idx="1">
              <a:schemeClr val="accent1"/>
            </a:effectRef>
            <a:fontRef idx="minor">
              <a:schemeClr val="lt1"/>
            </a:fontRef>
          </p:style>
          <p:txBody>
            <a:bodyPr wrap="square" rtlCol="0" anchor="ctr">
              <a:spAutoFit/>
            </a:bodyPr>
            <a:lstStyle/>
            <a:p>
              <a:r>
                <a:rPr lang="ja-JP" altLang="en-US" sz="2000" b="1" dirty="0">
                  <a:latin typeface="BIZ UDPゴシック" panose="020B0400000000000000" pitchFamily="50" charset="-128"/>
                  <a:ea typeface="BIZ UDPゴシック" panose="020B0400000000000000" pitchFamily="50" charset="-128"/>
                </a:rPr>
                <a:t>制度設計・取組の決定</a:t>
              </a:r>
              <a:endParaRPr kumimoji="1" lang="en-US" altLang="ja-JP" sz="2000" b="1" dirty="0">
                <a:latin typeface="BIZ UDPゴシック" panose="020B0400000000000000" pitchFamily="50" charset="-128"/>
                <a:ea typeface="BIZ UDPゴシック" panose="020B0400000000000000" pitchFamily="50" charset="-128"/>
              </a:endParaRPr>
            </a:p>
          </p:txBody>
        </p:sp>
        <p:sp>
          <p:nvSpPr>
            <p:cNvPr id="16" name="四角形: 角を丸くする 15">
              <a:extLst>
                <a:ext uri="{FF2B5EF4-FFF2-40B4-BE49-F238E27FC236}">
                  <a16:creationId xmlns:a16="http://schemas.microsoft.com/office/drawing/2014/main" id="{0BD45AE4-5C1A-774B-3509-B1CAD886A825}"/>
                </a:ext>
              </a:extLst>
            </p:cNvPr>
            <p:cNvSpPr/>
            <p:nvPr/>
          </p:nvSpPr>
          <p:spPr>
            <a:xfrm>
              <a:off x="1887590" y="3740799"/>
              <a:ext cx="455344" cy="4428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３</a:t>
              </a:r>
            </a:p>
          </p:txBody>
        </p:sp>
        <p:sp>
          <p:nvSpPr>
            <p:cNvPr id="17" name="テキスト ボックス 16">
              <a:extLst>
                <a:ext uri="{FF2B5EF4-FFF2-40B4-BE49-F238E27FC236}">
                  <a16:creationId xmlns:a16="http://schemas.microsoft.com/office/drawing/2014/main" id="{A7BDCD78-C4B8-0A6F-4D15-3CEEA22CE823}"/>
                </a:ext>
              </a:extLst>
            </p:cNvPr>
            <p:cNvSpPr txBox="1"/>
            <p:nvPr/>
          </p:nvSpPr>
          <p:spPr>
            <a:xfrm>
              <a:off x="2342934" y="4478869"/>
              <a:ext cx="4680533" cy="442674"/>
            </a:xfrm>
            <a:prstGeom prst="roundRect">
              <a:avLst/>
            </a:prstGeom>
          </p:spPr>
          <p:style>
            <a:lnRef idx="3">
              <a:schemeClr val="lt1"/>
            </a:lnRef>
            <a:fillRef idx="1">
              <a:schemeClr val="accent4"/>
            </a:fillRef>
            <a:effectRef idx="1">
              <a:schemeClr val="accent4"/>
            </a:effectRef>
            <a:fontRef idx="minor">
              <a:schemeClr val="lt1"/>
            </a:fontRef>
          </p:style>
          <p:txBody>
            <a:bodyPr wrap="square" rtlCol="0" anchor="ctr">
              <a:spAutoFit/>
            </a:bodyPr>
            <a:lstStyle/>
            <a:p>
              <a:r>
                <a:rPr lang="ja-JP" altLang="en-US" sz="2000" b="1" dirty="0">
                  <a:latin typeface="BIZ UDPゴシック" panose="020B0400000000000000" pitchFamily="50" charset="-128"/>
                  <a:ea typeface="BIZ UDPゴシック" panose="020B0400000000000000" pitchFamily="50" charset="-128"/>
                </a:rPr>
                <a:t>運用</a:t>
              </a:r>
              <a:endParaRPr kumimoji="1" lang="en-US" altLang="ja-JP" sz="2000" b="1" dirty="0">
                <a:latin typeface="BIZ UDPゴシック" panose="020B0400000000000000" pitchFamily="50" charset="-128"/>
                <a:ea typeface="BIZ UDPゴシック" panose="020B0400000000000000" pitchFamily="50" charset="-128"/>
              </a:endParaRPr>
            </a:p>
          </p:txBody>
        </p:sp>
        <p:sp>
          <p:nvSpPr>
            <p:cNvPr id="20" name="四角形: 角を丸くする 19">
              <a:extLst>
                <a:ext uri="{FF2B5EF4-FFF2-40B4-BE49-F238E27FC236}">
                  <a16:creationId xmlns:a16="http://schemas.microsoft.com/office/drawing/2014/main" id="{6E190916-043D-85E9-5113-D691925BAF35}"/>
                </a:ext>
              </a:extLst>
            </p:cNvPr>
            <p:cNvSpPr/>
            <p:nvPr/>
          </p:nvSpPr>
          <p:spPr>
            <a:xfrm>
              <a:off x="1887590" y="4465781"/>
              <a:ext cx="455344" cy="442800"/>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４</a:t>
              </a:r>
            </a:p>
          </p:txBody>
        </p:sp>
        <p:sp>
          <p:nvSpPr>
            <p:cNvPr id="21" name="テキスト ボックス 20">
              <a:extLst>
                <a:ext uri="{FF2B5EF4-FFF2-40B4-BE49-F238E27FC236}">
                  <a16:creationId xmlns:a16="http://schemas.microsoft.com/office/drawing/2014/main" id="{09CBD986-D4B7-1417-0C3E-E32E05A0222A}"/>
                </a:ext>
              </a:extLst>
            </p:cNvPr>
            <p:cNvSpPr txBox="1"/>
            <p:nvPr/>
          </p:nvSpPr>
          <p:spPr>
            <a:xfrm>
              <a:off x="2361898" y="5190897"/>
              <a:ext cx="4680533" cy="442674"/>
            </a:xfrm>
            <a:prstGeom prst="roundRect">
              <a:avLst/>
            </a:prstGeom>
          </p:spPr>
          <p:style>
            <a:lnRef idx="3">
              <a:schemeClr val="lt1"/>
            </a:lnRef>
            <a:fillRef idx="1">
              <a:schemeClr val="accent3"/>
            </a:fillRef>
            <a:effectRef idx="1">
              <a:schemeClr val="accent3"/>
            </a:effectRef>
            <a:fontRef idx="minor">
              <a:schemeClr val="lt1"/>
            </a:fontRef>
          </p:style>
          <p:txBody>
            <a:bodyPr wrap="square" rtlCol="0" anchor="ctr">
              <a:spAutoFit/>
            </a:bodyPr>
            <a:lstStyle/>
            <a:p>
              <a:r>
                <a:rPr lang="ja-JP" altLang="en-US" sz="2000" b="1" dirty="0">
                  <a:latin typeface="BIZ UDPゴシック" panose="020B0400000000000000" pitchFamily="50" charset="-128"/>
                  <a:ea typeface="BIZ UDPゴシック" panose="020B0400000000000000" pitchFamily="50" charset="-128"/>
                </a:rPr>
                <a:t>取組実績の確認・見直し</a:t>
              </a:r>
              <a:endParaRPr kumimoji="1" lang="en-US" altLang="ja-JP" sz="2000" b="1" dirty="0">
                <a:latin typeface="BIZ UDPゴシック" panose="020B0400000000000000" pitchFamily="50" charset="-128"/>
                <a:ea typeface="BIZ UDPゴシック" panose="020B0400000000000000" pitchFamily="50" charset="-128"/>
              </a:endParaRPr>
            </a:p>
          </p:txBody>
        </p:sp>
        <p:sp>
          <p:nvSpPr>
            <p:cNvPr id="24" name="四角形: 角を丸くする 23">
              <a:extLst>
                <a:ext uri="{FF2B5EF4-FFF2-40B4-BE49-F238E27FC236}">
                  <a16:creationId xmlns:a16="http://schemas.microsoft.com/office/drawing/2014/main" id="{7AFDDFF0-E81C-8A9B-72E7-F51D03DD5C56}"/>
                </a:ext>
              </a:extLst>
            </p:cNvPr>
            <p:cNvSpPr/>
            <p:nvPr/>
          </p:nvSpPr>
          <p:spPr>
            <a:xfrm>
              <a:off x="1887590" y="5190763"/>
              <a:ext cx="455344" cy="44280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ja-JP" altLang="en-US" sz="2000" b="1" dirty="0">
                  <a:latin typeface="BIZ UDPゴシック" panose="020B0400000000000000" pitchFamily="50" charset="-128"/>
                  <a:ea typeface="BIZ UDPゴシック" panose="020B0400000000000000" pitchFamily="50" charset="-128"/>
                </a:rPr>
                <a:t>５</a:t>
              </a:r>
            </a:p>
          </p:txBody>
        </p:sp>
      </p:grpSp>
      <p:sp>
        <p:nvSpPr>
          <p:cNvPr id="29" name="テキスト ボックス 28">
            <a:extLst>
              <a:ext uri="{FF2B5EF4-FFF2-40B4-BE49-F238E27FC236}">
                <a16:creationId xmlns:a16="http://schemas.microsoft.com/office/drawing/2014/main" id="{6375553B-EF81-8811-1B69-70B6C0BCA34D}"/>
              </a:ext>
            </a:extLst>
          </p:cNvPr>
          <p:cNvSpPr txBox="1"/>
          <p:nvPr/>
        </p:nvSpPr>
        <p:spPr>
          <a:xfrm>
            <a:off x="1472621" y="1399893"/>
            <a:ext cx="7728200" cy="369332"/>
          </a:xfrm>
          <a:prstGeom prst="rect">
            <a:avLst/>
          </a:prstGeom>
          <a:noFill/>
        </p:spPr>
        <p:txBody>
          <a:bodyPr wrap="square">
            <a:spAutoFit/>
          </a:bodyPr>
          <a:lstStyle/>
          <a:p>
            <a:pPr>
              <a:spcBef>
                <a:spcPts val="600"/>
              </a:spcBef>
            </a:pPr>
            <a:r>
              <a:rPr lang="ja-JP" altLang="en-US" dirty="0">
                <a:latin typeface="BIZ UDPゴシック" panose="020B0400000000000000" pitchFamily="50" charset="-128"/>
                <a:ea typeface="BIZ UDPゴシック" panose="020B0400000000000000" pitchFamily="50" charset="-128"/>
              </a:rPr>
              <a:t>“仕組み”と“人の理解”の両輪で、取り組みを続ける必要がある</a:t>
            </a:r>
            <a:endParaRPr lang="ja-JP" altLang="en-US" sz="1200"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AF36154D-B051-943E-B4AA-2D16A2D989D1}"/>
              </a:ext>
            </a:extLst>
          </p:cNvPr>
          <p:cNvSpPr txBox="1"/>
          <p:nvPr/>
        </p:nvSpPr>
        <p:spPr>
          <a:xfrm>
            <a:off x="1090826" y="160162"/>
            <a:ext cx="6846674"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３．卵子凍結と仕事の両立について</a:t>
            </a:r>
          </a:p>
        </p:txBody>
      </p:sp>
    </p:spTree>
    <p:extLst>
      <p:ext uri="{BB962C8B-B14F-4D97-AF65-F5344CB8AC3E}">
        <p14:creationId xmlns:p14="http://schemas.microsoft.com/office/powerpoint/2010/main" val="311298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42D2F-FAD7-3A5E-8FA7-A4AD31B42CC9}"/>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1C3D95EB-7A9B-CB5F-9BB6-034437BB1C90}"/>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8760B014-2F04-8401-D2ED-96D64020D443}"/>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B9386D4A-94AF-3EFB-DB1C-235EF2889A74}"/>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6" name="テキスト ボックス 5">
            <a:extLst>
              <a:ext uri="{FF2B5EF4-FFF2-40B4-BE49-F238E27FC236}">
                <a16:creationId xmlns:a16="http://schemas.microsoft.com/office/drawing/2014/main" id="{D445AE6F-A939-E98C-11E2-0751AEA43178}"/>
              </a:ext>
            </a:extLst>
          </p:cNvPr>
          <p:cNvSpPr txBox="1"/>
          <p:nvPr/>
        </p:nvSpPr>
        <p:spPr>
          <a:xfrm>
            <a:off x="399686"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en-US" altLang="ja-JP" sz="2000" b="1" dirty="0">
                <a:solidFill>
                  <a:schemeClr val="tx1">
                    <a:lumMod val="85000"/>
                    <a:lumOff val="15000"/>
                  </a:schemeClr>
                </a:solidFill>
                <a:latin typeface="BIZ UDゴシック" panose="020B0400000000000000" pitchFamily="49" charset="-128"/>
                <a:ea typeface="BIZ UDゴシック" panose="020B0400000000000000" pitchFamily="49" charset="-128"/>
              </a:rPr>
              <a:t>《</a:t>
            </a:r>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ハラスメント防止</a:t>
            </a:r>
            <a:r>
              <a:rPr lang="en-US" altLang="ja-JP" sz="2000" b="1" dirty="0">
                <a:solidFill>
                  <a:schemeClr val="tx1">
                    <a:lumMod val="85000"/>
                    <a:lumOff val="15000"/>
                  </a:schemeClr>
                </a:solidFill>
                <a:latin typeface="BIZ UDゴシック" panose="020B0400000000000000" pitchFamily="49" charset="-128"/>
                <a:ea typeface="BIZ UDゴシック" panose="020B0400000000000000" pitchFamily="49" charset="-128"/>
              </a:rPr>
              <a:t>》</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13" name="テキスト ボックス 12">
            <a:extLst>
              <a:ext uri="{FF2B5EF4-FFF2-40B4-BE49-F238E27FC236}">
                <a16:creationId xmlns:a16="http://schemas.microsoft.com/office/drawing/2014/main" id="{0C9630DC-7301-76BB-B248-56275E80F037}"/>
              </a:ext>
            </a:extLst>
          </p:cNvPr>
          <p:cNvSpPr txBox="1"/>
          <p:nvPr/>
        </p:nvSpPr>
        <p:spPr>
          <a:xfrm>
            <a:off x="3404611" y="1737333"/>
            <a:ext cx="6097162" cy="307777"/>
          </a:xfrm>
          <a:prstGeom prst="rect">
            <a:avLst/>
          </a:prstGeom>
          <a:noFill/>
        </p:spPr>
        <p:txBody>
          <a:bodyPr wrap="square">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育児・介護休業法および男女雇用機会均等法</a:t>
            </a:r>
          </a:p>
        </p:txBody>
      </p:sp>
      <p:sp>
        <p:nvSpPr>
          <p:cNvPr id="15" name="テキスト ボックス 14">
            <a:extLst>
              <a:ext uri="{FF2B5EF4-FFF2-40B4-BE49-F238E27FC236}">
                <a16:creationId xmlns:a16="http://schemas.microsoft.com/office/drawing/2014/main" id="{88A7432D-9598-BB20-0421-11BACDA4358C}"/>
              </a:ext>
            </a:extLst>
          </p:cNvPr>
          <p:cNvSpPr txBox="1"/>
          <p:nvPr/>
        </p:nvSpPr>
        <p:spPr>
          <a:xfrm>
            <a:off x="1394514" y="2114680"/>
            <a:ext cx="9501445" cy="584775"/>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将来の妊娠・出産に備えて卵子凍結を行うことや、そのための通院・処置を理由として、職場での不利益な取り扱い（解雇、降格、減給など）や心ない言動を受けることはプレ・マタニティハラスメントに該当します。</a:t>
            </a:r>
          </a:p>
        </p:txBody>
      </p:sp>
      <p:sp>
        <p:nvSpPr>
          <p:cNvPr id="18" name="テキスト ボックス 17">
            <a:extLst>
              <a:ext uri="{FF2B5EF4-FFF2-40B4-BE49-F238E27FC236}">
                <a16:creationId xmlns:a16="http://schemas.microsoft.com/office/drawing/2014/main" id="{83A34B75-6D4E-EAB9-79BB-1E38C6CAD739}"/>
              </a:ext>
            </a:extLst>
          </p:cNvPr>
          <p:cNvSpPr txBox="1"/>
          <p:nvPr/>
        </p:nvSpPr>
        <p:spPr>
          <a:xfrm>
            <a:off x="1251002" y="1391570"/>
            <a:ext cx="8082666" cy="630942"/>
          </a:xfrm>
          <a:prstGeom prst="rect">
            <a:avLst/>
          </a:prstGeom>
          <a:noFill/>
        </p:spPr>
        <p:txBody>
          <a:bodyPr wrap="square">
            <a:spAutoFit/>
          </a:bodyPr>
          <a:lstStyle/>
          <a:p>
            <a:pPr marL="285750" indent="-285750">
              <a:spcBef>
                <a:spcPts val="600"/>
              </a:spcBef>
              <a:buFont typeface="Wingdings" panose="05000000000000000000" pitchFamily="2" charset="2"/>
              <a:buChar char="l"/>
            </a:pPr>
            <a:r>
              <a:rPr lang="ja-JP" altLang="en-US" b="1" dirty="0">
                <a:latin typeface="BIZ UDPゴシック" panose="020B0400000000000000" pitchFamily="50" charset="-128"/>
                <a:ea typeface="BIZ UDPゴシック" panose="020B0400000000000000" pitchFamily="50" charset="-128"/>
              </a:rPr>
              <a:t>「妊娠、出産、育児休業等に関するハラスメント」の防止措置の義務化</a:t>
            </a:r>
          </a:p>
          <a:p>
            <a:pPr>
              <a:spcBef>
                <a:spcPts val="600"/>
              </a:spcBef>
            </a:pPr>
            <a:endParaRPr lang="ja-JP" altLang="en-US" sz="1200" b="1"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C0B4FF57-AE47-D7D4-B2E0-6F0F39A50AC5}"/>
              </a:ext>
            </a:extLst>
          </p:cNvPr>
          <p:cNvSpPr txBox="1"/>
          <p:nvPr/>
        </p:nvSpPr>
        <p:spPr>
          <a:xfrm>
            <a:off x="2073402" y="3373095"/>
            <a:ext cx="7617485" cy="369332"/>
          </a:xfrm>
          <a:prstGeom prst="rect">
            <a:avLst/>
          </a:prstGeom>
          <a:noFill/>
        </p:spPr>
        <p:txBody>
          <a:bodyPr wrap="square">
            <a:spAutoFit/>
          </a:bodyPr>
          <a:lstStyle/>
          <a:p>
            <a:r>
              <a:rPr lang="ja-JP" altLang="en-US" b="1" u="sng" dirty="0">
                <a:latin typeface="BIZ UDPゴシック" panose="020B0400000000000000" pitchFamily="50" charset="-128"/>
                <a:ea typeface="BIZ UDPゴシック" panose="020B0400000000000000" pitchFamily="50" charset="-128"/>
              </a:rPr>
              <a:t>プレ・マタニティハラスメント </a:t>
            </a:r>
            <a:r>
              <a:rPr lang="ja-JP" altLang="en-US" sz="1400" b="1" u="sng" dirty="0">
                <a:latin typeface="BIZ UDPゴシック" panose="020B0400000000000000" pitchFamily="50" charset="-128"/>
                <a:ea typeface="BIZ UDPゴシック" panose="020B0400000000000000" pitchFamily="50" charset="-128"/>
              </a:rPr>
              <a:t>（妊娠する前の人に対するハラスメント） </a:t>
            </a:r>
            <a:r>
              <a:rPr lang="ja-JP" altLang="en-US" b="1" u="sng" dirty="0">
                <a:latin typeface="BIZ UDPゴシック" panose="020B0400000000000000" pitchFamily="50" charset="-128"/>
                <a:ea typeface="BIZ UDPゴシック" panose="020B0400000000000000" pitchFamily="50" charset="-128"/>
              </a:rPr>
              <a:t>実例</a:t>
            </a:r>
          </a:p>
        </p:txBody>
      </p:sp>
      <p:sp>
        <p:nvSpPr>
          <p:cNvPr id="20" name="テキスト ボックス 19">
            <a:extLst>
              <a:ext uri="{FF2B5EF4-FFF2-40B4-BE49-F238E27FC236}">
                <a16:creationId xmlns:a16="http://schemas.microsoft.com/office/drawing/2014/main" id="{7A471C0E-43E5-4B2C-75EC-45E4D788DDA9}"/>
              </a:ext>
            </a:extLst>
          </p:cNvPr>
          <p:cNvSpPr txBox="1"/>
          <p:nvPr/>
        </p:nvSpPr>
        <p:spPr>
          <a:xfrm>
            <a:off x="2085720" y="3968838"/>
            <a:ext cx="7976276" cy="584775"/>
          </a:xfrm>
          <a:prstGeom prst="rect">
            <a:avLst/>
          </a:prstGeom>
          <a:noFill/>
        </p:spPr>
        <p:txBody>
          <a:bodyPr wrap="square">
            <a:spAutoFit/>
          </a:bodyPr>
          <a:lstStyle/>
          <a:p>
            <a:pPr marL="285750" indent="-200025" algn="jus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突然の受診のため上司に仕事を調整したいと伝えましたが「もう少し長期的に予定が立てられないのか？」と言われてしまい、理解が得られませんでした。</a:t>
            </a:r>
          </a:p>
        </p:txBody>
      </p:sp>
      <p:sp>
        <p:nvSpPr>
          <p:cNvPr id="24" name="テキスト ボックス 23">
            <a:extLst>
              <a:ext uri="{FF2B5EF4-FFF2-40B4-BE49-F238E27FC236}">
                <a16:creationId xmlns:a16="http://schemas.microsoft.com/office/drawing/2014/main" id="{50E60ED6-A09C-EAE3-9CD2-E84C3F3956AB}"/>
              </a:ext>
            </a:extLst>
          </p:cNvPr>
          <p:cNvSpPr txBox="1"/>
          <p:nvPr/>
        </p:nvSpPr>
        <p:spPr>
          <a:xfrm>
            <a:off x="2085721" y="4648673"/>
            <a:ext cx="7976276" cy="338554"/>
          </a:xfrm>
          <a:prstGeom prst="rect">
            <a:avLst/>
          </a:prstGeom>
          <a:noFill/>
        </p:spPr>
        <p:txBody>
          <a:bodyPr wrap="square">
            <a:spAutoFit/>
          </a:bodyPr>
          <a:lstStyle/>
          <a:p>
            <a:pPr marL="285750" indent="-200025" algn="jus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有給休暇を申請すると「また休むの？　一昨日も病院に行ったよね？」と言われました。</a:t>
            </a:r>
          </a:p>
        </p:txBody>
      </p:sp>
      <p:sp>
        <p:nvSpPr>
          <p:cNvPr id="26" name="テキスト ボックス 25">
            <a:extLst>
              <a:ext uri="{FF2B5EF4-FFF2-40B4-BE49-F238E27FC236}">
                <a16:creationId xmlns:a16="http://schemas.microsoft.com/office/drawing/2014/main" id="{BA1B4D0C-10A4-52EB-E229-826B40459F32}"/>
              </a:ext>
            </a:extLst>
          </p:cNvPr>
          <p:cNvSpPr txBox="1"/>
          <p:nvPr/>
        </p:nvSpPr>
        <p:spPr>
          <a:xfrm>
            <a:off x="2085720" y="5112398"/>
            <a:ext cx="7976275" cy="338554"/>
          </a:xfrm>
          <a:prstGeom prst="rect">
            <a:avLst/>
          </a:prstGeom>
          <a:noFill/>
        </p:spPr>
        <p:txBody>
          <a:bodyPr wrap="square">
            <a:spAutoFit/>
          </a:bodyPr>
          <a:lstStyle/>
          <a:p>
            <a:pPr marL="285750" indent="-200025" algn="just">
              <a:buFont typeface="Arial" panose="020B0604020202020204" pitchFamily="34" charset="0"/>
              <a:buChar char="•"/>
            </a:pPr>
            <a:r>
              <a:rPr lang="ja-JP" altLang="en-US" sz="1600" dirty="0">
                <a:latin typeface="BIZ UDPゴシック" panose="020B0400000000000000" pitchFamily="50" charset="-128"/>
                <a:ea typeface="BIZ UDPゴシック" panose="020B0400000000000000" pitchFamily="50" charset="-128"/>
              </a:rPr>
              <a:t>職場の人に「女は仕事か子どもか選ばなくてはね」と言われました。</a:t>
            </a:r>
          </a:p>
        </p:txBody>
      </p:sp>
      <p:sp>
        <p:nvSpPr>
          <p:cNvPr id="27" name="四角形: メモ 26">
            <a:extLst>
              <a:ext uri="{FF2B5EF4-FFF2-40B4-BE49-F238E27FC236}">
                <a16:creationId xmlns:a16="http://schemas.microsoft.com/office/drawing/2014/main" id="{0F60B8D6-2A83-C24C-1429-198BF4563965}"/>
              </a:ext>
            </a:extLst>
          </p:cNvPr>
          <p:cNvSpPr/>
          <p:nvPr/>
        </p:nvSpPr>
        <p:spPr>
          <a:xfrm>
            <a:off x="1998542" y="3026003"/>
            <a:ext cx="8194915" cy="3007221"/>
          </a:xfrm>
          <a:prstGeom prst="foldedCorner">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923BAB6C-25BD-C651-C00B-CA923AD44A1E}"/>
              </a:ext>
            </a:extLst>
          </p:cNvPr>
          <p:cNvSpPr txBox="1"/>
          <p:nvPr/>
        </p:nvSpPr>
        <p:spPr>
          <a:xfrm>
            <a:off x="5032216" y="5528988"/>
            <a:ext cx="4937876" cy="400110"/>
          </a:xfrm>
          <a:prstGeom prst="rect">
            <a:avLst/>
          </a:prstGeom>
          <a:noFill/>
        </p:spPr>
        <p:txBody>
          <a:bodyPr wrap="square">
            <a:spAutoFit/>
          </a:bodyPr>
          <a:lstStyle/>
          <a:p>
            <a:pPr>
              <a:tabLst>
                <a:tab pos="447675" algn="l"/>
              </a:tabLst>
            </a:pPr>
            <a:r>
              <a:rPr lang="ja-JP" altLang="en-US" sz="1000" dirty="0">
                <a:latin typeface="BIZ UDPゴシック" panose="020B0400000000000000" pitchFamily="50" charset="-128"/>
                <a:ea typeface="BIZ UDPゴシック" panose="020B0400000000000000" pitchFamily="50" charset="-128"/>
              </a:rPr>
              <a:t>（出所）</a:t>
            </a:r>
            <a:r>
              <a:rPr lang="en-US" altLang="ja-JP" sz="1000" dirty="0">
                <a:latin typeface="BIZ UDPゴシック" panose="020B0400000000000000" pitchFamily="50" charset="-128"/>
                <a:ea typeface="BIZ UDPゴシック" panose="020B0400000000000000" pitchFamily="50" charset="-128"/>
              </a:rPr>
              <a:t>	</a:t>
            </a:r>
            <a:r>
              <a:rPr lang="ja-JP" altLang="en-US" sz="1000" dirty="0">
                <a:latin typeface="BIZ UDPゴシック" panose="020B0400000000000000" pitchFamily="50" charset="-128"/>
                <a:ea typeface="BIZ UDPゴシック" panose="020B0400000000000000" pitchFamily="50" charset="-128"/>
              </a:rPr>
              <a:t>東京都産業労働局ホームページ家庭と仕事の両立支援ポータルサイト</a:t>
            </a:r>
            <a:endParaRPr lang="en-US" altLang="ja-JP" sz="1000" dirty="0">
              <a:latin typeface="BIZ UDPゴシック" panose="020B0400000000000000" pitchFamily="50" charset="-128"/>
              <a:ea typeface="BIZ UDPゴシック" panose="020B0400000000000000" pitchFamily="50" charset="-128"/>
            </a:endParaRPr>
          </a:p>
          <a:p>
            <a:pPr>
              <a:tabLst>
                <a:tab pos="447675" algn="l"/>
              </a:tabLst>
            </a:pPr>
            <a:r>
              <a:rPr lang="en-US" altLang="ja-JP" sz="1000" dirty="0">
                <a:latin typeface="BIZ UDPゴシック" panose="020B0400000000000000" pitchFamily="50" charset="-128"/>
                <a:ea typeface="BIZ UDPゴシック" panose="020B0400000000000000" pitchFamily="50" charset="-128"/>
              </a:rPr>
              <a:t>	</a:t>
            </a:r>
            <a:r>
              <a:rPr lang="ja-JP" altLang="en-US" sz="1000" dirty="0">
                <a:latin typeface="BIZ UDPゴシック" panose="020B0400000000000000" pitchFamily="50" charset="-128"/>
                <a:ea typeface="BIZ UDPゴシック" panose="020B0400000000000000" pitchFamily="50" charset="-128"/>
              </a:rPr>
              <a:t>「プレ・マタニティハラスメント予防に向けた企業の取り組みに対する提言」</a:t>
            </a:r>
          </a:p>
        </p:txBody>
      </p:sp>
      <p:sp>
        <p:nvSpPr>
          <p:cNvPr id="30" name="テキスト ボックス 29">
            <a:extLst>
              <a:ext uri="{FF2B5EF4-FFF2-40B4-BE49-F238E27FC236}">
                <a16:creationId xmlns:a16="http://schemas.microsoft.com/office/drawing/2014/main" id="{77B57774-FD31-C5C0-1333-6E643953485D}"/>
              </a:ext>
            </a:extLst>
          </p:cNvPr>
          <p:cNvSpPr txBox="1"/>
          <p:nvPr/>
        </p:nvSpPr>
        <p:spPr>
          <a:xfrm>
            <a:off x="1090826" y="160162"/>
            <a:ext cx="7451008"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４．卵子凍結に係るハラスメント防止について</a:t>
            </a:r>
            <a:endParaRPr lang="ja-JP" altLang="en-US" sz="2000" b="1" dirty="0">
              <a:solidFill>
                <a:srgbClr val="FF000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038467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7E832-2CAE-5AA3-CE39-0FCBD351C1FA}"/>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CB35D4A0-38D9-F394-C253-7F004C8851E3}"/>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58450A21-127D-7CC1-D23F-37D6FDD5A69E}"/>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9C5450ED-7341-A31E-65E0-6024CC131FF0}"/>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13" name="テキスト ボックス 12">
            <a:extLst>
              <a:ext uri="{FF2B5EF4-FFF2-40B4-BE49-F238E27FC236}">
                <a16:creationId xmlns:a16="http://schemas.microsoft.com/office/drawing/2014/main" id="{0FD49A8E-704D-4F91-6BDF-9CA38BA5768B}"/>
              </a:ext>
            </a:extLst>
          </p:cNvPr>
          <p:cNvSpPr txBox="1"/>
          <p:nvPr/>
        </p:nvSpPr>
        <p:spPr>
          <a:xfrm>
            <a:off x="3404613" y="1737333"/>
            <a:ext cx="6097162" cy="307777"/>
          </a:xfrm>
          <a:prstGeom prst="rect">
            <a:avLst/>
          </a:prstGeom>
          <a:noFill/>
        </p:spPr>
        <p:txBody>
          <a:bodyPr wrap="square">
            <a:spAutoFit/>
          </a:bodyPr>
          <a:lstStyle/>
          <a:p>
            <a:r>
              <a:rPr lang="en-US" altLang="ja-JP" sz="1400" dirty="0">
                <a:latin typeface="BIZ UDPゴシック" panose="020B0400000000000000" pitchFamily="50" charset="-128"/>
                <a:ea typeface="BIZ UDPゴシック" panose="020B0400000000000000" pitchFamily="50" charset="-128"/>
              </a:rPr>
              <a:t>※</a:t>
            </a:r>
            <a:r>
              <a:rPr lang="ja-JP" altLang="en-US" sz="1400" dirty="0">
                <a:latin typeface="BIZ UDPゴシック" panose="020B0400000000000000" pitchFamily="50" charset="-128"/>
                <a:ea typeface="BIZ UDPゴシック" panose="020B0400000000000000" pitchFamily="50" charset="-128"/>
              </a:rPr>
              <a:t>パワハラ防止法（労働施策総合推進法）</a:t>
            </a:r>
          </a:p>
        </p:txBody>
      </p:sp>
      <p:sp>
        <p:nvSpPr>
          <p:cNvPr id="15" name="テキスト ボックス 14">
            <a:extLst>
              <a:ext uri="{FF2B5EF4-FFF2-40B4-BE49-F238E27FC236}">
                <a16:creationId xmlns:a16="http://schemas.microsoft.com/office/drawing/2014/main" id="{27C12196-45FB-8947-4EFC-7A932D58AD8B}"/>
              </a:ext>
            </a:extLst>
          </p:cNvPr>
          <p:cNvSpPr txBox="1"/>
          <p:nvPr/>
        </p:nvSpPr>
        <p:spPr>
          <a:xfrm>
            <a:off x="1394517" y="2114680"/>
            <a:ext cx="8107257" cy="584775"/>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パワハラの</a:t>
            </a:r>
            <a:r>
              <a:rPr lang="en-US" altLang="ja-JP" sz="1600" dirty="0">
                <a:latin typeface="BIZ UDPゴシック" panose="020B0400000000000000" pitchFamily="50" charset="-128"/>
                <a:ea typeface="BIZ UDPゴシック" panose="020B0400000000000000" pitchFamily="50" charset="-128"/>
              </a:rPr>
              <a:t>6</a:t>
            </a:r>
            <a:r>
              <a:rPr lang="ja-JP" altLang="en-US" sz="1600" dirty="0">
                <a:latin typeface="BIZ UDPゴシック" panose="020B0400000000000000" pitchFamily="50" charset="-128"/>
                <a:ea typeface="BIZ UDPゴシック" panose="020B0400000000000000" pitchFamily="50" charset="-128"/>
              </a:rPr>
              <a:t>類型のうち「個の侵害（私的なことに過度に立ち入ること）」の中に、</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卵子凍結等の機微な個人情報を本人の了解なく暴露すること（アウティング）が含まれる</a:t>
            </a:r>
          </a:p>
        </p:txBody>
      </p:sp>
      <p:sp>
        <p:nvSpPr>
          <p:cNvPr id="18" name="テキスト ボックス 17">
            <a:extLst>
              <a:ext uri="{FF2B5EF4-FFF2-40B4-BE49-F238E27FC236}">
                <a16:creationId xmlns:a16="http://schemas.microsoft.com/office/drawing/2014/main" id="{B3312B90-A93F-9843-67E0-42D9C05F5835}"/>
              </a:ext>
            </a:extLst>
          </p:cNvPr>
          <p:cNvSpPr txBox="1"/>
          <p:nvPr/>
        </p:nvSpPr>
        <p:spPr>
          <a:xfrm>
            <a:off x="1251004" y="1391570"/>
            <a:ext cx="8082666" cy="369332"/>
          </a:xfrm>
          <a:prstGeom prst="rect">
            <a:avLst/>
          </a:prstGeom>
          <a:noFill/>
        </p:spPr>
        <p:txBody>
          <a:bodyPr wrap="square">
            <a:spAutoFit/>
          </a:bodyPr>
          <a:lstStyle/>
          <a:p>
            <a:pPr marL="285750" indent="-285750">
              <a:spcBef>
                <a:spcPts val="600"/>
              </a:spcBef>
              <a:buFont typeface="Wingdings" panose="05000000000000000000" pitchFamily="2" charset="2"/>
              <a:buChar char="l"/>
            </a:pPr>
            <a:r>
              <a:rPr lang="ja-JP" altLang="en-US" b="1" dirty="0">
                <a:latin typeface="BIZ UDPゴシック" panose="020B0400000000000000" pitchFamily="50" charset="-128"/>
                <a:ea typeface="BIZ UDPゴシック" panose="020B0400000000000000" pitchFamily="50" charset="-128"/>
              </a:rPr>
              <a:t>「個の侵害」としての規定</a:t>
            </a:r>
            <a:endParaRPr lang="ja-JP" altLang="en-US" sz="1200" b="1"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88FAB717-4409-14D5-8EE6-9F31AB63D46F}"/>
              </a:ext>
            </a:extLst>
          </p:cNvPr>
          <p:cNvSpPr txBox="1"/>
          <p:nvPr/>
        </p:nvSpPr>
        <p:spPr>
          <a:xfrm>
            <a:off x="1871887" y="2782669"/>
            <a:ext cx="6386670" cy="584775"/>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例 ： 「〇〇さんは今、卵子凍結で病院に通っているらしいよ」と、</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本人の許可なく部署内に広める</a:t>
            </a:r>
          </a:p>
        </p:txBody>
      </p:sp>
      <p:grpSp>
        <p:nvGrpSpPr>
          <p:cNvPr id="8" name="グループ化 7">
            <a:extLst>
              <a:ext uri="{FF2B5EF4-FFF2-40B4-BE49-F238E27FC236}">
                <a16:creationId xmlns:a16="http://schemas.microsoft.com/office/drawing/2014/main" id="{3D536E3A-7B99-8D6A-FBB0-BE8711153824}"/>
              </a:ext>
            </a:extLst>
          </p:cNvPr>
          <p:cNvGrpSpPr/>
          <p:nvPr/>
        </p:nvGrpSpPr>
        <p:grpSpPr>
          <a:xfrm>
            <a:off x="2000781" y="3429000"/>
            <a:ext cx="8190439" cy="2901998"/>
            <a:chOff x="1394517" y="3429000"/>
            <a:chExt cx="8190439" cy="2901998"/>
          </a:xfrm>
        </p:grpSpPr>
        <p:sp>
          <p:nvSpPr>
            <p:cNvPr id="10" name="テキスト ボックス 9">
              <a:extLst>
                <a:ext uri="{FF2B5EF4-FFF2-40B4-BE49-F238E27FC236}">
                  <a16:creationId xmlns:a16="http://schemas.microsoft.com/office/drawing/2014/main" id="{BDBCB9EE-FFCD-D26B-05AB-0937A1F71DAC}"/>
                </a:ext>
              </a:extLst>
            </p:cNvPr>
            <p:cNvSpPr txBox="1"/>
            <p:nvPr/>
          </p:nvSpPr>
          <p:spPr>
            <a:xfrm>
              <a:off x="1751479" y="3649108"/>
              <a:ext cx="7414668" cy="2431435"/>
            </a:xfrm>
            <a:prstGeom prst="rect">
              <a:avLst/>
            </a:prstGeom>
            <a:noFill/>
          </p:spPr>
          <p:txBody>
            <a:bodyPr wrap="square">
              <a:spAutoFit/>
            </a:bodyPr>
            <a:lstStyle/>
            <a:p>
              <a:pPr>
                <a:spcAft>
                  <a:spcPts val="600"/>
                </a:spcAft>
              </a:pPr>
              <a:r>
                <a:rPr lang="ja-JP" altLang="en-US" b="1" dirty="0">
                  <a:latin typeface="BIZ UDPゴシック" panose="020B0400000000000000" pitchFamily="50" charset="-128"/>
                  <a:ea typeface="BIZ UDPゴシック" panose="020B0400000000000000" pitchFamily="50" charset="-128"/>
                </a:rPr>
                <a:t>■パワハラに「該当しない」と考えられる例</a:t>
              </a:r>
            </a:p>
            <a:p>
              <a:r>
                <a:rPr lang="ja-JP" altLang="en-US" sz="1600" dirty="0">
                  <a:latin typeface="BIZ UDPゴシック" panose="020B0400000000000000" pitchFamily="50" charset="-128"/>
                  <a:ea typeface="BIZ UDPゴシック" panose="020B0400000000000000" pitchFamily="50" charset="-128"/>
                </a:rPr>
                <a:t>　　</a:t>
              </a:r>
              <a:r>
                <a:rPr lang="ja-JP" altLang="en-US" sz="2000" b="1" dirty="0">
                  <a:latin typeface="BIZ UDPゴシック" panose="020B0400000000000000" pitchFamily="50" charset="-128"/>
                  <a:ea typeface="BIZ UDPゴシック" panose="020B0400000000000000" pitchFamily="50" charset="-128"/>
                </a:rPr>
                <a:t>業務上必要な範囲</a:t>
              </a:r>
              <a:r>
                <a:rPr lang="ja-JP" altLang="en-US" sz="1600" dirty="0">
                  <a:latin typeface="BIZ UDPゴシック" panose="020B0400000000000000" pitchFamily="50" charset="-128"/>
                  <a:ea typeface="BIZ UDPゴシック" panose="020B0400000000000000" pitchFamily="50" charset="-128"/>
                </a:rPr>
                <a:t>で、かつ</a:t>
              </a:r>
              <a:r>
                <a:rPr lang="ja-JP" altLang="en-US" sz="2000" b="1" dirty="0">
                  <a:latin typeface="BIZ UDPゴシック" panose="020B0400000000000000" pitchFamily="50" charset="-128"/>
                  <a:ea typeface="BIZ UDPゴシック" panose="020B0400000000000000" pitchFamily="50" charset="-128"/>
                </a:rPr>
                <a:t>本人の了解を得た上で</a:t>
              </a:r>
              <a:r>
                <a:rPr lang="ja-JP" altLang="en-US" sz="1600" dirty="0">
                  <a:latin typeface="BIZ UDPゴシック" panose="020B0400000000000000" pitchFamily="50" charset="-128"/>
                  <a:ea typeface="BIZ UDPゴシック" panose="020B0400000000000000" pitchFamily="50" charset="-128"/>
                </a:rPr>
                <a:t>情報を共有する　　</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ことは、適切な配慮とみなされる</a:t>
              </a:r>
              <a:endParaRPr lang="en-US" altLang="ja-JP" sz="1600" dirty="0">
                <a:latin typeface="BIZ UDPゴシック" panose="020B0400000000000000" pitchFamily="50" charset="-128"/>
                <a:ea typeface="BIZ UDPゴシック" panose="020B0400000000000000" pitchFamily="50" charset="-128"/>
              </a:endParaRPr>
            </a:p>
            <a:p>
              <a:endParaRPr lang="ja-JP" altLang="en-US" sz="1600" dirty="0">
                <a:latin typeface="BIZ UDPゴシック" panose="020B0400000000000000" pitchFamily="50" charset="-128"/>
                <a:ea typeface="BIZ UDPゴシック" panose="020B0400000000000000" pitchFamily="50" charset="-128"/>
              </a:endParaRPr>
            </a:p>
            <a:p>
              <a:pPr marL="285750" indent="-285750">
                <a:spcAft>
                  <a:spcPts val="600"/>
                </a:spcAft>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本人から許可を得て、通院時間や業務軽減の調整のために人事担当者やチームメンバーに必要最小限の範囲で伝える場合</a:t>
              </a:r>
            </a:p>
            <a:p>
              <a:pPr marL="285750" indent="-285750">
                <a:buFont typeface="Arial" panose="020B0604020202020204" pitchFamily="34" charset="0"/>
                <a:buChar char="•"/>
              </a:pPr>
              <a:r>
                <a:rPr lang="ja-JP" altLang="en-US" dirty="0">
                  <a:latin typeface="BIZ UDPゴシック" panose="020B0400000000000000" pitchFamily="50" charset="-128"/>
                  <a:ea typeface="BIZ UDPゴシック" panose="020B0400000000000000" pitchFamily="50" charset="-128"/>
                </a:rPr>
                <a:t>福利厚生の申請や健康診断の結果に基づき、法令で定められた範囲で人事部門が適切に処理する場合</a:t>
              </a:r>
            </a:p>
          </p:txBody>
        </p:sp>
        <p:sp>
          <p:nvSpPr>
            <p:cNvPr id="14" name="四角形: 角を丸くする 13">
              <a:extLst>
                <a:ext uri="{FF2B5EF4-FFF2-40B4-BE49-F238E27FC236}">
                  <a16:creationId xmlns:a16="http://schemas.microsoft.com/office/drawing/2014/main" id="{D0AA0A83-9B04-DFCC-AD5E-FCA4977DD3D5}"/>
                </a:ext>
              </a:extLst>
            </p:cNvPr>
            <p:cNvSpPr/>
            <p:nvPr/>
          </p:nvSpPr>
          <p:spPr>
            <a:xfrm>
              <a:off x="1394517" y="3429000"/>
              <a:ext cx="8190439" cy="2901998"/>
            </a:xfrm>
            <a:prstGeom prst="round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sp>
        <p:nvSpPr>
          <p:cNvPr id="2" name="テキスト ボックス 1">
            <a:extLst>
              <a:ext uri="{FF2B5EF4-FFF2-40B4-BE49-F238E27FC236}">
                <a16:creationId xmlns:a16="http://schemas.microsoft.com/office/drawing/2014/main" id="{FE12BC96-B741-C1C2-227A-8C32362214DA}"/>
              </a:ext>
            </a:extLst>
          </p:cNvPr>
          <p:cNvSpPr txBox="1"/>
          <p:nvPr/>
        </p:nvSpPr>
        <p:spPr>
          <a:xfrm>
            <a:off x="1090826" y="160162"/>
            <a:ext cx="7451008"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４．卵子凍結に係るハラスメント防止について</a:t>
            </a:r>
            <a:endParaRPr lang="ja-JP" altLang="en-US" sz="2000" b="1" dirty="0">
              <a:solidFill>
                <a:srgbClr val="FF0000"/>
              </a:solidFill>
              <a:latin typeface="BIZ UDゴシック" panose="020B0400000000000000" pitchFamily="49" charset="-128"/>
              <a:ea typeface="BIZ UDゴシック" panose="020B0400000000000000" pitchFamily="49" charset="-128"/>
            </a:endParaRPr>
          </a:p>
        </p:txBody>
      </p:sp>
      <p:sp>
        <p:nvSpPr>
          <p:cNvPr id="7" name="テキスト ボックス 6">
            <a:extLst>
              <a:ext uri="{FF2B5EF4-FFF2-40B4-BE49-F238E27FC236}">
                <a16:creationId xmlns:a16="http://schemas.microsoft.com/office/drawing/2014/main" id="{18D773FD-6D92-169D-0E18-5EAB7AF2D555}"/>
              </a:ext>
            </a:extLst>
          </p:cNvPr>
          <p:cNvSpPr txBox="1"/>
          <p:nvPr/>
        </p:nvSpPr>
        <p:spPr>
          <a:xfrm>
            <a:off x="399686"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　</a:t>
            </a:r>
            <a:r>
              <a:rPr lang="en-US" altLang="ja-JP" sz="2000" b="1" dirty="0">
                <a:solidFill>
                  <a:schemeClr val="tx1">
                    <a:lumMod val="85000"/>
                    <a:lumOff val="15000"/>
                  </a:schemeClr>
                </a:solidFill>
                <a:latin typeface="BIZ UDゴシック" panose="020B0400000000000000" pitchFamily="49" charset="-128"/>
                <a:ea typeface="BIZ UDゴシック" panose="020B0400000000000000" pitchFamily="49" charset="-128"/>
              </a:rPr>
              <a:t>《</a:t>
            </a:r>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ハラスメント防止</a:t>
            </a:r>
            <a:r>
              <a:rPr lang="en-US" altLang="ja-JP" sz="2000" b="1" dirty="0">
                <a:solidFill>
                  <a:schemeClr val="tx1">
                    <a:lumMod val="85000"/>
                    <a:lumOff val="15000"/>
                  </a:schemeClr>
                </a:solidFill>
                <a:latin typeface="BIZ UDゴシック" panose="020B0400000000000000" pitchFamily="49" charset="-128"/>
                <a:ea typeface="BIZ UDゴシック" panose="020B0400000000000000" pitchFamily="49" charset="-128"/>
              </a:rPr>
              <a:t>》</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849382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18FAC-0A97-F587-234A-DEB7CE5C1EC5}"/>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A6C3D54A-EF53-CE33-456A-7DEEF3DCCFAC}"/>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9703897B-3EBD-F80F-E4FA-C33AAEAB04D2}"/>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1001EFF3-7F44-3107-56FB-19E877C4E02A}"/>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2" name="テキスト ボックス 1">
            <a:extLst>
              <a:ext uri="{FF2B5EF4-FFF2-40B4-BE49-F238E27FC236}">
                <a16:creationId xmlns:a16="http://schemas.microsoft.com/office/drawing/2014/main" id="{94109E9E-8EE6-6B92-7828-173E43F82CEC}"/>
              </a:ext>
            </a:extLst>
          </p:cNvPr>
          <p:cNvSpPr txBox="1"/>
          <p:nvPr/>
        </p:nvSpPr>
        <p:spPr>
          <a:xfrm>
            <a:off x="1090826" y="160162"/>
            <a:ext cx="7451008"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５．社内相談体制についての説明</a:t>
            </a:r>
            <a:endParaRPr lang="ja-JP" altLang="en-US" sz="2000" b="1" dirty="0">
              <a:solidFill>
                <a:srgbClr val="FF0000"/>
              </a:solidFill>
              <a:latin typeface="BIZ UDゴシック" panose="020B0400000000000000" pitchFamily="49" charset="-128"/>
              <a:ea typeface="BIZ UDゴシック" panose="020B0400000000000000" pitchFamily="49" charset="-128"/>
            </a:endParaRPr>
          </a:p>
        </p:txBody>
      </p:sp>
      <p:sp>
        <p:nvSpPr>
          <p:cNvPr id="7" name="テキスト ボックス 6">
            <a:extLst>
              <a:ext uri="{FF2B5EF4-FFF2-40B4-BE49-F238E27FC236}">
                <a16:creationId xmlns:a16="http://schemas.microsoft.com/office/drawing/2014/main" id="{CCF24E42-A254-002D-CD0D-99D00B4093F0}"/>
              </a:ext>
            </a:extLst>
          </p:cNvPr>
          <p:cNvSpPr txBox="1"/>
          <p:nvPr/>
        </p:nvSpPr>
        <p:spPr>
          <a:xfrm>
            <a:off x="770936" y="906218"/>
            <a:ext cx="8894859" cy="400110"/>
          </a:xfrm>
          <a:prstGeom prst="rect">
            <a:avLst/>
          </a:prstGeom>
          <a:noFill/>
        </p:spPr>
        <p:txBody>
          <a:bodyPr wrap="square" rtlCol="0">
            <a:spAutoFit/>
          </a:bodyPr>
          <a:lstStyle/>
          <a:p>
            <a:r>
              <a:rPr lang="ja-JP" altLang="en-US" sz="2000" b="1" dirty="0">
                <a:solidFill>
                  <a:schemeClr val="tx1">
                    <a:lumMod val="85000"/>
                    <a:lumOff val="15000"/>
                  </a:schemeClr>
                </a:solidFill>
                <a:latin typeface="BIZ UDゴシック" panose="020B0400000000000000" pitchFamily="49" charset="-128"/>
                <a:ea typeface="BIZ UDゴシック" panose="020B0400000000000000" pitchFamily="49" charset="-128"/>
              </a:rPr>
              <a:t>安心して相談できる環境づくりのために</a:t>
            </a:r>
            <a:endParaRPr lang="en-US" altLang="ja-JP" sz="2000" dirty="0">
              <a:solidFill>
                <a:schemeClr val="tx1">
                  <a:lumMod val="85000"/>
                  <a:lumOff val="15000"/>
                </a:schemeClr>
              </a:solidFill>
              <a:latin typeface="BIZ UDゴシック" panose="020B0400000000000000" pitchFamily="49" charset="-128"/>
              <a:ea typeface="BIZ UDゴシック" panose="020B0400000000000000" pitchFamily="49" charset="-128"/>
            </a:endParaRPr>
          </a:p>
        </p:txBody>
      </p:sp>
      <p:sp>
        <p:nvSpPr>
          <p:cNvPr id="9" name="テキスト ボックス 8">
            <a:extLst>
              <a:ext uri="{FF2B5EF4-FFF2-40B4-BE49-F238E27FC236}">
                <a16:creationId xmlns:a16="http://schemas.microsoft.com/office/drawing/2014/main" id="{A9CC7100-1309-EC92-D992-6126C58B2F29}"/>
              </a:ext>
            </a:extLst>
          </p:cNvPr>
          <p:cNvSpPr txBox="1"/>
          <p:nvPr/>
        </p:nvSpPr>
        <p:spPr>
          <a:xfrm>
            <a:off x="1411772" y="1301928"/>
            <a:ext cx="10377258" cy="646331"/>
          </a:xfrm>
          <a:prstGeom prst="rect">
            <a:avLst/>
          </a:prstGeom>
          <a:noFill/>
        </p:spPr>
        <p:txBody>
          <a:bodyPr wrap="square">
            <a:spAutoFit/>
          </a:bodyPr>
          <a:lstStyle/>
          <a:p>
            <a:r>
              <a:rPr lang="ja-JP" altLang="en-US" dirty="0">
                <a:latin typeface="BIZ UDPゴシック" panose="020B0400000000000000" pitchFamily="50" charset="-128"/>
                <a:ea typeface="BIZ UDPゴシック" panose="020B0400000000000000" pitchFamily="50" charset="-128"/>
              </a:rPr>
              <a:t>卵子凍結は、非常に個別性が高く、周囲に話しづらいテーマです。</a:t>
            </a:r>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会社では、プライバシーに十分配慮した上で、必要に応じて相談できる体制づくりを進めています。</a:t>
            </a:r>
            <a:endParaRPr lang="en-US" altLang="ja-JP" dirty="0">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502D7E55-A5AB-FD9A-275E-5673BD822993}"/>
              </a:ext>
            </a:extLst>
          </p:cNvPr>
          <p:cNvSpPr txBox="1"/>
          <p:nvPr/>
        </p:nvSpPr>
        <p:spPr>
          <a:xfrm>
            <a:off x="2690387" y="2007842"/>
            <a:ext cx="7050602" cy="1077218"/>
          </a:xfrm>
          <a:prstGeom prst="rect">
            <a:avLst/>
          </a:prstGeom>
          <a:noFill/>
        </p:spPr>
        <p:txBody>
          <a:bodyPr wrap="square">
            <a:spAutoFit/>
          </a:bodyPr>
          <a:lstStyle/>
          <a:p>
            <a:pPr marL="285750" indent="-285750">
              <a:buFont typeface="Wingdings" panose="05000000000000000000" pitchFamily="2" charset="2"/>
              <a:buChar char="Ø"/>
            </a:pPr>
            <a:r>
              <a:rPr lang="ja-JP" altLang="en-US" sz="1600" dirty="0">
                <a:latin typeface="BIZ UDPゴシック" panose="020B0400000000000000" pitchFamily="50" charset="-128"/>
                <a:ea typeface="BIZ UDPゴシック" panose="020B0400000000000000" pitchFamily="50" charset="-128"/>
              </a:rPr>
              <a:t>相談する・しないは本人の意思を尊重します</a:t>
            </a:r>
            <a:endParaRPr lang="en-US" altLang="ja-JP" sz="16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Ø"/>
            </a:pPr>
            <a:r>
              <a:rPr lang="ja-JP" altLang="en-US" sz="1600" dirty="0">
                <a:latin typeface="BIZ UDPゴシック" panose="020B0400000000000000" pitchFamily="50" charset="-128"/>
                <a:ea typeface="BIZ UDPゴシック" panose="020B0400000000000000" pitchFamily="50" charset="-128"/>
              </a:rPr>
              <a:t>相談内容は必要最小限の範囲で取り扱います</a:t>
            </a:r>
            <a:endParaRPr lang="en-US" altLang="ja-JP" sz="16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Ø"/>
            </a:pPr>
            <a:r>
              <a:rPr lang="ja-JP" altLang="en-US" sz="1600" dirty="0">
                <a:latin typeface="BIZ UDPゴシック" panose="020B0400000000000000" pitchFamily="50" charset="-128"/>
                <a:ea typeface="BIZ UDPゴシック" panose="020B0400000000000000" pitchFamily="50" charset="-128"/>
              </a:rPr>
              <a:t>本人の同意なく、上司・同僚等へ共有することはありません</a:t>
            </a:r>
            <a:endParaRPr lang="en-US" altLang="ja-JP" sz="1600" dirty="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Ø"/>
            </a:pPr>
            <a:r>
              <a:rPr lang="ja-JP" altLang="en-US" sz="1600" dirty="0">
                <a:latin typeface="BIZ UDPゴシック" panose="020B0400000000000000" pitchFamily="50" charset="-128"/>
                <a:ea typeface="BIZ UDPゴシック" panose="020B0400000000000000" pitchFamily="50" charset="-128"/>
              </a:rPr>
              <a:t>働き方や制度利用について、一緒に考えます</a:t>
            </a:r>
          </a:p>
        </p:txBody>
      </p:sp>
      <p:sp>
        <p:nvSpPr>
          <p:cNvPr id="11" name="テキスト ボックス 10">
            <a:extLst>
              <a:ext uri="{FF2B5EF4-FFF2-40B4-BE49-F238E27FC236}">
                <a16:creationId xmlns:a16="http://schemas.microsoft.com/office/drawing/2014/main" id="{F5600585-04E0-A7DF-67DB-618BC15015EE}"/>
              </a:ext>
            </a:extLst>
          </p:cNvPr>
          <p:cNvSpPr txBox="1"/>
          <p:nvPr/>
        </p:nvSpPr>
        <p:spPr>
          <a:xfrm>
            <a:off x="645117" y="3244579"/>
            <a:ext cx="6094708" cy="369332"/>
          </a:xfrm>
          <a:prstGeom prst="rect">
            <a:avLst/>
          </a:prstGeom>
          <a:noFill/>
        </p:spPr>
        <p:txBody>
          <a:bodyPr wrap="square">
            <a:spAutoFit/>
          </a:bodyPr>
          <a:lstStyle/>
          <a:p>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こんなことを相談できます</a:t>
            </a:r>
            <a:r>
              <a:rPr lang="en-US" altLang="ja-JP" dirty="0">
                <a:latin typeface="BIZ UDPゴシック" panose="020B0400000000000000" pitchFamily="50" charset="-128"/>
                <a:ea typeface="BIZ UDPゴシック" panose="020B0400000000000000" pitchFamily="50" charset="-128"/>
              </a:rPr>
              <a:t>》</a:t>
            </a:r>
            <a:endParaRPr lang="ja-JP" altLang="en-US"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752E4962-B249-97F3-49B8-5D8C6D1BFBE3}"/>
              </a:ext>
            </a:extLst>
          </p:cNvPr>
          <p:cNvSpPr txBox="1"/>
          <p:nvPr/>
        </p:nvSpPr>
        <p:spPr>
          <a:xfrm>
            <a:off x="748637" y="3588255"/>
            <a:ext cx="5644414" cy="2062103"/>
          </a:xfrm>
          <a:prstGeom prst="rect">
            <a:avLst/>
          </a:prstGeom>
          <a:noFill/>
        </p:spPr>
        <p:txBody>
          <a:bodyPr wrap="square">
            <a:spAutoFit/>
          </a:bodyPr>
          <a:lstStyle/>
          <a:p>
            <a:r>
              <a:rPr lang="ja-JP" altLang="en-US" sz="1600" dirty="0">
                <a:latin typeface="BIZ UDPゴシック" panose="020B0400000000000000" pitchFamily="50" charset="-128"/>
                <a:ea typeface="BIZ UDPゴシック" panose="020B0400000000000000" pitchFamily="50" charset="-128"/>
              </a:rPr>
              <a:t>■ 卵子凍結について</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「卵子凍結を検討している」段階での相談</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（仕事との両立や会社の制度について知りたい）</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採卵・通院と仕事の両立（勤務時間・休暇等）の相談</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採卵前後の体調変化や働き方への不安</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利用できる制度・休暇・相談先について知りたい</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周囲への伝え方や職場での配慮に関する相談</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キャリアやライフプランと仕事の両立について相談したい</a:t>
            </a:r>
          </a:p>
        </p:txBody>
      </p:sp>
      <p:sp>
        <p:nvSpPr>
          <p:cNvPr id="17" name="テキスト ボックス 16">
            <a:extLst>
              <a:ext uri="{FF2B5EF4-FFF2-40B4-BE49-F238E27FC236}">
                <a16:creationId xmlns:a16="http://schemas.microsoft.com/office/drawing/2014/main" id="{57A1FCAA-68A8-ACE0-299B-6835B6BC0D0C}"/>
              </a:ext>
            </a:extLst>
          </p:cNvPr>
          <p:cNvSpPr txBox="1"/>
          <p:nvPr/>
        </p:nvSpPr>
        <p:spPr>
          <a:xfrm>
            <a:off x="458491" y="5698210"/>
            <a:ext cx="11275017" cy="646331"/>
          </a:xfrm>
          <a:prstGeom prst="rect">
            <a:avLst/>
          </a:prstGeom>
          <a:noFill/>
        </p:spPr>
        <p:txBody>
          <a:bodyPr wrap="square">
            <a:spAutoFit/>
          </a:bodyPr>
          <a:lstStyle/>
          <a:p>
            <a:pPr algn="ctr"/>
            <a:r>
              <a:rPr lang="ja-JP" altLang="en-US" dirty="0">
                <a:latin typeface="BIZ UDPゴシック" panose="020B0400000000000000" pitchFamily="50" charset="-128"/>
                <a:ea typeface="BIZ UDPゴシック" panose="020B0400000000000000" pitchFamily="50" charset="-128"/>
              </a:rPr>
              <a:t>「今回を機に考え始めた」「相談するほどではない」「どう話してよいかわからない」</a:t>
            </a:r>
            <a:endParaRPr lang="en-US" altLang="ja-JP" dirty="0">
              <a:latin typeface="BIZ UDPゴシック" panose="020B0400000000000000" pitchFamily="50" charset="-128"/>
              <a:ea typeface="BIZ UDPゴシック" panose="020B0400000000000000" pitchFamily="50" charset="-128"/>
            </a:endParaRPr>
          </a:p>
          <a:p>
            <a:pPr algn="ctr"/>
            <a:r>
              <a:rPr lang="ja-JP" altLang="en-US" dirty="0">
                <a:latin typeface="BIZ UDPゴシック" panose="020B0400000000000000" pitchFamily="50" charset="-128"/>
                <a:ea typeface="BIZ UDPゴシック" panose="020B0400000000000000" pitchFamily="50" charset="-128"/>
              </a:rPr>
              <a:t>という段階でも構いません。まずは一人で抱え込まず、ご相談ください。</a:t>
            </a:r>
          </a:p>
        </p:txBody>
      </p:sp>
      <p:graphicFrame>
        <p:nvGraphicFramePr>
          <p:cNvPr id="10" name="表 9">
            <a:extLst>
              <a:ext uri="{FF2B5EF4-FFF2-40B4-BE49-F238E27FC236}">
                <a16:creationId xmlns:a16="http://schemas.microsoft.com/office/drawing/2014/main" id="{8910F457-2BE0-BAEF-2AD6-9BE4BF7E7796}"/>
              </a:ext>
            </a:extLst>
          </p:cNvPr>
          <p:cNvGraphicFramePr>
            <a:graphicFrameLocks noGrp="1"/>
          </p:cNvGraphicFramePr>
          <p:nvPr>
            <p:extLst>
              <p:ext uri="{D42A27DB-BD31-4B8C-83A1-F6EECF244321}">
                <p14:modId xmlns:p14="http://schemas.microsoft.com/office/powerpoint/2010/main" val="1573276578"/>
              </p:ext>
            </p:extLst>
          </p:nvPr>
        </p:nvGraphicFramePr>
        <p:xfrm>
          <a:off x="6496571" y="3662440"/>
          <a:ext cx="5048124" cy="1691640"/>
        </p:xfrm>
        <a:graphic>
          <a:graphicData uri="http://schemas.openxmlformats.org/drawingml/2006/table">
            <a:tbl>
              <a:tblPr bandRow="1">
                <a:tableStyleId>{5C22544A-7EE6-4342-B048-85BDC9FD1C3A}</a:tableStyleId>
              </a:tblPr>
              <a:tblGrid>
                <a:gridCol w="2367707">
                  <a:extLst>
                    <a:ext uri="{9D8B030D-6E8A-4147-A177-3AD203B41FA5}">
                      <a16:colId xmlns:a16="http://schemas.microsoft.com/office/drawing/2014/main" val="833220232"/>
                    </a:ext>
                  </a:extLst>
                </a:gridCol>
                <a:gridCol w="2680417">
                  <a:extLst>
                    <a:ext uri="{9D8B030D-6E8A-4147-A177-3AD203B41FA5}">
                      <a16:colId xmlns:a16="http://schemas.microsoft.com/office/drawing/2014/main" val="2928172344"/>
                    </a:ext>
                  </a:extLst>
                </a:gridCol>
              </a:tblGrid>
              <a:tr h="370840">
                <a:tc>
                  <a:txBody>
                    <a:bodyPr/>
                    <a:lstStyle/>
                    <a:p>
                      <a:r>
                        <a:rPr kumimoji="1" lang="ja-JP" altLang="en-US" sz="1600" dirty="0">
                          <a:latin typeface="BIZ UDPゴシック" panose="020B0400000000000000" pitchFamily="50" charset="-128"/>
                          <a:ea typeface="BIZ UDPゴシック" panose="020B0400000000000000" pitchFamily="50" charset="-128"/>
                        </a:rPr>
                        <a:t>相談員氏名</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kumimoji="1" lang="ja-JP"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43499019"/>
                  </a:ext>
                </a:extLst>
              </a:tr>
              <a:tr h="370840">
                <a:tc>
                  <a:txBody>
                    <a:bodyPr/>
                    <a:lstStyle/>
                    <a:p>
                      <a:r>
                        <a:rPr kumimoji="1" lang="ja-JP" altLang="en-US" sz="1600" dirty="0">
                          <a:latin typeface="BIZ UDPゴシック" panose="020B0400000000000000" pitchFamily="50" charset="-128"/>
                          <a:ea typeface="BIZ UDPゴシック" panose="020B0400000000000000" pitchFamily="50" charset="-128"/>
                        </a:rPr>
                        <a:t>相談員氏名</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endParaRPr kumimoji="1" lang="ja-JP" alt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77391337"/>
                  </a:ext>
                </a:extLst>
              </a:tr>
              <a:tr h="370840">
                <a:tc>
                  <a:txBody>
                    <a:bodyPr/>
                    <a:lstStyle/>
                    <a:p>
                      <a:r>
                        <a:rPr kumimoji="1" lang="ja-JP" altLang="en-US" sz="1600" dirty="0">
                          <a:latin typeface="BIZ UDPゴシック" panose="020B0400000000000000" pitchFamily="50" charset="-128"/>
                          <a:ea typeface="BIZ UDPゴシック" panose="020B0400000000000000" pitchFamily="50" charset="-128"/>
                        </a:rPr>
                        <a:t>相談方法</a:t>
                      </a:r>
                      <a:endParaRPr kumimoji="1" lang="en-US" altLang="ja-JP" sz="1600" dirty="0">
                        <a:latin typeface="BIZ UDPゴシック" panose="020B0400000000000000" pitchFamily="50" charset="-128"/>
                        <a:ea typeface="BIZ UDPゴシック" panose="020B0400000000000000" pitchFamily="50" charset="-128"/>
                      </a:endParaRPr>
                    </a:p>
                    <a:p>
                      <a:r>
                        <a:rPr kumimoji="1" lang="ja-JP" altLang="en-US" sz="1600" dirty="0">
                          <a:latin typeface="BIZ UDPゴシック" panose="020B0400000000000000" pitchFamily="50" charset="-128"/>
                          <a:ea typeface="BIZ UDPゴシック" panose="020B0400000000000000" pitchFamily="50" charset="-128"/>
                        </a:rPr>
                        <a:t>（メール・電話など）</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0773141"/>
                  </a:ext>
                </a:extLst>
              </a:tr>
              <a:tr h="370840">
                <a:tc>
                  <a:txBody>
                    <a:bodyPr/>
                    <a:lstStyle/>
                    <a:p>
                      <a:r>
                        <a:rPr kumimoji="1" lang="ja-JP" altLang="en-US" sz="1600" dirty="0">
                          <a:latin typeface="BIZ UDPゴシック" panose="020B0400000000000000" pitchFamily="50" charset="-128"/>
                          <a:ea typeface="BIZ UDPゴシック" panose="020B0400000000000000" pitchFamily="50" charset="-128"/>
                        </a:rPr>
                        <a:t>相談対応時間帯</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kumimoji="1" lang="ja-JP" alt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99464199"/>
                  </a:ext>
                </a:extLst>
              </a:tr>
            </a:tbl>
          </a:graphicData>
        </a:graphic>
      </p:graphicFrame>
      <p:sp>
        <p:nvSpPr>
          <p:cNvPr id="14" name="テキスト ボックス 13">
            <a:extLst>
              <a:ext uri="{FF2B5EF4-FFF2-40B4-BE49-F238E27FC236}">
                <a16:creationId xmlns:a16="http://schemas.microsoft.com/office/drawing/2014/main" id="{BE624C71-415A-D149-2AF1-96CF1DE7E2F7}"/>
              </a:ext>
            </a:extLst>
          </p:cNvPr>
          <p:cNvSpPr txBox="1"/>
          <p:nvPr/>
        </p:nvSpPr>
        <p:spPr>
          <a:xfrm>
            <a:off x="8703666" y="4185094"/>
            <a:ext cx="2739697" cy="646331"/>
          </a:xfrm>
          <a:prstGeom prst="rect">
            <a:avLst/>
          </a:prstGeom>
          <a:solidFill>
            <a:schemeClr val="bg1"/>
          </a:solidFill>
          <a:ln>
            <a:solidFill>
              <a:schemeClr val="tx1"/>
            </a:solidFill>
          </a:ln>
        </p:spPr>
        <p:txBody>
          <a:bodyPr wrap="square" rtlCol="0">
            <a:spAutoFit/>
          </a:bodyPr>
          <a:lstStyle/>
          <a:p>
            <a:r>
              <a:rPr kumimoji="1" lang="ja-JP" altLang="en-US" dirty="0">
                <a:solidFill>
                  <a:srgbClr val="00B0F0"/>
                </a:solidFill>
                <a:latin typeface="BIZ UDPゴシック" panose="020B0400000000000000" pitchFamily="50" charset="-128"/>
                <a:ea typeface="BIZ UDPゴシック" panose="020B0400000000000000" pitchFamily="50" charset="-128"/>
              </a:rPr>
              <a:t>自社の体制を書き込んで</a:t>
            </a:r>
            <a:endParaRPr kumimoji="1" lang="en-US" altLang="ja-JP" dirty="0">
              <a:solidFill>
                <a:srgbClr val="00B0F0"/>
              </a:solidFill>
              <a:latin typeface="BIZ UDPゴシック" panose="020B0400000000000000" pitchFamily="50" charset="-128"/>
              <a:ea typeface="BIZ UDPゴシック" panose="020B0400000000000000" pitchFamily="50" charset="-128"/>
            </a:endParaRPr>
          </a:p>
          <a:p>
            <a:r>
              <a:rPr kumimoji="1" lang="ja-JP" altLang="en-US" dirty="0">
                <a:solidFill>
                  <a:srgbClr val="00B0F0"/>
                </a:solidFill>
                <a:latin typeface="BIZ UDPゴシック" panose="020B0400000000000000" pitchFamily="50" charset="-128"/>
                <a:ea typeface="BIZ UDPゴシック" panose="020B0400000000000000" pitchFamily="50" charset="-128"/>
              </a:rPr>
              <a:t>お使いください。</a:t>
            </a:r>
          </a:p>
        </p:txBody>
      </p:sp>
    </p:spTree>
    <p:extLst>
      <p:ext uri="{BB962C8B-B14F-4D97-AF65-F5344CB8AC3E}">
        <p14:creationId xmlns:p14="http://schemas.microsoft.com/office/powerpoint/2010/main" val="1765148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7D87-C975-2A9C-94BA-B7D0B40CD14A}"/>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63159799-160B-009B-EFB5-E2BDE2EF5523}"/>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1D9A23E4-4E28-A834-3FFC-29DBF34C0160}"/>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BA48BA2C-CCCF-5061-3075-540C492B6892}"/>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2" name="テキスト ボックス 1">
            <a:extLst>
              <a:ext uri="{FF2B5EF4-FFF2-40B4-BE49-F238E27FC236}">
                <a16:creationId xmlns:a16="http://schemas.microsoft.com/office/drawing/2014/main" id="{39CDA9E9-3695-41BE-80C7-6D3DDC693035}"/>
              </a:ext>
            </a:extLst>
          </p:cNvPr>
          <p:cNvSpPr txBox="1"/>
          <p:nvPr/>
        </p:nvSpPr>
        <p:spPr>
          <a:xfrm>
            <a:off x="1090826" y="160162"/>
            <a:ext cx="7451008"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６．休暇制度の説明</a:t>
            </a:r>
            <a:endParaRPr lang="ja-JP" altLang="en-US" sz="2000" b="1" dirty="0">
              <a:solidFill>
                <a:srgbClr val="FF0000"/>
              </a:solidFill>
              <a:latin typeface="BIZ UDゴシック" panose="020B0400000000000000" pitchFamily="49" charset="-128"/>
              <a:ea typeface="BIZ UDゴシック" panose="020B0400000000000000" pitchFamily="49" charset="-128"/>
            </a:endParaRPr>
          </a:p>
        </p:txBody>
      </p:sp>
      <p:graphicFrame>
        <p:nvGraphicFramePr>
          <p:cNvPr id="11" name="表 10">
            <a:extLst>
              <a:ext uri="{FF2B5EF4-FFF2-40B4-BE49-F238E27FC236}">
                <a16:creationId xmlns:a16="http://schemas.microsoft.com/office/drawing/2014/main" id="{6BE28FE7-CA3C-4677-04BE-9F178F8B7BCD}"/>
              </a:ext>
            </a:extLst>
          </p:cNvPr>
          <p:cNvGraphicFramePr>
            <a:graphicFrameLocks noGrp="1"/>
          </p:cNvGraphicFramePr>
          <p:nvPr>
            <p:extLst>
              <p:ext uri="{D42A27DB-BD31-4B8C-83A1-F6EECF244321}">
                <p14:modId xmlns:p14="http://schemas.microsoft.com/office/powerpoint/2010/main" val="475407494"/>
              </p:ext>
            </p:extLst>
          </p:nvPr>
        </p:nvGraphicFramePr>
        <p:xfrm>
          <a:off x="1202409" y="1768864"/>
          <a:ext cx="9756183" cy="4456575"/>
        </p:xfrm>
        <a:graphic>
          <a:graphicData uri="http://schemas.openxmlformats.org/drawingml/2006/table">
            <a:tbl>
              <a:tblPr firstRow="1" bandRow="1">
                <a:tableStyleId>{5C22544A-7EE6-4342-B048-85BDC9FD1C3A}</a:tableStyleId>
              </a:tblPr>
              <a:tblGrid>
                <a:gridCol w="2297536">
                  <a:extLst>
                    <a:ext uri="{9D8B030D-6E8A-4147-A177-3AD203B41FA5}">
                      <a16:colId xmlns:a16="http://schemas.microsoft.com/office/drawing/2014/main" val="3828800425"/>
                    </a:ext>
                  </a:extLst>
                </a:gridCol>
                <a:gridCol w="3636579">
                  <a:extLst>
                    <a:ext uri="{9D8B030D-6E8A-4147-A177-3AD203B41FA5}">
                      <a16:colId xmlns:a16="http://schemas.microsoft.com/office/drawing/2014/main" val="2309195408"/>
                    </a:ext>
                  </a:extLst>
                </a:gridCol>
                <a:gridCol w="3822068">
                  <a:extLst>
                    <a:ext uri="{9D8B030D-6E8A-4147-A177-3AD203B41FA5}">
                      <a16:colId xmlns:a16="http://schemas.microsoft.com/office/drawing/2014/main" val="3572716891"/>
                    </a:ext>
                  </a:extLst>
                </a:gridCol>
              </a:tblGrid>
              <a:tr h="419460">
                <a:tc>
                  <a:txBody>
                    <a:bodyPr/>
                    <a:lstStyle/>
                    <a:p>
                      <a:pPr algn="ctr" fontAlgn="ctr">
                        <a:buNone/>
                      </a:pPr>
                      <a:r>
                        <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rPr>
                        <a:t>制度名</a:t>
                      </a:r>
                    </a:p>
                  </a:txBody>
                  <a:tcPr marL="6350" marR="6350" marT="6350" marB="0" anchor="ctr"/>
                </a:tc>
                <a:tc>
                  <a:txBody>
                    <a:bodyPr/>
                    <a:lstStyle/>
                    <a:p>
                      <a:pPr algn="ctr" fontAlgn="ctr">
                        <a:buNone/>
                      </a:pPr>
                      <a:r>
                        <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rPr>
                        <a:t>制度内容</a:t>
                      </a:r>
                    </a:p>
                  </a:txBody>
                  <a:tcPr marL="6350" marR="6350" marT="6350" marB="0" anchor="ctr"/>
                </a:tc>
                <a:tc>
                  <a:txBody>
                    <a:bodyPr/>
                    <a:lstStyle/>
                    <a:p>
                      <a:pPr algn="ctr" fontAlgn="ctr">
                        <a:buNone/>
                      </a:pPr>
                      <a:r>
                        <a:rPr kumimoji="1" lang="ja-JP" altLang="ja-JP" sz="1800" b="1" kern="1200" dirty="0">
                          <a:solidFill>
                            <a:schemeClr val="lt1"/>
                          </a:solidFill>
                          <a:effectLst/>
                          <a:latin typeface="+mn-lt"/>
                          <a:ea typeface="+mn-ea"/>
                          <a:cs typeface="+mn-cs"/>
                        </a:rPr>
                        <a:t>どのようなときに利用できるか</a:t>
                      </a:r>
                      <a:endPar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6350" marR="6350" marT="6350" marB="0" anchor="ctr"/>
                </a:tc>
                <a:extLst>
                  <a:ext uri="{0D108BD9-81ED-4DB2-BD59-A6C34878D82A}">
                    <a16:rowId xmlns:a16="http://schemas.microsoft.com/office/drawing/2014/main" val="412120321"/>
                  </a:ext>
                </a:extLst>
              </a:tr>
              <a:tr h="807423">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31589432"/>
                  </a:ext>
                </a:extLst>
              </a:tr>
              <a:tr h="807423">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422792330"/>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658185124"/>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714061813"/>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059268713"/>
                  </a:ext>
                </a:extLst>
              </a:tr>
            </a:tbl>
          </a:graphicData>
        </a:graphic>
      </p:graphicFrame>
      <p:sp>
        <p:nvSpPr>
          <p:cNvPr id="9" name="テキスト ボックス 8">
            <a:extLst>
              <a:ext uri="{FF2B5EF4-FFF2-40B4-BE49-F238E27FC236}">
                <a16:creationId xmlns:a16="http://schemas.microsoft.com/office/drawing/2014/main" id="{EE1C107C-07C2-DAB5-15A1-D7F6AE243FCF}"/>
              </a:ext>
            </a:extLst>
          </p:cNvPr>
          <p:cNvSpPr txBox="1"/>
          <p:nvPr/>
        </p:nvSpPr>
        <p:spPr>
          <a:xfrm>
            <a:off x="3230179" y="3208283"/>
            <a:ext cx="5030952" cy="1077218"/>
          </a:xfrm>
          <a:prstGeom prst="rect">
            <a:avLst/>
          </a:prstGeom>
          <a:solidFill>
            <a:schemeClr val="bg1"/>
          </a:solidFill>
          <a:ln>
            <a:solidFill>
              <a:schemeClr val="tx1"/>
            </a:solidFill>
          </a:ln>
        </p:spPr>
        <p:txBody>
          <a:bodyPr wrap="square" rtlCol="0">
            <a:spAutoFit/>
          </a:bodyPr>
          <a:lstStyle/>
          <a:p>
            <a:r>
              <a:rPr kumimoji="1" lang="ja-JP" altLang="en-US" sz="3200" dirty="0">
                <a:solidFill>
                  <a:srgbClr val="00B0F0"/>
                </a:solidFill>
                <a:latin typeface="BIZ UDPゴシック" panose="020B0400000000000000" pitchFamily="50" charset="-128"/>
                <a:ea typeface="BIZ UDPゴシック" panose="020B0400000000000000" pitchFamily="50" charset="-128"/>
              </a:rPr>
              <a:t>自社の制度等を書き込んで</a:t>
            </a:r>
            <a:endParaRPr kumimoji="1" lang="en-US" altLang="ja-JP" sz="3200" dirty="0">
              <a:solidFill>
                <a:srgbClr val="00B0F0"/>
              </a:solidFill>
              <a:latin typeface="BIZ UDPゴシック" panose="020B0400000000000000" pitchFamily="50" charset="-128"/>
              <a:ea typeface="BIZ UDPゴシック" panose="020B0400000000000000" pitchFamily="50" charset="-128"/>
            </a:endParaRPr>
          </a:p>
          <a:p>
            <a:r>
              <a:rPr kumimoji="1" lang="ja-JP" altLang="en-US" sz="3200" dirty="0">
                <a:solidFill>
                  <a:srgbClr val="00B0F0"/>
                </a:solidFill>
                <a:latin typeface="BIZ UDPゴシック" panose="020B0400000000000000" pitchFamily="50" charset="-128"/>
                <a:ea typeface="BIZ UDPゴシック" panose="020B0400000000000000" pitchFamily="50" charset="-128"/>
              </a:rPr>
              <a:t>お使いください。</a:t>
            </a:r>
          </a:p>
        </p:txBody>
      </p:sp>
      <p:sp>
        <p:nvSpPr>
          <p:cNvPr id="8" name="テキスト ボックス 7">
            <a:extLst>
              <a:ext uri="{FF2B5EF4-FFF2-40B4-BE49-F238E27FC236}">
                <a16:creationId xmlns:a16="http://schemas.microsoft.com/office/drawing/2014/main" id="{D8406547-7623-44B2-DC16-23A748503FAB}"/>
              </a:ext>
            </a:extLst>
          </p:cNvPr>
          <p:cNvSpPr txBox="1"/>
          <p:nvPr/>
        </p:nvSpPr>
        <p:spPr>
          <a:xfrm>
            <a:off x="1246471" y="846773"/>
            <a:ext cx="10175780" cy="646331"/>
          </a:xfrm>
          <a:prstGeom prst="rect">
            <a:avLst/>
          </a:prstGeom>
          <a:noFill/>
        </p:spPr>
        <p:txBody>
          <a:bodyPr wrap="square">
            <a:spAutoFit/>
          </a:bodyPr>
          <a:lstStyle/>
          <a:p>
            <a:pPr marL="285750" indent="-285750">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卵子凍結では、通院や体調変化等により、休暇制度の活用が必要になる場合があります。</a:t>
            </a:r>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　　当社で利用できる制度は、以下の表のとおりです。</a:t>
            </a:r>
            <a:endParaRPr lang="ja-JP" altLang="en-US"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591285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B046C-741F-750A-DC72-82C95958B4BE}"/>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3A38F351-A51B-4C02-FA24-E72890FCE61E}"/>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3D04A3C2-9614-888C-06D2-0DC7D589D1EA}"/>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38E00049-0B90-9245-027C-2AEBE11CA4A7}"/>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2" name="テキスト ボックス 1">
            <a:extLst>
              <a:ext uri="{FF2B5EF4-FFF2-40B4-BE49-F238E27FC236}">
                <a16:creationId xmlns:a16="http://schemas.microsoft.com/office/drawing/2014/main" id="{3CBE893B-ABDD-6668-BF40-10B8E6FD73AC}"/>
              </a:ext>
            </a:extLst>
          </p:cNvPr>
          <p:cNvSpPr txBox="1"/>
          <p:nvPr/>
        </p:nvSpPr>
        <p:spPr>
          <a:xfrm>
            <a:off x="1090826" y="160162"/>
            <a:ext cx="7451008"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７．テレワーク制度等の説明</a:t>
            </a:r>
            <a:endParaRPr lang="ja-JP" altLang="en-US" sz="2000" b="1" dirty="0">
              <a:solidFill>
                <a:srgbClr val="FF0000"/>
              </a:solidFill>
              <a:latin typeface="BIZ UDゴシック" panose="020B0400000000000000" pitchFamily="49" charset="-128"/>
              <a:ea typeface="BIZ UDゴシック" panose="020B0400000000000000" pitchFamily="49" charset="-128"/>
            </a:endParaRPr>
          </a:p>
        </p:txBody>
      </p:sp>
      <p:graphicFrame>
        <p:nvGraphicFramePr>
          <p:cNvPr id="11" name="表 10">
            <a:extLst>
              <a:ext uri="{FF2B5EF4-FFF2-40B4-BE49-F238E27FC236}">
                <a16:creationId xmlns:a16="http://schemas.microsoft.com/office/drawing/2014/main" id="{84C52DF3-642A-6FF1-E0EC-031EC5379604}"/>
              </a:ext>
            </a:extLst>
          </p:cNvPr>
          <p:cNvGraphicFramePr>
            <a:graphicFrameLocks noGrp="1"/>
          </p:cNvGraphicFramePr>
          <p:nvPr>
            <p:extLst>
              <p:ext uri="{D42A27DB-BD31-4B8C-83A1-F6EECF244321}">
                <p14:modId xmlns:p14="http://schemas.microsoft.com/office/powerpoint/2010/main" val="3215909655"/>
              </p:ext>
            </p:extLst>
          </p:nvPr>
        </p:nvGraphicFramePr>
        <p:xfrm>
          <a:off x="1202409" y="1768864"/>
          <a:ext cx="9756183" cy="4456575"/>
        </p:xfrm>
        <a:graphic>
          <a:graphicData uri="http://schemas.openxmlformats.org/drawingml/2006/table">
            <a:tbl>
              <a:tblPr firstRow="1" bandRow="1">
                <a:tableStyleId>{5C22544A-7EE6-4342-B048-85BDC9FD1C3A}</a:tableStyleId>
              </a:tblPr>
              <a:tblGrid>
                <a:gridCol w="2297536">
                  <a:extLst>
                    <a:ext uri="{9D8B030D-6E8A-4147-A177-3AD203B41FA5}">
                      <a16:colId xmlns:a16="http://schemas.microsoft.com/office/drawing/2014/main" val="3828800425"/>
                    </a:ext>
                  </a:extLst>
                </a:gridCol>
                <a:gridCol w="3636579">
                  <a:extLst>
                    <a:ext uri="{9D8B030D-6E8A-4147-A177-3AD203B41FA5}">
                      <a16:colId xmlns:a16="http://schemas.microsoft.com/office/drawing/2014/main" val="2309195408"/>
                    </a:ext>
                  </a:extLst>
                </a:gridCol>
                <a:gridCol w="3822068">
                  <a:extLst>
                    <a:ext uri="{9D8B030D-6E8A-4147-A177-3AD203B41FA5}">
                      <a16:colId xmlns:a16="http://schemas.microsoft.com/office/drawing/2014/main" val="3572716891"/>
                    </a:ext>
                  </a:extLst>
                </a:gridCol>
              </a:tblGrid>
              <a:tr h="419460">
                <a:tc>
                  <a:txBody>
                    <a:bodyPr/>
                    <a:lstStyle/>
                    <a:p>
                      <a:pPr algn="ctr" fontAlgn="ctr">
                        <a:buNone/>
                      </a:pPr>
                      <a:r>
                        <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rPr>
                        <a:t>制度名</a:t>
                      </a:r>
                    </a:p>
                  </a:txBody>
                  <a:tcPr marL="6350" marR="6350" marT="6350" marB="0" anchor="ctr"/>
                </a:tc>
                <a:tc>
                  <a:txBody>
                    <a:bodyPr/>
                    <a:lstStyle/>
                    <a:p>
                      <a:pPr algn="ctr" fontAlgn="ctr">
                        <a:buNone/>
                      </a:pPr>
                      <a:r>
                        <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rPr>
                        <a:t>制度内容</a:t>
                      </a:r>
                    </a:p>
                  </a:txBody>
                  <a:tcPr marL="6350" marR="6350" marT="6350" marB="0" anchor="ctr"/>
                </a:tc>
                <a:tc>
                  <a:txBody>
                    <a:bodyPr/>
                    <a:lstStyle/>
                    <a:p>
                      <a:pPr algn="ctr" fontAlgn="ctr">
                        <a:buNone/>
                      </a:pPr>
                      <a:r>
                        <a:rPr kumimoji="1" lang="ja-JP" altLang="ja-JP" sz="1800" b="1" kern="1200" dirty="0">
                          <a:solidFill>
                            <a:schemeClr val="lt1"/>
                          </a:solidFill>
                          <a:effectLst/>
                          <a:latin typeface="+mn-lt"/>
                          <a:ea typeface="+mn-ea"/>
                          <a:cs typeface="+mn-cs"/>
                        </a:rPr>
                        <a:t>どのようなときに利用できるか</a:t>
                      </a:r>
                      <a:endPar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6350" marR="6350" marT="6350" marB="0" anchor="ctr"/>
                </a:tc>
                <a:extLst>
                  <a:ext uri="{0D108BD9-81ED-4DB2-BD59-A6C34878D82A}">
                    <a16:rowId xmlns:a16="http://schemas.microsoft.com/office/drawing/2014/main" val="412120321"/>
                  </a:ext>
                </a:extLst>
              </a:tr>
              <a:tr h="807423">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31589432"/>
                  </a:ext>
                </a:extLst>
              </a:tr>
              <a:tr h="807423">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422792330"/>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658185124"/>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714061813"/>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059268713"/>
                  </a:ext>
                </a:extLst>
              </a:tr>
            </a:tbl>
          </a:graphicData>
        </a:graphic>
      </p:graphicFrame>
      <p:sp>
        <p:nvSpPr>
          <p:cNvPr id="13" name="テキスト ボックス 12">
            <a:extLst>
              <a:ext uri="{FF2B5EF4-FFF2-40B4-BE49-F238E27FC236}">
                <a16:creationId xmlns:a16="http://schemas.microsoft.com/office/drawing/2014/main" id="{83A594B4-845B-BEB8-1BBA-45FDB5A9FDC5}"/>
              </a:ext>
            </a:extLst>
          </p:cNvPr>
          <p:cNvSpPr txBox="1"/>
          <p:nvPr/>
        </p:nvSpPr>
        <p:spPr>
          <a:xfrm>
            <a:off x="3230179" y="3208283"/>
            <a:ext cx="5030952" cy="1077218"/>
          </a:xfrm>
          <a:prstGeom prst="rect">
            <a:avLst/>
          </a:prstGeom>
          <a:solidFill>
            <a:schemeClr val="bg1"/>
          </a:solidFill>
          <a:ln>
            <a:solidFill>
              <a:schemeClr val="tx1"/>
            </a:solidFill>
          </a:ln>
        </p:spPr>
        <p:txBody>
          <a:bodyPr wrap="square" rtlCol="0">
            <a:spAutoFit/>
          </a:bodyPr>
          <a:lstStyle/>
          <a:p>
            <a:r>
              <a:rPr kumimoji="1" lang="ja-JP" altLang="en-US" sz="3200" dirty="0">
                <a:solidFill>
                  <a:srgbClr val="00B0F0"/>
                </a:solidFill>
                <a:latin typeface="BIZ UDPゴシック" panose="020B0400000000000000" pitchFamily="50" charset="-128"/>
                <a:ea typeface="BIZ UDPゴシック" panose="020B0400000000000000" pitchFamily="50" charset="-128"/>
              </a:rPr>
              <a:t>自社の制度等を書き込んで</a:t>
            </a:r>
            <a:endParaRPr kumimoji="1" lang="en-US" altLang="ja-JP" sz="3200" dirty="0">
              <a:solidFill>
                <a:srgbClr val="00B0F0"/>
              </a:solidFill>
              <a:latin typeface="BIZ UDPゴシック" panose="020B0400000000000000" pitchFamily="50" charset="-128"/>
              <a:ea typeface="BIZ UDPゴシック" panose="020B0400000000000000" pitchFamily="50" charset="-128"/>
            </a:endParaRPr>
          </a:p>
          <a:p>
            <a:r>
              <a:rPr kumimoji="1" lang="ja-JP" altLang="en-US" sz="3200" dirty="0">
                <a:solidFill>
                  <a:srgbClr val="00B0F0"/>
                </a:solidFill>
                <a:latin typeface="BIZ UDPゴシック" panose="020B0400000000000000" pitchFamily="50" charset="-128"/>
                <a:ea typeface="BIZ UDPゴシック" panose="020B0400000000000000" pitchFamily="50" charset="-128"/>
              </a:rPr>
              <a:t>お使いください。</a:t>
            </a:r>
          </a:p>
        </p:txBody>
      </p:sp>
      <p:sp>
        <p:nvSpPr>
          <p:cNvPr id="7" name="テキスト ボックス 6">
            <a:extLst>
              <a:ext uri="{FF2B5EF4-FFF2-40B4-BE49-F238E27FC236}">
                <a16:creationId xmlns:a16="http://schemas.microsoft.com/office/drawing/2014/main" id="{4A19D768-0DD5-FE91-AE18-838A12E970CF}"/>
              </a:ext>
            </a:extLst>
          </p:cNvPr>
          <p:cNvSpPr txBox="1"/>
          <p:nvPr/>
        </p:nvSpPr>
        <p:spPr>
          <a:xfrm>
            <a:off x="1246471" y="846773"/>
            <a:ext cx="10175780" cy="646331"/>
          </a:xfrm>
          <a:prstGeom prst="rect">
            <a:avLst/>
          </a:prstGeom>
          <a:noFill/>
        </p:spPr>
        <p:txBody>
          <a:bodyPr wrap="square">
            <a:spAutoFit/>
          </a:bodyPr>
          <a:lstStyle/>
          <a:p>
            <a:pPr marL="285750" indent="-285750">
              <a:spcBef>
                <a:spcPts val="600"/>
              </a:spcBef>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卵子凍結では、通院日程の調整や体調変化への対応が必要になります。</a:t>
            </a:r>
            <a:br>
              <a:rPr lang="ja-JP" altLang="en-US" dirty="0">
                <a:latin typeface="BIZ UDPゴシック" panose="020B0400000000000000" pitchFamily="50" charset="-128"/>
                <a:ea typeface="BIZ UDPゴシック" panose="020B0400000000000000" pitchFamily="50" charset="-128"/>
              </a:rPr>
            </a:br>
            <a:r>
              <a:rPr lang="ja-JP" altLang="en-US" dirty="0">
                <a:latin typeface="BIZ UDPゴシック" panose="020B0400000000000000" pitchFamily="50" charset="-128"/>
                <a:ea typeface="BIZ UDPゴシック" panose="020B0400000000000000" pitchFamily="50" charset="-128"/>
              </a:rPr>
              <a:t>働き方を柔軟にすることで、仕事との両立がしやすくなる場合があります。</a:t>
            </a:r>
            <a:endParaRPr lang="ja-JP" altLang="en-US"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795102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4950F-09A9-8B77-8937-B39A773C6440}"/>
            </a:ext>
          </a:extLst>
        </p:cNvPr>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E911699A-024E-41D9-45A5-DF87D2905313}"/>
              </a:ext>
            </a:extLst>
          </p:cNvPr>
          <p:cNvGrpSpPr/>
          <p:nvPr/>
        </p:nvGrpSpPr>
        <p:grpSpPr>
          <a:xfrm>
            <a:off x="587825" y="134699"/>
            <a:ext cx="417101" cy="405792"/>
            <a:chOff x="915867" y="206729"/>
            <a:chExt cx="351532" cy="342000"/>
          </a:xfrm>
        </p:grpSpPr>
        <p:sp>
          <p:nvSpPr>
            <p:cNvPr id="4" name="正方形/長方形 3">
              <a:extLst>
                <a:ext uri="{FF2B5EF4-FFF2-40B4-BE49-F238E27FC236}">
                  <a16:creationId xmlns:a16="http://schemas.microsoft.com/office/drawing/2014/main" id="{9F9CA9F9-9589-77C0-8DB8-6A128898F671}"/>
                </a:ext>
              </a:extLst>
            </p:cNvPr>
            <p:cNvSpPr/>
            <p:nvPr/>
          </p:nvSpPr>
          <p:spPr>
            <a:xfrm>
              <a:off x="1051399" y="332729"/>
              <a:ext cx="216000" cy="216000"/>
            </a:xfrm>
            <a:prstGeom prst="ellipse">
              <a:avLst/>
            </a:prstGeom>
            <a:solidFill>
              <a:srgbClr val="B1D9E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正方形/長方形 2">
              <a:extLst>
                <a:ext uri="{FF2B5EF4-FFF2-40B4-BE49-F238E27FC236}">
                  <a16:creationId xmlns:a16="http://schemas.microsoft.com/office/drawing/2014/main" id="{46EC9E90-FAE3-E2F1-C032-660CF94A891F}"/>
                </a:ext>
              </a:extLst>
            </p:cNvPr>
            <p:cNvSpPr/>
            <p:nvPr/>
          </p:nvSpPr>
          <p:spPr>
            <a:xfrm>
              <a:off x="915867" y="206729"/>
              <a:ext cx="252000" cy="252000"/>
            </a:xfrm>
            <a:prstGeom prst="ellipse">
              <a:avLst/>
            </a:prstGeom>
            <a:solidFill>
              <a:srgbClr val="ED8B9B"/>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grpSp>
      <p:sp>
        <p:nvSpPr>
          <p:cNvPr id="2" name="テキスト ボックス 1">
            <a:extLst>
              <a:ext uri="{FF2B5EF4-FFF2-40B4-BE49-F238E27FC236}">
                <a16:creationId xmlns:a16="http://schemas.microsoft.com/office/drawing/2014/main" id="{49CE9CFA-C7E9-69C3-3EAA-81CFA16AFDA2}"/>
              </a:ext>
            </a:extLst>
          </p:cNvPr>
          <p:cNvSpPr txBox="1"/>
          <p:nvPr/>
        </p:nvSpPr>
        <p:spPr>
          <a:xfrm>
            <a:off x="1090826" y="160162"/>
            <a:ext cx="7451008" cy="400110"/>
          </a:xfrm>
          <a:prstGeom prst="rect">
            <a:avLst/>
          </a:prstGeom>
          <a:noFill/>
        </p:spPr>
        <p:txBody>
          <a:bodyPr wrap="square" rtlCol="0">
            <a:spAutoFit/>
          </a:bodyPr>
          <a:lstStyle/>
          <a:p>
            <a:r>
              <a:rPr lang="ja-JP" altLang="en-US" sz="2000" b="1" dirty="0">
                <a:solidFill>
                  <a:schemeClr val="tx1">
                    <a:lumMod val="75000"/>
                    <a:lumOff val="25000"/>
                  </a:schemeClr>
                </a:solidFill>
                <a:latin typeface="BIZ UDゴシック" panose="020B0400000000000000" pitchFamily="49" charset="-128"/>
                <a:ea typeface="BIZ UDゴシック" panose="020B0400000000000000" pitchFamily="49" charset="-128"/>
              </a:rPr>
              <a:t>８．福利厚生制度の説明</a:t>
            </a:r>
            <a:endParaRPr lang="ja-JP" altLang="en-US" sz="2000" b="1" dirty="0">
              <a:solidFill>
                <a:srgbClr val="FF0000"/>
              </a:solidFill>
              <a:latin typeface="BIZ UDゴシック" panose="020B0400000000000000" pitchFamily="49" charset="-128"/>
              <a:ea typeface="BIZ UDゴシック" panose="020B0400000000000000" pitchFamily="49" charset="-128"/>
            </a:endParaRPr>
          </a:p>
        </p:txBody>
      </p:sp>
      <p:sp>
        <p:nvSpPr>
          <p:cNvPr id="8" name="テキスト ボックス 7">
            <a:extLst>
              <a:ext uri="{FF2B5EF4-FFF2-40B4-BE49-F238E27FC236}">
                <a16:creationId xmlns:a16="http://schemas.microsoft.com/office/drawing/2014/main" id="{AC792BFD-DA48-F182-457F-234BAA73E9DA}"/>
              </a:ext>
            </a:extLst>
          </p:cNvPr>
          <p:cNvSpPr txBox="1"/>
          <p:nvPr/>
        </p:nvSpPr>
        <p:spPr>
          <a:xfrm>
            <a:off x="1246471" y="846773"/>
            <a:ext cx="10175780" cy="646331"/>
          </a:xfrm>
          <a:prstGeom prst="rect">
            <a:avLst/>
          </a:prstGeom>
          <a:noFill/>
        </p:spPr>
        <p:txBody>
          <a:bodyPr wrap="square">
            <a:spAutoFit/>
          </a:bodyPr>
          <a:lstStyle/>
          <a:p>
            <a:pPr marL="285750" indent="-285750">
              <a:spcBef>
                <a:spcPts val="600"/>
              </a:spcBef>
              <a:buFont typeface="Wingdings" panose="05000000000000000000" pitchFamily="2" charset="2"/>
              <a:buChar char="l"/>
            </a:pPr>
            <a:r>
              <a:rPr lang="ja-JP" altLang="en-US" dirty="0">
                <a:latin typeface="BIZ UDPゴシック" panose="020B0400000000000000" pitchFamily="50" charset="-128"/>
                <a:ea typeface="BIZ UDPゴシック" panose="020B0400000000000000" pitchFamily="50" charset="-128"/>
              </a:rPr>
              <a:t>卵子凍結では、採卵や保管に一定の費用がかかるため、経済的な負担が生じます。                    福利厚生制度を活用することで、将来のライフプランやキャリアとの両立</a:t>
            </a:r>
            <a:r>
              <a:rPr lang="ja-JP" altLang="en-US">
                <a:latin typeface="BIZ UDPゴシック" panose="020B0400000000000000" pitchFamily="50" charset="-128"/>
                <a:ea typeface="BIZ UDPゴシック" panose="020B0400000000000000" pitchFamily="50" charset="-128"/>
              </a:rPr>
              <a:t>を支援します。</a:t>
            </a:r>
            <a:endParaRPr lang="ja-JP" altLang="en-US" sz="1200" dirty="0">
              <a:latin typeface="BIZ UDPゴシック" panose="020B0400000000000000" pitchFamily="50" charset="-128"/>
              <a:ea typeface="BIZ UDPゴシック" panose="020B0400000000000000" pitchFamily="50" charset="-128"/>
            </a:endParaRPr>
          </a:p>
        </p:txBody>
      </p:sp>
      <p:graphicFrame>
        <p:nvGraphicFramePr>
          <p:cNvPr id="11" name="表 10">
            <a:extLst>
              <a:ext uri="{FF2B5EF4-FFF2-40B4-BE49-F238E27FC236}">
                <a16:creationId xmlns:a16="http://schemas.microsoft.com/office/drawing/2014/main" id="{8FD557AA-E799-9031-B2F6-22997E099C59}"/>
              </a:ext>
            </a:extLst>
          </p:cNvPr>
          <p:cNvGraphicFramePr>
            <a:graphicFrameLocks noGrp="1"/>
          </p:cNvGraphicFramePr>
          <p:nvPr/>
        </p:nvGraphicFramePr>
        <p:xfrm>
          <a:off x="1202409" y="1768864"/>
          <a:ext cx="9756183" cy="4456575"/>
        </p:xfrm>
        <a:graphic>
          <a:graphicData uri="http://schemas.openxmlformats.org/drawingml/2006/table">
            <a:tbl>
              <a:tblPr firstRow="1" bandRow="1">
                <a:tableStyleId>{5C22544A-7EE6-4342-B048-85BDC9FD1C3A}</a:tableStyleId>
              </a:tblPr>
              <a:tblGrid>
                <a:gridCol w="2297536">
                  <a:extLst>
                    <a:ext uri="{9D8B030D-6E8A-4147-A177-3AD203B41FA5}">
                      <a16:colId xmlns:a16="http://schemas.microsoft.com/office/drawing/2014/main" val="3828800425"/>
                    </a:ext>
                  </a:extLst>
                </a:gridCol>
                <a:gridCol w="3636579">
                  <a:extLst>
                    <a:ext uri="{9D8B030D-6E8A-4147-A177-3AD203B41FA5}">
                      <a16:colId xmlns:a16="http://schemas.microsoft.com/office/drawing/2014/main" val="2309195408"/>
                    </a:ext>
                  </a:extLst>
                </a:gridCol>
                <a:gridCol w="3822068">
                  <a:extLst>
                    <a:ext uri="{9D8B030D-6E8A-4147-A177-3AD203B41FA5}">
                      <a16:colId xmlns:a16="http://schemas.microsoft.com/office/drawing/2014/main" val="3572716891"/>
                    </a:ext>
                  </a:extLst>
                </a:gridCol>
              </a:tblGrid>
              <a:tr h="419460">
                <a:tc>
                  <a:txBody>
                    <a:bodyPr/>
                    <a:lstStyle/>
                    <a:p>
                      <a:pPr algn="ctr" fontAlgn="ctr">
                        <a:buNone/>
                      </a:pPr>
                      <a:r>
                        <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rPr>
                        <a:t>制度名</a:t>
                      </a:r>
                    </a:p>
                  </a:txBody>
                  <a:tcPr marL="6350" marR="6350" marT="6350" marB="0" anchor="ctr"/>
                </a:tc>
                <a:tc>
                  <a:txBody>
                    <a:bodyPr/>
                    <a:lstStyle/>
                    <a:p>
                      <a:pPr algn="ctr" fontAlgn="ctr">
                        <a:buNone/>
                      </a:pPr>
                      <a:r>
                        <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rPr>
                        <a:t>制度内容</a:t>
                      </a:r>
                    </a:p>
                  </a:txBody>
                  <a:tcPr marL="6350" marR="6350" marT="6350" marB="0" anchor="ctr"/>
                </a:tc>
                <a:tc>
                  <a:txBody>
                    <a:bodyPr/>
                    <a:lstStyle/>
                    <a:p>
                      <a:pPr algn="ctr" fontAlgn="ctr">
                        <a:buNone/>
                      </a:pPr>
                      <a:r>
                        <a:rPr kumimoji="1" lang="ja-JP" altLang="ja-JP" sz="1800" b="1" kern="1200" dirty="0">
                          <a:solidFill>
                            <a:schemeClr val="lt1"/>
                          </a:solidFill>
                          <a:effectLst/>
                          <a:latin typeface="+mn-lt"/>
                          <a:ea typeface="+mn-ea"/>
                          <a:cs typeface="+mn-cs"/>
                        </a:rPr>
                        <a:t>どのようなときに利用できるか</a:t>
                      </a:r>
                      <a:endParaRPr lang="ja-JP" altLang="en-US" sz="1800" b="1" i="0" u="none" strike="noStrike" dirty="0">
                        <a:solidFill>
                          <a:schemeClr val="bg1"/>
                        </a:solidFill>
                        <a:effectLst/>
                        <a:latin typeface="BIZ UDPゴシック" panose="020B0400000000000000" pitchFamily="50" charset="-128"/>
                        <a:ea typeface="BIZ UDPゴシック" panose="020B0400000000000000" pitchFamily="50" charset="-128"/>
                      </a:endParaRPr>
                    </a:p>
                  </a:txBody>
                  <a:tcPr marL="6350" marR="6350" marT="6350" marB="0" anchor="ctr"/>
                </a:tc>
                <a:extLst>
                  <a:ext uri="{0D108BD9-81ED-4DB2-BD59-A6C34878D82A}">
                    <a16:rowId xmlns:a16="http://schemas.microsoft.com/office/drawing/2014/main" val="412120321"/>
                  </a:ext>
                </a:extLst>
              </a:tr>
              <a:tr h="807423">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31589432"/>
                  </a:ext>
                </a:extLst>
              </a:tr>
              <a:tr h="807423">
                <a:tc>
                  <a:txBody>
                    <a:bodyPr/>
                    <a:lstStyle/>
                    <a:p>
                      <a:pPr>
                        <a:buNone/>
                      </a:pPr>
                      <a:endParaRPr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422792330"/>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658185124"/>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714061813"/>
                  </a:ext>
                </a:extLst>
              </a:tr>
              <a:tr h="807423">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059268713"/>
                  </a:ext>
                </a:extLst>
              </a:tr>
            </a:tbl>
          </a:graphicData>
        </a:graphic>
      </p:graphicFrame>
      <p:sp>
        <p:nvSpPr>
          <p:cNvPr id="13" name="テキスト ボックス 12">
            <a:extLst>
              <a:ext uri="{FF2B5EF4-FFF2-40B4-BE49-F238E27FC236}">
                <a16:creationId xmlns:a16="http://schemas.microsoft.com/office/drawing/2014/main" id="{3ED2CDA7-5D24-EE66-E7A0-DCE322459CDB}"/>
              </a:ext>
            </a:extLst>
          </p:cNvPr>
          <p:cNvSpPr txBox="1"/>
          <p:nvPr/>
        </p:nvSpPr>
        <p:spPr>
          <a:xfrm>
            <a:off x="3230179" y="3208283"/>
            <a:ext cx="5030952" cy="1446550"/>
          </a:xfrm>
          <a:prstGeom prst="rect">
            <a:avLst/>
          </a:prstGeom>
          <a:solidFill>
            <a:schemeClr val="bg1"/>
          </a:solidFill>
          <a:ln>
            <a:solidFill>
              <a:schemeClr val="tx1"/>
            </a:solidFill>
          </a:ln>
        </p:spPr>
        <p:txBody>
          <a:bodyPr wrap="square" rtlCol="0">
            <a:spAutoFit/>
          </a:bodyPr>
          <a:lstStyle/>
          <a:p>
            <a:r>
              <a:rPr kumimoji="1" lang="ja-JP" altLang="en-US" sz="3200" dirty="0">
                <a:solidFill>
                  <a:srgbClr val="00B0F0"/>
                </a:solidFill>
                <a:latin typeface="BIZ UDPゴシック" panose="020B0400000000000000" pitchFamily="50" charset="-128"/>
                <a:ea typeface="BIZ UDPゴシック" panose="020B0400000000000000" pitchFamily="50" charset="-128"/>
              </a:rPr>
              <a:t>自社の制度等を書き込んで</a:t>
            </a:r>
            <a:endParaRPr kumimoji="1" lang="en-US" altLang="ja-JP" sz="3200" dirty="0">
              <a:solidFill>
                <a:srgbClr val="00B0F0"/>
              </a:solidFill>
              <a:latin typeface="BIZ UDPゴシック" panose="020B0400000000000000" pitchFamily="50" charset="-128"/>
              <a:ea typeface="BIZ UDPゴシック" panose="020B0400000000000000" pitchFamily="50" charset="-128"/>
            </a:endParaRPr>
          </a:p>
          <a:p>
            <a:r>
              <a:rPr kumimoji="1" lang="ja-JP" altLang="en-US" sz="3200" dirty="0">
                <a:solidFill>
                  <a:srgbClr val="00B0F0"/>
                </a:solidFill>
                <a:latin typeface="BIZ UDPゴシック" panose="020B0400000000000000" pitchFamily="50" charset="-128"/>
                <a:ea typeface="BIZ UDPゴシック" panose="020B0400000000000000" pitchFamily="50" charset="-128"/>
              </a:rPr>
              <a:t>お使いください。</a:t>
            </a:r>
            <a:endParaRPr kumimoji="1" lang="en-US" altLang="ja-JP" sz="3200" dirty="0">
              <a:solidFill>
                <a:srgbClr val="00B0F0"/>
              </a:solidFill>
              <a:latin typeface="BIZ UDPゴシック" panose="020B0400000000000000" pitchFamily="50" charset="-128"/>
              <a:ea typeface="BIZ UDPゴシック" panose="020B0400000000000000" pitchFamily="50" charset="-128"/>
            </a:endParaRPr>
          </a:p>
          <a:p>
            <a:pPr algn="ctr">
              <a:spcBef>
                <a:spcPts val="1200"/>
              </a:spcBef>
            </a:pPr>
            <a:r>
              <a:rPr lang="ja-JP" altLang="ja-JP" sz="1400" dirty="0">
                <a:solidFill>
                  <a:srgbClr val="00B0F0"/>
                </a:solidFill>
                <a:latin typeface="BIZ UDPゴシック" panose="020B0400000000000000" pitchFamily="50" charset="-128"/>
                <a:ea typeface="BIZ UDPゴシック" panose="020B0400000000000000" pitchFamily="50" charset="-128"/>
              </a:rPr>
              <a:t>※福利厚生制度整備事業を申請している企業用</a:t>
            </a:r>
            <a:endParaRPr kumimoji="1" lang="ja-JP" altLang="en-US" sz="1400" dirty="0">
              <a:solidFill>
                <a:srgbClr val="00B0F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38740569"/>
      </p:ext>
    </p:extLst>
  </p:cSld>
  <p:clrMapOvr>
    <a:masterClrMapping/>
  </p:clrMapOvr>
</p:sld>
</file>

<file path=ppt/theme/theme1.xml><?xml version="1.0" encoding="utf-8"?>
<a:theme xmlns:a="http://schemas.openxmlformats.org/drawingml/2006/main" name="9_Office テーマ">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D95A56D0F9F734899C413C94C0F2F56" ma:contentTypeVersion="12" ma:contentTypeDescription="新しいドキュメントを作成します。" ma:contentTypeScope="" ma:versionID="3c8df2d0029b019603102625a5ef3ab5">
  <xsd:schema xmlns:xsd="http://www.w3.org/2001/XMLSchema" xmlns:xs="http://www.w3.org/2001/XMLSchema" xmlns:p="http://schemas.microsoft.com/office/2006/metadata/properties" xmlns:ns2="119cce96-8902-47a6-9a95-2fd6a4147343" xmlns:ns3="e1c702ec-41ef-4c60-8fc6-6e52f75ab43f" targetNamespace="http://schemas.microsoft.com/office/2006/metadata/properties" ma:root="true" ma:fieldsID="cefd282c766c855d9612de0e5f407d9d" ns2:_="" ns3:_="">
    <xsd:import namespace="119cce96-8902-47a6-9a95-2fd6a4147343"/>
    <xsd:import namespace="e1c702ec-41ef-4c60-8fc6-6e52f75ab4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9cce96-8902-47a6-9a95-2fd6a4147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8b083197-d6d7-417d-b131-ee8127854b0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c702ec-41ef-4c60-8fc6-6e52f75ab4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205d98e-fb9c-4a64-917a-63782f10bb68}" ma:internalName="TaxCatchAll" ma:showField="CatchAllData" ma:web="e1c702ec-41ef-4c60-8fc6-6e52f75ab4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1c702ec-41ef-4c60-8fc6-6e52f75ab43f" xsi:nil="true"/>
    <lcf76f155ced4ddcb4097134ff3c332f xmlns="119cce96-8902-47a6-9a95-2fd6a414734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96454CF-B5EF-430B-91BB-2BE433179FF4}">
  <ds:schemaRefs>
    <ds:schemaRef ds:uri="http://schemas.microsoft.com/sharepoint/v3/contenttype/forms"/>
  </ds:schemaRefs>
</ds:datastoreItem>
</file>

<file path=customXml/itemProps2.xml><?xml version="1.0" encoding="utf-8"?>
<ds:datastoreItem xmlns:ds="http://schemas.openxmlformats.org/officeDocument/2006/customXml" ds:itemID="{8BF035CA-F7B4-42B6-B183-4703BE62F4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9cce96-8902-47a6-9a95-2fd6a4147343"/>
    <ds:schemaRef ds:uri="e1c702ec-41ef-4c60-8fc6-6e52f75ab4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5BE41E-5B71-44E6-B7AD-8CACFB93FC67}">
  <ds:schemaRefs>
    <ds:schemaRef ds:uri="http://purl.org/dc/dcmitype/"/>
    <ds:schemaRef ds:uri="119cce96-8902-47a6-9a95-2fd6a4147343"/>
    <ds:schemaRef ds:uri="e1c702ec-41ef-4c60-8fc6-6e52f75ab43f"/>
    <ds:schemaRef ds:uri="http://purl.org/dc/elements/1.1/"/>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8099</TotalTime>
  <Words>2091</Words>
  <Application>Microsoft Office PowerPoint</Application>
  <PresentationFormat>ワイド画面</PresentationFormat>
  <Paragraphs>214</Paragraphs>
  <Slides>18</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18</vt:i4>
      </vt:variant>
    </vt:vector>
  </HeadingPairs>
  <TitlesOfParts>
    <vt:vector size="25" baseType="lpstr">
      <vt:lpstr>BIZ UDPゴシック</vt:lpstr>
      <vt:lpstr>BIZ UDゴシック</vt:lpstr>
      <vt:lpstr>Meiryo UI</vt:lpstr>
      <vt:lpstr>游ゴシック</vt:lpstr>
      <vt:lpstr>Arial</vt:lpstr>
      <vt:lpstr>Wingdings</vt:lpstr>
      <vt:lpstr>9_Office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岩堀　司</dc:creator>
  <cp:lastModifiedBy>清末 浩平</cp:lastModifiedBy>
  <cp:revision>216</cp:revision>
  <cp:lastPrinted>2026-08-20T11:11:40Z</cp:lastPrinted>
  <dcterms:created xsi:type="dcterms:W3CDTF">2021-11-26T05:15:10Z</dcterms:created>
  <dcterms:modified xsi:type="dcterms:W3CDTF">2026-09-03T07:34:40Z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0x010100AD95A56D0F9F734899C413C94C0F2F56</vt:lpwstr>
  </property>
  <property fmtid="{D5CDD505-2E9C-101B-9397-08002B2CF9AE}" pid="3" name="MediaServiceImageTags">
    <vt:lpwstr/>
  </property>
</Properties>
</file>