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  <a:srgbClr val="DA8A14"/>
    <a:srgbClr val="ED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2146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D6538-E5D7-4C8F-925E-721CE0E617E2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47BC5-5132-4C38-AA1C-B06817AC9F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49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7BC5-5132-4C38-AA1C-B06817AC9FD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71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516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421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162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177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822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783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945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6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60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64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92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6C768-38EF-48F2-B28B-6F1B51F4C03F}" type="datetimeFigureOut">
              <a:rPr kumimoji="1" lang="ja-JP" altLang="en-US" smtClean="0"/>
              <a:t>2022/7/14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4A5C-DAE7-4161-93CB-CAC720AB78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034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/>
          <p:cNvGrpSpPr/>
          <p:nvPr/>
        </p:nvGrpSpPr>
        <p:grpSpPr>
          <a:xfrm>
            <a:off x="178275" y="2000672"/>
            <a:ext cx="6563093" cy="7722105"/>
            <a:chOff x="489826" y="3754564"/>
            <a:chExt cx="5940000" cy="1680936"/>
          </a:xfrm>
        </p:grpSpPr>
        <p:sp>
          <p:nvSpPr>
            <p:cNvPr id="29" name="角丸四角形 28"/>
            <p:cNvSpPr/>
            <p:nvPr/>
          </p:nvSpPr>
          <p:spPr>
            <a:xfrm>
              <a:off x="489826" y="3754564"/>
              <a:ext cx="5940000" cy="1680936"/>
            </a:xfrm>
            <a:prstGeom prst="roundRect">
              <a:avLst>
                <a:gd name="adj" fmla="val 847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13174" y="3765813"/>
              <a:ext cx="5853560" cy="216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（公財）東京しごと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財団が実施する「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働くパパママ育休取得応援奨励金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『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パパと協力！ママコース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』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」の「取組計画」に関連する</a:t>
              </a:r>
              <a:r>
                <a:rPr lang="ja-JP" altLang="en-US" sz="1400" b="1" dirty="0" smtClean="0">
                  <a:solidFill>
                    <a:schemeClr val="accent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女性従業員の子の父親（パパ）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が在籍する企業等に対し、改正育児・介護休業法の運用等に関する相談・助言を行う専門家（社会保険労務士）を無料で派遣します。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802981" y="4840352"/>
              <a:ext cx="167502" cy="1362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endPara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923573" y="3080792"/>
            <a:ext cx="575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・改正育児・介護休業法における制度整備や運用等に関すること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育児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休業取得促進等に関すること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7146" y="3093328"/>
            <a:ext cx="553611" cy="478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+mn-ea"/>
              </a:rPr>
              <a:t>助言</a:t>
            </a:r>
            <a:endParaRPr kumimoji="1" lang="en-US" altLang="ja-JP" sz="1200" dirty="0" smtClean="0">
              <a:latin typeface="+mn-ea"/>
            </a:endParaRPr>
          </a:p>
          <a:p>
            <a:pPr algn="ctr"/>
            <a:r>
              <a:rPr kumimoji="1" lang="ja-JP" altLang="en-US" sz="1200" dirty="0" smtClean="0">
                <a:latin typeface="+mn-ea"/>
              </a:rPr>
              <a:t>内容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67146" y="3736902"/>
            <a:ext cx="553611" cy="5000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対象</a:t>
            </a:r>
            <a:endParaRPr kumimoji="1" lang="en-US" altLang="ja-JP" sz="1200" dirty="0" smtClean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23573" y="3680663"/>
            <a:ext cx="5817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・女性従業員（ママ）が在籍する企業が「パパと協力！ママコース」を申請予定であり、女性従業員（ママ）の子の父親（パパ）が在籍する企業であること。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・都内で事業を営んでいること。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0488" indent="-90488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・常用雇用する労働者が２人以上３００人以下の中小企業又は一般社団法人等であること。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・その他の要件については、下記の「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TOKYO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らくネット」をご覧ください。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67146" y="4953000"/>
            <a:ext cx="553611" cy="4680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期間</a:t>
            </a:r>
            <a:endParaRPr lang="en-US" altLang="ja-JP" sz="1200" dirty="0" smtClean="0"/>
          </a:p>
          <a:p>
            <a:pPr algn="ctr"/>
            <a:r>
              <a:rPr kumimoji="1" lang="ja-JP" altLang="en-US" sz="1200" dirty="0"/>
              <a:t>回数</a:t>
            </a:r>
            <a:endParaRPr kumimoji="1" lang="en-US" altLang="ja-JP" sz="1200" dirty="0" smtClean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23573" y="4953000"/>
            <a:ext cx="51609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派遣を決定してから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令和５年３月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日（金）までの期間で</a:t>
            </a:r>
            <a:r>
              <a:rPr lang="ja-JP" altLang="en-US" sz="1400" b="1" u="sng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最大３回</a:t>
            </a:r>
            <a:endParaRPr lang="en-US" altLang="ja-JP" sz="1400" b="1" u="sng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１回あたりの派遣時間は原則２時間以内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67146" y="5554709"/>
            <a:ext cx="553611" cy="478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募集期間</a:t>
            </a:r>
            <a:endParaRPr kumimoji="1" lang="ja-JP" altLang="en-US" sz="12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23573" y="5528594"/>
            <a:ext cx="56528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令和５年２月１０日（金）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まで（消印有効）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上記期間中であっても、申請数が予定件数に達した際には受付を締め切らせて頂きます。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57275" y="7545288"/>
            <a:ext cx="701512" cy="478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派遣の流れ</a:t>
            </a:r>
            <a:endParaRPr kumimoji="1" lang="ja-JP" altLang="en-US" sz="1200" dirty="0"/>
          </a:p>
        </p:txBody>
      </p:sp>
      <p:sp>
        <p:nvSpPr>
          <p:cNvPr id="35" name="正方形/長方形 34"/>
          <p:cNvSpPr/>
          <p:nvPr/>
        </p:nvSpPr>
        <p:spPr>
          <a:xfrm>
            <a:off x="267146" y="6130773"/>
            <a:ext cx="553611" cy="478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申請方法</a:t>
            </a:r>
            <a:endParaRPr kumimoji="1"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23572" y="6072897"/>
            <a:ext cx="574808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申込みは、下記の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より、「申請書」（様式第１号の２）をダウンロードして、東京都労働相談情報センターへ必要書類を</a:t>
            </a:r>
            <a:r>
              <a:rPr lang="ja-JP" altLang="en-US" sz="1200" b="1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「郵送」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派遣終了後に報告書を提出していただきます。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働きやすい職場環境づくり推進奨励金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及び「働きやすい職場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環境づくり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推進専門家派遣」と当専門家派遣を同時に利用することは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できません。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その他詳細は、「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TOKYO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はたらくネット」をご覧ください。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rgbClr val="DA8A14"/>
                </a:solidFill>
              </a:rPr>
              <a:t>https</a:t>
            </a:r>
            <a:r>
              <a:rPr lang="en-US" altLang="ja-JP" sz="1300" dirty="0">
                <a:solidFill>
                  <a:srgbClr val="DA8A14"/>
                </a:solidFill>
              </a:rPr>
              <a:t>://</a:t>
            </a:r>
            <a:r>
              <a:rPr lang="en-US" altLang="ja-JP" sz="1300" dirty="0" smtClean="0">
                <a:solidFill>
                  <a:srgbClr val="DA8A14"/>
                </a:solidFill>
              </a:rPr>
              <a:t>www.hataraku.metro.tokyo.lg.jp/josei/katsuyaku/papamama/</a:t>
            </a:r>
            <a:endParaRPr kumimoji="1" lang="en-US" altLang="ja-JP" sz="1300" dirty="0" smtClean="0">
              <a:solidFill>
                <a:srgbClr val="DA8A14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67146" y="8743284"/>
            <a:ext cx="1989505" cy="2406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問い合わせ・申請窓口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14217" y="9001281"/>
            <a:ext cx="636216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東京都労働相談情報センター　事業普及課　企業支援担当</a:t>
            </a:r>
            <a:endParaRPr lang="en-US" altLang="ja-JP" sz="1400" b="1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102-0072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千代田区飯田橋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3-10-3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東京しごとセンター９階　　電話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03-5211-2248</a:t>
            </a: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受付時間：平日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を除く）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520" y="460683"/>
            <a:ext cx="6854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働くパパママ育休取得応援奨励金「パパと協力！ママコース」</a:t>
            </a:r>
            <a:endParaRPr lang="en-US" altLang="ja-JP" sz="2000" b="1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育児・介護休業法の運用等に関する相談希望のパパ企業へ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334876" y="1640632"/>
            <a:ext cx="38972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東京都が無料で専門家を派遣し、助言いたします！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045255" y="992560"/>
            <a:ext cx="4560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専門家派遣</a:t>
            </a:r>
            <a:r>
              <a:rPr lang="en-US" altLang="ja-JP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利用案内</a:t>
            </a:r>
            <a:endParaRPr kumimoji="1"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6626" y="67351"/>
            <a:ext cx="2570286" cy="369332"/>
          </a:xfrm>
          <a:prstGeom prst="rect">
            <a:avLst/>
          </a:prstGeom>
          <a:pattFill prst="pct5">
            <a:fgClr>
              <a:schemeClr val="bg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東京都からのお知らせ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5809804" y="55087"/>
            <a:ext cx="1005222" cy="3815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パパ企業向け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264" y="6609184"/>
            <a:ext cx="763533" cy="787827"/>
          </a:xfrm>
          <a:prstGeom prst="rect">
            <a:avLst/>
          </a:prstGeom>
        </p:spPr>
      </p:pic>
      <p:sp>
        <p:nvSpPr>
          <p:cNvPr id="40" name="ホームベース 39"/>
          <p:cNvSpPr/>
          <p:nvPr/>
        </p:nvSpPr>
        <p:spPr>
          <a:xfrm>
            <a:off x="1124744" y="7545288"/>
            <a:ext cx="738799" cy="396000"/>
          </a:xfrm>
          <a:prstGeom prst="homePlat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/>
              <a:t>申込</a:t>
            </a:r>
            <a:endParaRPr kumimoji="1" lang="en-US" altLang="ja-JP" sz="1000" b="1" dirty="0" smtClean="0"/>
          </a:p>
        </p:txBody>
      </p:sp>
      <p:sp>
        <p:nvSpPr>
          <p:cNvPr id="41" name="ホームベース 40"/>
          <p:cNvSpPr/>
          <p:nvPr/>
        </p:nvSpPr>
        <p:spPr>
          <a:xfrm>
            <a:off x="2043938" y="7545288"/>
            <a:ext cx="880918" cy="396000"/>
          </a:xfrm>
          <a:prstGeom prst="homePlat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/>
              <a:t>内容確認</a:t>
            </a:r>
            <a:endParaRPr kumimoji="1" lang="en-US" altLang="ja-JP" sz="1000" b="1" dirty="0" smtClean="0"/>
          </a:p>
        </p:txBody>
      </p:sp>
      <p:sp>
        <p:nvSpPr>
          <p:cNvPr id="43" name="ホームベース 42"/>
          <p:cNvSpPr/>
          <p:nvPr/>
        </p:nvSpPr>
        <p:spPr>
          <a:xfrm>
            <a:off x="3212976" y="7545288"/>
            <a:ext cx="792000" cy="396000"/>
          </a:xfrm>
          <a:prstGeom prst="homePlat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/>
              <a:t>派遣決定</a:t>
            </a:r>
            <a:endParaRPr kumimoji="1" lang="en-US" altLang="ja-JP" sz="1000" b="1" dirty="0" smtClean="0"/>
          </a:p>
        </p:txBody>
      </p:sp>
      <p:sp>
        <p:nvSpPr>
          <p:cNvPr id="44" name="ホームベース 43"/>
          <p:cNvSpPr/>
          <p:nvPr/>
        </p:nvSpPr>
        <p:spPr>
          <a:xfrm>
            <a:off x="4293096" y="7545288"/>
            <a:ext cx="1022234" cy="396000"/>
          </a:xfrm>
          <a:prstGeom prst="homePlat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/>
              <a:t>専門家訪問</a:t>
            </a:r>
            <a:endParaRPr kumimoji="1" lang="en-US" altLang="ja-JP" sz="1000" b="1" dirty="0" smtClean="0"/>
          </a:p>
        </p:txBody>
      </p:sp>
      <p:sp>
        <p:nvSpPr>
          <p:cNvPr id="49" name="正方形/長方形 48"/>
          <p:cNvSpPr/>
          <p:nvPr/>
        </p:nvSpPr>
        <p:spPr>
          <a:xfrm>
            <a:off x="5668349" y="7545288"/>
            <a:ext cx="720000" cy="396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/>
              <a:t>派遣終了</a:t>
            </a:r>
            <a:endParaRPr kumimoji="1" lang="ja-JP" altLang="en-US" sz="10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026485" y="7994728"/>
            <a:ext cx="82364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必要書類を郵送にてご提出ください。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36475" y="7993925"/>
            <a:ext cx="1221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東京都の職員が、課題等についてヒアリングします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（原則電話）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140968" y="7981225"/>
            <a:ext cx="88920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専門家の派遣を決定し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、通知します。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24050" y="7973560"/>
            <a:ext cx="122117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専門家が企業に伺い、助言を行います。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提出・申請代行はいたしません。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588444" y="7973560"/>
            <a:ext cx="82364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取組結果を報告してください。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7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/>
          <p:cNvGrpSpPr/>
          <p:nvPr/>
        </p:nvGrpSpPr>
        <p:grpSpPr>
          <a:xfrm>
            <a:off x="105356" y="416496"/>
            <a:ext cx="6638741" cy="5052020"/>
            <a:chOff x="514225" y="3699921"/>
            <a:chExt cx="5957550" cy="1728000"/>
          </a:xfrm>
        </p:grpSpPr>
        <p:sp>
          <p:nvSpPr>
            <p:cNvPr id="29" name="角丸四角形 28"/>
            <p:cNvSpPr/>
            <p:nvPr/>
          </p:nvSpPr>
          <p:spPr>
            <a:xfrm>
              <a:off x="514225" y="3699921"/>
              <a:ext cx="5940000" cy="1728000"/>
            </a:xfrm>
            <a:prstGeom prst="roundRect">
              <a:avLst>
                <a:gd name="adj" fmla="val 847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31775" y="3970848"/>
              <a:ext cx="5940000" cy="118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育児休業を取得しやすい職場環境を整備し、男性従業員に育児休業を取得させた都内企業等へ奨励金を支給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します。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■対象■　都内企業（大企業を含む）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806450" indent="-806450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■要件■　①都内在勤の男性従業員（雇用保険被保険者）が、子が２歳に達するまでに</a:t>
              </a:r>
              <a:r>
                <a:rPr lang="ja-JP" altLang="en-US" sz="1100" b="1" u="sng" dirty="0" smtClean="0">
                  <a:solidFill>
                    <a:schemeClr val="bg2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１５日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以上の育児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休業を取得し、復帰後</a:t>
              </a:r>
              <a:r>
                <a:rPr lang="ja-JP" altLang="en-US" sz="1100" b="1" u="sng" dirty="0" smtClean="0">
                  <a:solidFill>
                    <a:schemeClr val="bg2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３か月以上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継続雇用されていること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806450" indent="-806450"/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②環境整備の要件として、育児休業・産後パパ育休に関する研修の実施、相談体制の整備、取得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事例の収集・提供、育児休業取得促進に関する方針の周知等、いずれかの取組を行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               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うこと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717550"/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その他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の要件については、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下記の東京しごと財団企業支援部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を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ご覧ください。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■金額■  ・育児休業１５日取得：</a:t>
              </a:r>
              <a:r>
                <a:rPr lang="ja-JP" altLang="en-US" sz="1100" b="1" u="sng" dirty="0" smtClean="0">
                  <a:solidFill>
                    <a:schemeClr val="bg2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２５万円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支給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１５日取得以降１５日ごとに２５万円加算　上限</a:t>
              </a:r>
              <a:r>
                <a:rPr lang="ja-JP" altLang="en-US" sz="1100" b="1" u="sng" dirty="0" smtClean="0">
                  <a:solidFill>
                    <a:schemeClr val="bg2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３００万円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（１事業者１回のみ）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＜特例措置＞　従業員数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300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人以下の中小企業等には、条件により特例措置あり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628650" indent="-628650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■申請■　支給申請の手引きを確認の上、東京しごと財団企業支援部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から申請書等をダウンロードして、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ご申請ください。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srgbClr val="DA8A1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＜</a:t>
              </a:r>
              <a:r>
                <a:rPr lang="en-US" altLang="ja-JP" sz="1100" dirty="0" smtClean="0">
                  <a:solidFill>
                    <a:srgbClr val="DA8A1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lang="ja-JP" altLang="en-US" sz="1100" dirty="0" smtClean="0">
                  <a:solidFill>
                    <a:srgbClr val="DA8A1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＞</a:t>
              </a:r>
              <a:r>
                <a:rPr lang="en-US" altLang="ja-JP" sz="1100" dirty="0" smtClean="0">
                  <a:solidFill>
                    <a:srgbClr val="DA8A1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https://www.shigotozaidan.or.jp/koyo-kankyo/joseikin/papamamaikukyusyutoku.html</a:t>
              </a:r>
            </a:p>
            <a:p>
              <a:r>
                <a:rPr lang="ja-JP" altLang="en-US" sz="1100" dirty="0" smtClean="0">
                  <a:solidFill>
                    <a:srgbClr val="DA8A14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（申請書類送付先）〒</a:t>
              </a: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102-0072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千代田区飯田橋</a:t>
              </a: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3-8-5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住友不動産飯田橋駅前ビル</a:t>
              </a: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階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802981" y="4840352"/>
              <a:ext cx="167502" cy="1362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600"/>
                </a:lnSpc>
              </a:pPr>
              <a:endPara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-3000109" y="7689542"/>
            <a:ext cx="184731" cy="3337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endParaRPr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05356" y="5595855"/>
            <a:ext cx="6619184" cy="4243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300007" y="488504"/>
            <a:ext cx="4217225" cy="3316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パパ育休取得に関する奨励金</a:t>
            </a:r>
            <a:r>
              <a:rPr kumimoji="1" lang="en-US" altLang="ja-JP" sz="1400" b="1" dirty="0" smtClean="0"/>
              <a:t>(</a:t>
            </a:r>
            <a:r>
              <a:rPr kumimoji="1" lang="ja-JP" altLang="en-US" sz="1400" b="1" dirty="0" smtClean="0"/>
              <a:t>働くパパコース）</a:t>
            </a:r>
            <a:endParaRPr kumimoji="1" lang="ja-JP" altLang="en-US" sz="1400" b="1" dirty="0"/>
          </a:p>
        </p:txBody>
      </p:sp>
      <p:sp>
        <p:nvSpPr>
          <p:cNvPr id="22" name="正方形/長方形 21"/>
          <p:cNvSpPr/>
          <p:nvPr/>
        </p:nvSpPr>
        <p:spPr>
          <a:xfrm>
            <a:off x="233867" y="920552"/>
            <a:ext cx="1166181" cy="2500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奨励金内容</a:t>
            </a:r>
            <a:endParaRPr kumimoji="1"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01506" y="4661964"/>
            <a:ext cx="1339963" cy="193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問合わせ</a:t>
            </a:r>
            <a:endParaRPr kumimoji="1" lang="ja-JP" altLang="en-US" sz="1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0889" y="4892605"/>
            <a:ext cx="623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（公財）東京しごと財団　企業支援部　雇用環境整備課　育児支援担当係</a:t>
            </a:r>
            <a:endParaRPr lang="en-US" altLang="ja-JP" sz="1200" b="1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電話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03-5211-2399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受付時間：平日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12:00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13:00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を除く）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6200" y="6382995"/>
            <a:ext cx="661918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男性従業員の育児休業取得率向上を目的に、取得率が高い企業を「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TOKYO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パパ育業促進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企業」として登録し、取得率に応じた登録マークを付与します。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■対象■　都内で事業を営む企業等（大企業を含む）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■要件■　・過去２年度の男性従業員の育児休業取得率の平均が</a:t>
            </a:r>
            <a:r>
              <a:rPr lang="ja-JP" altLang="en-US" sz="1100" b="1" u="sng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５０％</a:t>
            </a:r>
            <a:r>
              <a:rPr lang="en-US" altLang="ja-JP" sz="1100" b="1" u="sng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以上であること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28650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登録マークの色：５０％以上ブロンズ、７５％以上シルバー、１００％ゴールド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28650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その他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の要件については、下記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の問合わせ窓口までお問合せください。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■メリット■  ・登録マークを自社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・パンフレット・名刺等の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活動に利用できます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 ・都のポータルサイトにて企業情報、取組内容を周知します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75378" y="8409384"/>
            <a:ext cx="1857479" cy="2406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登録</a:t>
            </a:r>
            <a:r>
              <a:rPr lang="ja-JP" altLang="en-US" sz="1200" dirty="0" smtClean="0"/>
              <a:t>申請問合わせ</a:t>
            </a:r>
            <a:r>
              <a:rPr lang="ja-JP" altLang="en-US" sz="1200" dirty="0" smtClean="0"/>
              <a:t>窓口</a:t>
            </a:r>
            <a:endParaRPr kumimoji="1" lang="ja-JP" altLang="en-US" sz="1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300007" y="5673080"/>
            <a:ext cx="4217225" cy="33166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/>
              <a:t>TOKYO</a:t>
            </a:r>
            <a:r>
              <a:rPr lang="ja-JP" altLang="en-US" sz="1400" b="1" dirty="0" smtClean="0"/>
              <a:t>パパ育業促進企業の登録</a:t>
            </a:r>
            <a:endParaRPr kumimoji="1" lang="ja-JP" altLang="en-US" sz="14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275378" y="6105128"/>
            <a:ext cx="1488546" cy="2500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登録制度の概要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6200" y="8650046"/>
            <a:ext cx="636216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男性育休取得促進に向けた普及啓発事業 </a:t>
            </a:r>
            <a:r>
              <a:rPr lang="ja-JP" altLang="en-US" sz="1200" b="1" dirty="0" smtClean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lang="en-US" altLang="ja-JP" sz="1200" b="1" dirty="0" smtClean="0">
              <a:solidFill>
                <a:schemeClr val="bg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電話：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03-6632-7495	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メール：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toroku_danseiikukyu@ikukyu-tokyo.com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1360" y="6181204"/>
            <a:ext cx="1008000" cy="1580108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275379" y="9176792"/>
            <a:ext cx="1857478" cy="2406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申請</a:t>
            </a:r>
            <a:r>
              <a:rPr lang="ja-JP" altLang="en-US" sz="1200" dirty="0" smtClean="0"/>
              <a:t>窓口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6200" y="9442134"/>
            <a:ext cx="56176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家庭と仕事の両立支援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ポータルサイト　</a:t>
            </a:r>
            <a:r>
              <a:rPr kumimoji="1" lang="en-US" altLang="ja-JP" sz="1100" dirty="0" smtClean="0">
                <a:solidFill>
                  <a:srgbClr val="DA8A1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</a:t>
            </a:r>
            <a:r>
              <a:rPr kumimoji="1" lang="en-US" altLang="ja-JP" sz="1100" dirty="0" smtClean="0">
                <a:solidFill>
                  <a:srgbClr val="DA8A1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://www.katei-ryouritsu.metro.tokyo.lg.jp/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8053" y="8390160"/>
            <a:ext cx="1973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+mn-ea"/>
              </a:rPr>
              <a:t>　７月２０日より受付開始</a:t>
            </a:r>
            <a:endParaRPr kumimoji="1"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5019" y="47164"/>
            <a:ext cx="6538970" cy="3539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都では男性育休取得を進める企業等への支援事業を行っています</a:t>
            </a:r>
            <a:r>
              <a:rPr lang="ja-JP" altLang="en-US" sz="1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！</a:t>
            </a:r>
            <a:endParaRPr lang="ja-JP" altLang="en-US" sz="1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264" y="9170010"/>
            <a:ext cx="575678" cy="57567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35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1111</Words>
  <Application>Microsoft Office PowerPoint</Application>
  <PresentationFormat>A4 210 x 297 mm</PresentationFormat>
  <Paragraphs>90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HGS創英角ｺﾞｼｯｸUB</vt:lpstr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109</cp:revision>
  <cp:lastPrinted>2022-07-04T07:26:08Z</cp:lastPrinted>
  <dcterms:created xsi:type="dcterms:W3CDTF">2019-04-06T09:57:58Z</dcterms:created>
  <dcterms:modified xsi:type="dcterms:W3CDTF">2022-07-14T05:32:35Z</dcterms:modified>
</cp:coreProperties>
</file>