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25"/>
  </p:notesMasterIdLst>
  <p:handoutMasterIdLst>
    <p:handoutMasterId r:id="rId26"/>
  </p:handoutMasterIdLst>
  <p:sldIdLst>
    <p:sldId id="329" r:id="rId5"/>
    <p:sldId id="283" r:id="rId6"/>
    <p:sldId id="335" r:id="rId7"/>
    <p:sldId id="331" r:id="rId8"/>
    <p:sldId id="277" r:id="rId9"/>
    <p:sldId id="282" r:id="rId10"/>
    <p:sldId id="284" r:id="rId11"/>
    <p:sldId id="285" r:id="rId12"/>
    <p:sldId id="325" r:id="rId13"/>
    <p:sldId id="288" r:id="rId14"/>
    <p:sldId id="278" r:id="rId15"/>
    <p:sldId id="279" r:id="rId16"/>
    <p:sldId id="280" r:id="rId17"/>
    <p:sldId id="298" r:id="rId18"/>
    <p:sldId id="299" r:id="rId19"/>
    <p:sldId id="309" r:id="rId20"/>
    <p:sldId id="310" r:id="rId21"/>
    <p:sldId id="332" r:id="rId22"/>
    <p:sldId id="333" r:id="rId23"/>
    <p:sldId id="334" r:id="rId24"/>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846" userDrawn="1">
          <p15:clr>
            <a:srgbClr val="A4A3A4"/>
          </p15:clr>
        </p15:guide>
        <p15:guide id="3" orient="horz" pos="2160">
          <p15:clr>
            <a:srgbClr val="A4A3A4"/>
          </p15:clr>
        </p15:guide>
        <p15:guide id="4" pos="461" userDrawn="1">
          <p15:clr>
            <a:srgbClr val="A4A3A4"/>
          </p15:clr>
        </p15:guide>
        <p15:guide id="5" orient="horz" pos="1253" userDrawn="1">
          <p15:clr>
            <a:srgbClr val="A4A3A4"/>
          </p15:clr>
        </p15:guide>
        <p15:guide id="6" orient="horz" pos="365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2E8A00-EBA2-E5D7-32DC-F4D760940893}" name="東京都" initials="T" userId="東京都" providerId="None"/>
  <p188:author id="{391DD008-609F-91F6-A89E-94379C96A8DF}" name="長南　香理" initials="香長" userId="S::T0493956@taims.metro.tokyo.jp::a1091b80-2fb7-483e-b547-c1309b3d671d" providerId="AD"/>
  <p188:author id="{00DA1A73-314C-C1DE-97A1-73B6B400ADFE}" name="宮川　香織" initials="香宮" userId="S::T0526649@taims.metro.tokyo.jp::a005cca2-7623-4c97-ac53-7337e6bbd134" providerId="AD"/>
  <p188:author id="{8B3EB685-82E6-AF59-BF48-FECDE4162AFD}" name="清末 浩平" initials="浩清" userId="S::kiyosue-k@insource.co.jp::398451b8-b92f-4fa8-a0e3-fa175160f93f" providerId="AD"/>
  <p188:author id="{02B3D9C1-4E59-2036-0A27-DDA0F9ED195B}" name="藤本 菜々" initials="菜藤" userId="S::fujimoto-n@insource.co.jp::ffd2dbd8-aef9-4f49-92e2-667381bf51fb" providerId="AD"/>
  <p188:author id="{9768C1D6-9B85-1280-3777-824774BD21DC}" name="三浦 睦子" initials="睦三" userId="S::mutsuko.miura@cdo-sapuna.com::e4338a81-483b-42a1-887a-9b21eb5bb35c" providerId="AD"/>
  <p188:author id="{970FE9FC-C511-3E86-4F89-80EF754EE4DC}" name="関口　智史" initials="智関" userId="S::T0522169@taims.metro.tokyo.jp::d635e1c4-50a1-4f53-89a0-817dd2eaf5c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吉田 琉加" initials="琉吉" lastIdx="3" clrIdx="0">
    <p:extLst>
      <p:ext uri="{19B8F6BF-5375-455C-9EA6-DF929625EA0E}">
        <p15:presenceInfo xmlns:p15="http://schemas.microsoft.com/office/powerpoint/2012/main" userId="S::yoshida-r@insource.co.jp::dcbc6eef-e169-43b7-a556-fabad500a0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A9B5"/>
    <a:srgbClr val="EF99A7"/>
    <a:srgbClr val="FEF3D6"/>
    <a:srgbClr val="FEF1D6"/>
    <a:srgbClr val="FEB24C"/>
    <a:srgbClr val="FEA94C"/>
    <a:srgbClr val="FDB25F"/>
    <a:srgbClr val="D0B9DD"/>
    <a:srgbClr val="CFBED8"/>
    <a:srgbClr val="DBC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60"/>
  </p:normalViewPr>
  <p:slideViewPr>
    <p:cSldViewPr snapToGrid="0">
      <p:cViewPr varScale="1">
        <p:scale>
          <a:sx n="102" d="100"/>
          <a:sy n="102" d="100"/>
        </p:scale>
        <p:origin x="462" y="108"/>
      </p:cViewPr>
      <p:guideLst>
        <p:guide pos="3840"/>
        <p:guide pos="846"/>
        <p:guide orient="horz" pos="2160"/>
        <p:guide pos="461"/>
        <p:guide orient="horz" pos="1253"/>
        <p:guide orient="horz" pos="3657"/>
      </p:guideLst>
    </p:cSldViewPr>
  </p:slideViewPr>
  <p:notesTextViewPr>
    <p:cViewPr>
      <p:scale>
        <a:sx n="3" d="2"/>
        <a:sy n="3" d="2"/>
      </p:scale>
      <p:origin x="0" y="0"/>
    </p:cViewPr>
  </p:notesTextViewPr>
  <p:sorterViewPr>
    <p:cViewPr>
      <p:scale>
        <a:sx n="110" d="100"/>
        <a:sy n="110" d="100"/>
      </p:scale>
      <p:origin x="0" y="-9364"/>
    </p:cViewPr>
  </p:sorterViewPr>
  <p:notesViewPr>
    <p:cSldViewPr snapToGrid="0">
      <p:cViewPr varScale="1">
        <p:scale>
          <a:sx n="70" d="100"/>
          <a:sy n="70" d="100"/>
        </p:scale>
        <p:origin x="2971"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79263FE-9DC6-EC5D-4847-5EB669A0730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AF6C7B89-087A-1C0B-53A7-6F0E83F8C958}"/>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CB91722-E3AA-44C0-86F5-81C0A81F6C8A}" type="datetimeFigureOut">
              <a:rPr kumimoji="1" lang="ja-JP" altLang="en-US" smtClean="0"/>
              <a:t>2026/6/22</a:t>
            </a:fld>
            <a:endParaRPr kumimoji="1" lang="ja-JP" altLang="en-US"/>
          </a:p>
        </p:txBody>
      </p:sp>
      <p:sp>
        <p:nvSpPr>
          <p:cNvPr id="4" name="フッター プレースホルダー 3">
            <a:extLst>
              <a:ext uri="{FF2B5EF4-FFF2-40B4-BE49-F238E27FC236}">
                <a16:creationId xmlns:a16="http://schemas.microsoft.com/office/drawing/2014/main" id="{E71E08EB-AB91-33C6-F36D-2E2278C3D94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CF1E8A5E-EA67-2FAF-67E2-97B18F4534C4}"/>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C3D5050-6159-4798-8215-E042F982B13E}" type="slidenum">
              <a:rPr kumimoji="1" lang="ja-JP" altLang="en-US" smtClean="0"/>
              <a:t>‹#›</a:t>
            </a:fld>
            <a:endParaRPr kumimoji="1" lang="ja-JP" altLang="en-US"/>
          </a:p>
        </p:txBody>
      </p:sp>
    </p:spTree>
    <p:extLst>
      <p:ext uri="{BB962C8B-B14F-4D97-AF65-F5344CB8AC3E}">
        <p14:creationId xmlns:p14="http://schemas.microsoft.com/office/powerpoint/2010/main" val="131830931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091D56B-0834-42D4-808F-04F9705E04A9}" type="datetimeFigureOut">
              <a:rPr kumimoji="1" lang="ja-JP" altLang="en-US" smtClean="0"/>
              <a:t>2026/6/22</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FB2F2CA-AA8D-4029-8FE2-E3DD92531605}" type="slidenum">
              <a:rPr kumimoji="1" lang="ja-JP" altLang="en-US" smtClean="0"/>
              <a:t>‹#›</a:t>
            </a:fld>
            <a:endParaRPr kumimoji="1" lang="ja-JP" altLang="en-US"/>
          </a:p>
        </p:txBody>
      </p:sp>
    </p:spTree>
    <p:extLst>
      <p:ext uri="{BB962C8B-B14F-4D97-AF65-F5344CB8AC3E}">
        <p14:creationId xmlns:p14="http://schemas.microsoft.com/office/powerpoint/2010/main" val="295665670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p:bg>
      <p:bgPr>
        <a:solidFill>
          <a:srgbClr val="FFF7E7"/>
        </a:solidFill>
        <a:effectLst/>
      </p:bgPr>
    </p:bg>
    <p:spTree>
      <p:nvGrpSpPr>
        <p:cNvPr id="1" name=""/>
        <p:cNvGrpSpPr/>
        <p:nvPr/>
      </p:nvGrpSpPr>
      <p:grpSpPr>
        <a:xfrm>
          <a:off x="0" y="0"/>
          <a:ext cx="0" cy="0"/>
          <a:chOff x="0" y="0"/>
          <a:chExt cx="0" cy="0"/>
        </a:xfrm>
      </p:grpSpPr>
      <p:sp>
        <p:nvSpPr>
          <p:cNvPr id="22" name="フリーフォーム: 図形 21">
            <a:extLst>
              <a:ext uri="{FF2B5EF4-FFF2-40B4-BE49-F238E27FC236}">
                <a16:creationId xmlns:a16="http://schemas.microsoft.com/office/drawing/2014/main" id="{F4D82CBC-69C3-40F6-CF8C-72CEAF3141C6}"/>
              </a:ext>
            </a:extLst>
          </p:cNvPr>
          <p:cNvSpPr/>
          <p:nvPr userDrawn="1"/>
        </p:nvSpPr>
        <p:spPr>
          <a:xfrm>
            <a:off x="0" y="-365964"/>
            <a:ext cx="12192000" cy="5339774"/>
          </a:xfrm>
          <a:custGeom>
            <a:avLst/>
            <a:gdLst>
              <a:gd name="csX0" fmla="*/ 0 w 12192000"/>
              <a:gd name="csY0" fmla="*/ 0 h 5339774"/>
              <a:gd name="csX1" fmla="*/ 12192000 w 12192000"/>
              <a:gd name="csY1" fmla="*/ 0 h 5339774"/>
              <a:gd name="csX2" fmla="*/ 12192000 w 12192000"/>
              <a:gd name="csY2" fmla="*/ 3493070 h 5339774"/>
              <a:gd name="csX3" fmla="*/ 12160915 w 12192000"/>
              <a:gd name="csY3" fmla="*/ 3522351 h 5339774"/>
              <a:gd name="csX4" fmla="*/ 6200486 w 12192000"/>
              <a:gd name="csY4" fmla="*/ 5339774 h 5339774"/>
              <a:gd name="csX5" fmla="*/ 72243 w 12192000"/>
              <a:gd name="csY5" fmla="*/ 3364275 h 5339774"/>
              <a:gd name="csX6" fmla="*/ 0 w 12192000"/>
              <a:gd name="csY6" fmla="*/ 3287878 h 5339774"/>
              <a:gd name="csX7" fmla="*/ 0 w 12192000"/>
              <a:gd name="csY7" fmla="*/ 0 h 533977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2192000" h="5339774">
                <a:moveTo>
                  <a:pt x="0" y="0"/>
                </a:moveTo>
                <a:lnTo>
                  <a:pt x="12192000" y="0"/>
                </a:lnTo>
                <a:lnTo>
                  <a:pt x="12192000" y="3493070"/>
                </a:lnTo>
                <a:lnTo>
                  <a:pt x="12160915" y="3522351"/>
                </a:lnTo>
                <a:cubicBezTo>
                  <a:pt x="10938568" y="4611939"/>
                  <a:pt x="8726459" y="5339774"/>
                  <a:pt x="6200486" y="5339774"/>
                </a:cubicBezTo>
                <a:cubicBezTo>
                  <a:pt x="3554229" y="5339774"/>
                  <a:pt x="1252438" y="4540971"/>
                  <a:pt x="72243" y="3364275"/>
                </a:cubicBezTo>
                <a:lnTo>
                  <a:pt x="0" y="3287878"/>
                </a:lnTo>
                <a:lnTo>
                  <a:pt x="0" y="0"/>
                </a:lnTo>
                <a:close/>
              </a:path>
            </a:pathLst>
          </a:custGeom>
          <a:gradFill flip="none" rotWithShape="1">
            <a:gsLst>
              <a:gs pos="59000">
                <a:srgbClr val="EBCDE0"/>
              </a:gs>
              <a:gs pos="100000">
                <a:srgbClr val="F1A9B5"/>
              </a:gs>
              <a:gs pos="0">
                <a:schemeClr val="accent3">
                  <a:lumMod val="40000"/>
                  <a:lumOff val="60000"/>
                </a:schemeClr>
              </a:gs>
              <a:gs pos="21000">
                <a:schemeClr val="accent1">
                  <a:lumMod val="30000"/>
                  <a:lumOff val="70000"/>
                </a:schemeClr>
              </a:gs>
            </a:gsLst>
            <a:lin ang="0" scaled="1"/>
            <a:tileRect/>
          </a:gra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1" name="フリーフォーム: 図形 10">
            <a:extLst>
              <a:ext uri="{FF2B5EF4-FFF2-40B4-BE49-F238E27FC236}">
                <a16:creationId xmlns:a16="http://schemas.microsoft.com/office/drawing/2014/main" id="{DA798BC6-0EB2-9E19-E395-705D938A32DA}"/>
              </a:ext>
            </a:extLst>
          </p:cNvPr>
          <p:cNvSpPr/>
          <p:nvPr userDrawn="1"/>
        </p:nvSpPr>
        <p:spPr>
          <a:xfrm>
            <a:off x="0" y="-569164"/>
            <a:ext cx="12192000" cy="5339774"/>
          </a:xfrm>
          <a:custGeom>
            <a:avLst/>
            <a:gdLst>
              <a:gd name="csX0" fmla="*/ 0 w 12192000"/>
              <a:gd name="csY0" fmla="*/ 0 h 5339774"/>
              <a:gd name="csX1" fmla="*/ 12192000 w 12192000"/>
              <a:gd name="csY1" fmla="*/ 0 h 5339774"/>
              <a:gd name="csX2" fmla="*/ 12192000 w 12192000"/>
              <a:gd name="csY2" fmla="*/ 3493070 h 5339774"/>
              <a:gd name="csX3" fmla="*/ 12160915 w 12192000"/>
              <a:gd name="csY3" fmla="*/ 3522351 h 5339774"/>
              <a:gd name="csX4" fmla="*/ 6200486 w 12192000"/>
              <a:gd name="csY4" fmla="*/ 5339774 h 5339774"/>
              <a:gd name="csX5" fmla="*/ 72243 w 12192000"/>
              <a:gd name="csY5" fmla="*/ 3364275 h 5339774"/>
              <a:gd name="csX6" fmla="*/ 0 w 12192000"/>
              <a:gd name="csY6" fmla="*/ 3287878 h 5339774"/>
              <a:gd name="csX7" fmla="*/ 0 w 12192000"/>
              <a:gd name="csY7" fmla="*/ 0 h 533977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2192000" h="5339774">
                <a:moveTo>
                  <a:pt x="0" y="0"/>
                </a:moveTo>
                <a:lnTo>
                  <a:pt x="12192000" y="0"/>
                </a:lnTo>
                <a:lnTo>
                  <a:pt x="12192000" y="3493070"/>
                </a:lnTo>
                <a:lnTo>
                  <a:pt x="12160915" y="3522351"/>
                </a:lnTo>
                <a:cubicBezTo>
                  <a:pt x="10938568" y="4611939"/>
                  <a:pt x="8726459" y="5339774"/>
                  <a:pt x="6200486" y="5339774"/>
                </a:cubicBezTo>
                <a:cubicBezTo>
                  <a:pt x="3554229" y="5339774"/>
                  <a:pt x="1252438" y="4540971"/>
                  <a:pt x="72243" y="3364275"/>
                </a:cubicBezTo>
                <a:lnTo>
                  <a:pt x="0" y="3287878"/>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Tree>
    <p:extLst>
      <p:ext uri="{BB962C8B-B14F-4D97-AF65-F5344CB8AC3E}">
        <p14:creationId xmlns:p14="http://schemas.microsoft.com/office/powerpoint/2010/main" val="4004230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はじめに・おわりに">
    <p:bg>
      <p:bgPr>
        <a:solidFill>
          <a:schemeClr val="bg1"/>
        </a:solidFill>
        <a:effectLst/>
      </p:bgPr>
    </p:bg>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B36B50E2-0A9C-2905-7DA2-9E40A1C977E1}"/>
              </a:ext>
            </a:extLst>
          </p:cNvPr>
          <p:cNvSpPr/>
          <p:nvPr userDrawn="1"/>
        </p:nvSpPr>
        <p:spPr>
          <a:xfrm>
            <a:off x="1" y="0"/>
            <a:ext cx="293278" cy="6858000"/>
          </a:xfrm>
          <a:prstGeom prst="rect">
            <a:avLst/>
          </a:prstGeom>
          <a:solidFill>
            <a:srgbClr val="FEF3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 name="直線コネクタ 1">
            <a:extLst>
              <a:ext uri="{FF2B5EF4-FFF2-40B4-BE49-F238E27FC236}">
                <a16:creationId xmlns:a16="http://schemas.microsoft.com/office/drawing/2014/main" id="{58AA2687-57CD-6B7D-E2BC-84E5B15F4E47}"/>
              </a:ext>
            </a:extLst>
          </p:cNvPr>
          <p:cNvCxnSpPr>
            <a:cxnSpLocks/>
          </p:cNvCxnSpPr>
          <p:nvPr userDrawn="1"/>
        </p:nvCxnSpPr>
        <p:spPr>
          <a:xfrm flipH="1">
            <a:off x="588445" y="665021"/>
            <a:ext cx="11015111" cy="0"/>
          </a:xfrm>
          <a:prstGeom prst="line">
            <a:avLst/>
          </a:prstGeom>
          <a:ln w="76200">
            <a:gradFill flip="none" rotWithShape="1">
              <a:gsLst>
                <a:gs pos="41000">
                  <a:srgbClr val="DDA7CA"/>
                </a:gs>
                <a:gs pos="0">
                  <a:srgbClr val="ED8B9B"/>
                </a:gs>
                <a:gs pos="79000">
                  <a:srgbClr val="A3D2E5"/>
                </a:gs>
                <a:gs pos="100000">
                  <a:schemeClr val="accent3"/>
                </a:gs>
              </a:gsLst>
              <a:lin ang="0" scaled="1"/>
              <a:tileRect/>
            </a:gradFill>
          </a:ln>
          <a:effectLst>
            <a:softEdge rad="31750"/>
          </a:effectLst>
        </p:spPr>
        <p:style>
          <a:lnRef idx="1">
            <a:schemeClr val="accent1"/>
          </a:lnRef>
          <a:fillRef idx="0">
            <a:schemeClr val="accent1"/>
          </a:fillRef>
          <a:effectRef idx="0">
            <a:schemeClr val="accent1"/>
          </a:effectRef>
          <a:fontRef idx="minor">
            <a:schemeClr val="tx1"/>
          </a:fontRef>
        </p:style>
      </p:cxnSp>
      <p:sp>
        <p:nvSpPr>
          <p:cNvPr id="4" name="スライド番号プレースホルダー 10">
            <a:extLst>
              <a:ext uri="{FF2B5EF4-FFF2-40B4-BE49-F238E27FC236}">
                <a16:creationId xmlns:a16="http://schemas.microsoft.com/office/drawing/2014/main" id="{34D7ECD6-A3E0-752B-AB06-E352B39A7EF8}"/>
              </a:ext>
            </a:extLst>
          </p:cNvPr>
          <p:cNvSpPr txBox="1">
            <a:spLocks/>
          </p:cNvSpPr>
          <p:nvPr userDrawn="1"/>
        </p:nvSpPr>
        <p:spPr>
          <a:xfrm>
            <a:off x="11267636" y="6461185"/>
            <a:ext cx="707946" cy="355992"/>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A0E15F0-27B1-4D9D-8F40-F2ABFD4764EA}" type="slidenum">
              <a:rPr kumimoji="1" lang="ja-JP" altLang="en-US" sz="1200" b="0" smtClean="0">
                <a:solidFill>
                  <a:schemeClr val="tx1">
                    <a:lumMod val="75000"/>
                    <a:lumOff val="25000"/>
                  </a:schemeClr>
                </a:solidFill>
                <a:latin typeface="BIZ UDPゴシック" panose="020B0400000000000000" pitchFamily="50" charset="-128"/>
                <a:ea typeface="BIZ UDPゴシック" panose="020B0400000000000000" pitchFamily="50" charset="-128"/>
              </a:rPr>
              <a:pPr algn="ctr"/>
              <a:t>‹#›</a:t>
            </a:fld>
            <a:endParaRPr kumimoji="1" lang="ja-JP" altLang="en-US" sz="12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57153A74-DE6D-8A20-7263-1651901AE612}"/>
              </a:ext>
            </a:extLst>
          </p:cNvPr>
          <p:cNvSpPr/>
          <p:nvPr userDrawn="1"/>
        </p:nvSpPr>
        <p:spPr>
          <a:xfrm>
            <a:off x="11898721" y="0"/>
            <a:ext cx="293278" cy="6858000"/>
          </a:xfrm>
          <a:prstGeom prst="rect">
            <a:avLst/>
          </a:prstGeom>
          <a:solidFill>
            <a:srgbClr val="FEF3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667461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１章本編">
    <p:bg>
      <p:bgPr>
        <a:solidFill>
          <a:schemeClr val="bg1"/>
        </a:solidFill>
        <a:effectLst/>
      </p:bgPr>
    </p:bg>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13D5D094-6B86-1B37-54CA-683139E341A8}"/>
              </a:ext>
            </a:extLst>
          </p:cNvPr>
          <p:cNvSpPr/>
          <p:nvPr userDrawn="1"/>
        </p:nvSpPr>
        <p:spPr>
          <a:xfrm>
            <a:off x="9734632" y="239025"/>
            <a:ext cx="2226897" cy="1551214"/>
          </a:xfrm>
          <a:prstGeom prst="rect">
            <a:avLst/>
          </a:prstGeom>
          <a:solidFill>
            <a:schemeClr val="bg1"/>
          </a:solidFill>
          <a:ln w="381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BIZ UDゴシック" panose="020B0400000000000000" pitchFamily="49" charset="-128"/>
              <a:ea typeface="BIZ UDゴシック" panose="020B0400000000000000" pitchFamily="49" charset="-128"/>
            </a:endParaRPr>
          </a:p>
        </p:txBody>
      </p:sp>
      <p:sp>
        <p:nvSpPr>
          <p:cNvPr id="15" name="正方形/長方形 14">
            <a:extLst>
              <a:ext uri="{FF2B5EF4-FFF2-40B4-BE49-F238E27FC236}">
                <a16:creationId xmlns:a16="http://schemas.microsoft.com/office/drawing/2014/main" id="{B36B50E2-0A9C-2905-7DA2-9E40A1C977E1}"/>
              </a:ext>
            </a:extLst>
          </p:cNvPr>
          <p:cNvSpPr/>
          <p:nvPr userDrawn="1"/>
        </p:nvSpPr>
        <p:spPr>
          <a:xfrm>
            <a:off x="1" y="0"/>
            <a:ext cx="293278" cy="6858000"/>
          </a:xfrm>
          <a:prstGeom prst="rect">
            <a:avLst/>
          </a:prstGeom>
          <a:solidFill>
            <a:srgbClr val="FEF3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A34E3472-C8C2-B962-A853-022186F63B4A}"/>
              </a:ext>
            </a:extLst>
          </p:cNvPr>
          <p:cNvSpPr/>
          <p:nvPr userDrawn="1"/>
        </p:nvSpPr>
        <p:spPr>
          <a:xfrm>
            <a:off x="9734632" y="1947596"/>
            <a:ext cx="2226897" cy="1551214"/>
          </a:xfrm>
          <a:prstGeom prst="rect">
            <a:avLst/>
          </a:prstGeom>
          <a:solidFill>
            <a:schemeClr val="bg1"/>
          </a:solidFill>
          <a:ln w="3810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solidFill>
              <a:latin typeface="BIZ UDゴシック" panose="020B0400000000000000" pitchFamily="49" charset="-128"/>
              <a:ea typeface="BIZ UDゴシック" panose="020B0400000000000000" pitchFamily="49" charset="-128"/>
            </a:endParaRPr>
          </a:p>
        </p:txBody>
      </p:sp>
      <p:sp>
        <p:nvSpPr>
          <p:cNvPr id="6" name="スライド番号プレースホルダー 10">
            <a:extLst>
              <a:ext uri="{FF2B5EF4-FFF2-40B4-BE49-F238E27FC236}">
                <a16:creationId xmlns:a16="http://schemas.microsoft.com/office/drawing/2014/main" id="{393BDDCC-6669-2F50-D77E-FB1E4318E5CC}"/>
              </a:ext>
            </a:extLst>
          </p:cNvPr>
          <p:cNvSpPr txBox="1">
            <a:spLocks/>
          </p:cNvSpPr>
          <p:nvPr userDrawn="1"/>
        </p:nvSpPr>
        <p:spPr>
          <a:xfrm>
            <a:off x="11267636" y="6461185"/>
            <a:ext cx="707946" cy="355992"/>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A0E15F0-27B1-4D9D-8F40-F2ABFD4764EA}" type="slidenum">
              <a:rPr kumimoji="1" lang="ja-JP" altLang="en-US" sz="1200" b="0" smtClean="0">
                <a:solidFill>
                  <a:schemeClr val="tx1">
                    <a:lumMod val="75000"/>
                    <a:lumOff val="25000"/>
                  </a:schemeClr>
                </a:solidFill>
                <a:latin typeface="BIZ UDPゴシック" panose="020B0400000000000000" pitchFamily="50" charset="-128"/>
                <a:ea typeface="BIZ UDPゴシック" panose="020B0400000000000000" pitchFamily="50" charset="-128"/>
              </a:rPr>
              <a:pPr algn="ctr"/>
              <a:t>‹#›</a:t>
            </a:fld>
            <a:endParaRPr kumimoji="1" lang="ja-JP" altLang="en-US" sz="12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7C521B2E-17E8-B424-28F4-CED4FF66DBF3}"/>
              </a:ext>
            </a:extLst>
          </p:cNvPr>
          <p:cNvSpPr/>
          <p:nvPr userDrawn="1"/>
        </p:nvSpPr>
        <p:spPr>
          <a:xfrm>
            <a:off x="11898721" y="0"/>
            <a:ext cx="293278" cy="6858000"/>
          </a:xfrm>
          <a:prstGeom prst="rect">
            <a:avLst/>
          </a:prstGeom>
          <a:solidFill>
            <a:srgbClr val="FEF3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5DCE9350-40E3-BF17-31DC-3D161B9BF173}"/>
              </a:ext>
            </a:extLst>
          </p:cNvPr>
          <p:cNvCxnSpPr>
            <a:cxnSpLocks/>
          </p:cNvCxnSpPr>
          <p:nvPr userDrawn="1"/>
        </p:nvCxnSpPr>
        <p:spPr>
          <a:xfrm flipH="1">
            <a:off x="588445" y="665021"/>
            <a:ext cx="11015111" cy="0"/>
          </a:xfrm>
          <a:prstGeom prst="line">
            <a:avLst/>
          </a:prstGeom>
          <a:ln w="76200">
            <a:gradFill flip="none" rotWithShape="1">
              <a:gsLst>
                <a:gs pos="41000">
                  <a:srgbClr val="DDA7CA"/>
                </a:gs>
                <a:gs pos="0">
                  <a:srgbClr val="ED8B9B"/>
                </a:gs>
                <a:gs pos="79000">
                  <a:srgbClr val="A3D2E5"/>
                </a:gs>
                <a:gs pos="100000">
                  <a:schemeClr val="accent3"/>
                </a:gs>
              </a:gsLst>
              <a:lin ang="0" scaled="1"/>
              <a:tileRect/>
            </a:gradFill>
          </a:ln>
          <a:effectLst>
            <a:softEdge rad="3175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323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２章本編">
    <p:bg>
      <p:bgPr>
        <a:solidFill>
          <a:schemeClr val="bg1"/>
        </a:solidFill>
        <a:effectLst/>
      </p:bgPr>
    </p:bg>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B36B50E2-0A9C-2905-7DA2-9E40A1C977E1}"/>
              </a:ext>
            </a:extLst>
          </p:cNvPr>
          <p:cNvSpPr/>
          <p:nvPr userDrawn="1"/>
        </p:nvSpPr>
        <p:spPr>
          <a:xfrm>
            <a:off x="1" y="0"/>
            <a:ext cx="293278" cy="6858000"/>
          </a:xfrm>
          <a:prstGeom prst="rect">
            <a:avLst/>
          </a:prstGeom>
          <a:solidFill>
            <a:srgbClr val="FEF3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10">
            <a:extLst>
              <a:ext uri="{FF2B5EF4-FFF2-40B4-BE49-F238E27FC236}">
                <a16:creationId xmlns:a16="http://schemas.microsoft.com/office/drawing/2014/main" id="{5D97D4EB-A213-2914-2086-3A418BD1EA97}"/>
              </a:ext>
            </a:extLst>
          </p:cNvPr>
          <p:cNvSpPr txBox="1">
            <a:spLocks/>
          </p:cNvSpPr>
          <p:nvPr userDrawn="1"/>
        </p:nvSpPr>
        <p:spPr>
          <a:xfrm>
            <a:off x="11267636" y="6461185"/>
            <a:ext cx="707946" cy="355992"/>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A0E15F0-27B1-4D9D-8F40-F2ABFD4764EA}" type="slidenum">
              <a:rPr kumimoji="1" lang="ja-JP" altLang="en-US" sz="1200" b="0" smtClean="0">
                <a:solidFill>
                  <a:schemeClr val="tx1">
                    <a:lumMod val="75000"/>
                    <a:lumOff val="25000"/>
                  </a:schemeClr>
                </a:solidFill>
                <a:latin typeface="BIZ UDPゴシック" panose="020B0400000000000000" pitchFamily="50" charset="-128"/>
                <a:ea typeface="BIZ UDPゴシック" panose="020B0400000000000000" pitchFamily="50" charset="-128"/>
              </a:rPr>
              <a:pPr algn="ctr"/>
              <a:t>‹#›</a:t>
            </a:fld>
            <a:endParaRPr kumimoji="1" lang="ja-JP" altLang="en-US" sz="1200" b="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C6794A1D-A3B6-89CC-729A-A271448DFDF2}"/>
              </a:ext>
            </a:extLst>
          </p:cNvPr>
          <p:cNvSpPr/>
          <p:nvPr userDrawn="1"/>
        </p:nvSpPr>
        <p:spPr>
          <a:xfrm>
            <a:off x="11898721" y="0"/>
            <a:ext cx="293278" cy="6858000"/>
          </a:xfrm>
          <a:prstGeom prst="rect">
            <a:avLst/>
          </a:prstGeom>
          <a:solidFill>
            <a:srgbClr val="FEF3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5D1F8E77-E302-F53E-D9DD-938A8430B50F}"/>
              </a:ext>
            </a:extLst>
          </p:cNvPr>
          <p:cNvCxnSpPr>
            <a:cxnSpLocks/>
          </p:cNvCxnSpPr>
          <p:nvPr userDrawn="1"/>
        </p:nvCxnSpPr>
        <p:spPr>
          <a:xfrm flipH="1">
            <a:off x="588445" y="665021"/>
            <a:ext cx="11015111" cy="0"/>
          </a:xfrm>
          <a:prstGeom prst="line">
            <a:avLst/>
          </a:prstGeom>
          <a:ln w="76200">
            <a:gradFill flip="none" rotWithShape="1">
              <a:gsLst>
                <a:gs pos="41000">
                  <a:srgbClr val="DDA7CA"/>
                </a:gs>
                <a:gs pos="0">
                  <a:srgbClr val="ED8B9B"/>
                </a:gs>
                <a:gs pos="79000">
                  <a:srgbClr val="A3D2E5"/>
                </a:gs>
                <a:gs pos="100000">
                  <a:schemeClr val="accent3"/>
                </a:gs>
              </a:gsLst>
              <a:lin ang="0" scaled="1"/>
              <a:tileRect/>
            </a:gradFill>
          </a:ln>
          <a:effectLst>
            <a:softEdge rad="3175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16039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0932530"/>
      </p:ext>
    </p:extLst>
  </p:cSld>
  <p:clrMap bg1="lt1" tx1="dk1" bg2="lt2" tx2="dk2" accent1="accent1" accent2="accent2" accent3="accent3" accent4="accent4" accent5="accent5" accent6="accent6" hlink="hlink" folHlink="folHlink"/>
  <p:sldLayoutIdLst>
    <p:sldLayoutId id="2147483702" r:id="rId1"/>
    <p:sldLayoutId id="2147483709" r:id="rId2"/>
    <p:sldLayoutId id="2147483704" r:id="rId3"/>
    <p:sldLayoutId id="2147483708" r:id="rId4"/>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D07F5-4D5C-9915-8CE0-295E7B1D2E4C}"/>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9BED9CD-EE18-DAE0-2C94-D1EB243E7BC1}"/>
              </a:ext>
            </a:extLst>
          </p:cNvPr>
          <p:cNvSpPr txBox="1"/>
          <p:nvPr/>
        </p:nvSpPr>
        <p:spPr>
          <a:xfrm>
            <a:off x="0" y="1057904"/>
            <a:ext cx="12192000" cy="3108543"/>
          </a:xfrm>
          <a:prstGeom prst="rect">
            <a:avLst/>
          </a:prstGeom>
          <a:noFill/>
        </p:spPr>
        <p:txBody>
          <a:bodyPr wrap="square" rtlCol="0">
            <a:spAutoFit/>
          </a:bodyPr>
          <a:lstStyle/>
          <a:p>
            <a:pPr algn="ctr">
              <a:spcAft>
                <a:spcPts val="600"/>
              </a:spcAft>
            </a:pPr>
            <a:endParaRPr lang="en-US" altLang="ja-JP" sz="28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spcAft>
                <a:spcPts val="600"/>
              </a:spcAft>
            </a:pPr>
            <a:endParaRPr lang="en-US" altLang="ja-JP" sz="28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spcAft>
                <a:spcPts val="600"/>
              </a:spcAft>
            </a:pPr>
            <a:r>
              <a:rPr lang="ja-JP" altLang="en-US" sz="4000" b="1" dirty="0">
                <a:solidFill>
                  <a:schemeClr val="tx1">
                    <a:lumMod val="75000"/>
                    <a:lumOff val="25000"/>
                  </a:schemeClr>
                </a:solidFill>
                <a:latin typeface="BIZ UDPゴシック" panose="020B0400000000000000" pitchFamily="50" charset="-128"/>
                <a:ea typeface="BIZ UDPゴシック" panose="020B0400000000000000" pitchFamily="50" charset="-128"/>
              </a:rPr>
              <a:t>不妊治療・不育症治療</a:t>
            </a:r>
            <a:r>
              <a:rPr lang="ja-JP" altLang="en-US" sz="3200" b="1" dirty="0">
                <a:solidFill>
                  <a:schemeClr val="tx1">
                    <a:lumMod val="75000"/>
                    <a:lumOff val="25000"/>
                  </a:schemeClr>
                </a:solidFill>
                <a:latin typeface="BIZ UDPゴシック" panose="020B0400000000000000" pitchFamily="50" charset="-128"/>
                <a:ea typeface="BIZ UDPゴシック" panose="020B0400000000000000" pitchFamily="50" charset="-128"/>
              </a:rPr>
              <a:t>に</a:t>
            </a:r>
            <a:r>
              <a:rPr lang="ja-JP" altLang="en-US" sz="4000" b="1" dirty="0">
                <a:solidFill>
                  <a:schemeClr val="tx1">
                    <a:lumMod val="75000"/>
                    <a:lumOff val="25000"/>
                  </a:schemeClr>
                </a:solidFill>
                <a:latin typeface="BIZ UDPゴシック" panose="020B0400000000000000" pitchFamily="50" charset="-128"/>
                <a:ea typeface="BIZ UDPゴシック" panose="020B0400000000000000" pitchFamily="50" charset="-128"/>
              </a:rPr>
              <a:t>係</a:t>
            </a:r>
            <a:r>
              <a:rPr lang="ja-JP" altLang="en-US" sz="3200" b="1" dirty="0">
                <a:solidFill>
                  <a:schemeClr val="tx1">
                    <a:lumMod val="75000"/>
                    <a:lumOff val="25000"/>
                  </a:schemeClr>
                </a:solidFill>
                <a:latin typeface="BIZ UDPゴシック" panose="020B0400000000000000" pitchFamily="50" charset="-128"/>
                <a:ea typeface="BIZ UDPゴシック" panose="020B0400000000000000" pitchFamily="50" charset="-128"/>
              </a:rPr>
              <a:t>る</a:t>
            </a:r>
            <a:endParaRPr lang="en-US" altLang="ja-JP" sz="32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spcAft>
                <a:spcPts val="600"/>
              </a:spcAft>
            </a:pPr>
            <a:r>
              <a:rPr lang="ja-JP" altLang="en-US" sz="4000" b="1" dirty="0">
                <a:solidFill>
                  <a:schemeClr val="tx1">
                    <a:lumMod val="75000"/>
                    <a:lumOff val="25000"/>
                  </a:schemeClr>
                </a:solidFill>
                <a:latin typeface="BIZ UDPゴシック" panose="020B0400000000000000" pitchFamily="50" charset="-128"/>
                <a:ea typeface="BIZ UDPゴシック" panose="020B0400000000000000" pitchFamily="50" charset="-128"/>
              </a:rPr>
              <a:t>職場環境整備奨励金</a:t>
            </a:r>
            <a:endParaRPr lang="en-US" altLang="ja-JP" sz="40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ctr">
              <a:spcAft>
                <a:spcPts val="600"/>
              </a:spcAft>
            </a:pPr>
            <a:r>
              <a:rPr lang="ja-JP" altLang="en-US" sz="4000" b="1" dirty="0">
                <a:solidFill>
                  <a:schemeClr val="tx1">
                    <a:lumMod val="75000"/>
                    <a:lumOff val="25000"/>
                  </a:schemeClr>
                </a:solidFill>
                <a:latin typeface="BIZ UDPゴシック" panose="020B0400000000000000" pitchFamily="50" charset="-128"/>
                <a:ea typeface="BIZ UDPゴシック" panose="020B0400000000000000" pitchFamily="50" charset="-128"/>
              </a:rPr>
              <a:t>社内説明会資料</a:t>
            </a:r>
            <a:endParaRPr kumimoji="1" lang="ja-JP" altLang="en-US" sz="32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B919FA2F-5B63-8B0A-362A-113A9730611F}"/>
              </a:ext>
            </a:extLst>
          </p:cNvPr>
          <p:cNvSpPr txBox="1"/>
          <p:nvPr/>
        </p:nvSpPr>
        <p:spPr>
          <a:xfrm>
            <a:off x="509047" y="611049"/>
            <a:ext cx="6768445" cy="437171"/>
          </a:xfrm>
          <a:prstGeom prst="rect">
            <a:avLst/>
          </a:prstGeom>
          <a:noFill/>
        </p:spPr>
        <p:txBody>
          <a:bodyPr wrap="square" rtlCol="0">
            <a:spAutoFit/>
          </a:bodyPr>
          <a:lstStyle/>
          <a:p>
            <a:pPr>
              <a:lnSpc>
                <a:spcPct val="150000"/>
              </a:lnSpc>
            </a:pPr>
            <a:r>
              <a:rPr kumimoji="1" lang="ja-JP" altLang="en-US" dirty="0">
                <a:latin typeface="BIZ UDPゴシック" panose="020B0400000000000000" pitchFamily="50" charset="-128"/>
                <a:ea typeface="BIZ UDPゴシック" panose="020B0400000000000000" pitchFamily="50" charset="-128"/>
              </a:rPr>
              <a:t>令和８年度　キャリアとチャイルドプラン両立支援事業</a:t>
            </a:r>
            <a:endParaRPr kumimoji="1" lang="en-US" altLang="ja-JP" dirty="0">
              <a:latin typeface="BIZ UDPゴシック" panose="020B0400000000000000" pitchFamily="50" charset="-128"/>
              <a:ea typeface="BIZ UDPゴシック" panose="020B0400000000000000" pitchFamily="50" charset="-128"/>
            </a:endParaRPr>
          </a:p>
        </p:txBody>
      </p:sp>
      <p:pic>
        <p:nvPicPr>
          <p:cNvPr id="8" name="図 7">
            <a:extLst>
              <a:ext uri="{FF2B5EF4-FFF2-40B4-BE49-F238E27FC236}">
                <a16:creationId xmlns:a16="http://schemas.microsoft.com/office/drawing/2014/main" id="{157B7034-CDB5-DD45-0726-631354D574E8}"/>
              </a:ext>
            </a:extLst>
          </p:cNvPr>
          <p:cNvPicPr>
            <a:picLocks noChangeAspect="1"/>
          </p:cNvPicPr>
          <p:nvPr/>
        </p:nvPicPr>
        <p:blipFill>
          <a:blip r:embed="rId2"/>
          <a:stretch>
            <a:fillRect/>
          </a:stretch>
        </p:blipFill>
        <p:spPr>
          <a:xfrm>
            <a:off x="509047" y="82775"/>
            <a:ext cx="2698483" cy="528274"/>
          </a:xfrm>
          <a:prstGeom prst="rect">
            <a:avLst/>
          </a:prstGeom>
        </p:spPr>
      </p:pic>
      <p:grpSp>
        <p:nvGrpSpPr>
          <p:cNvPr id="9" name="グループ化 8">
            <a:extLst>
              <a:ext uri="{FF2B5EF4-FFF2-40B4-BE49-F238E27FC236}">
                <a16:creationId xmlns:a16="http://schemas.microsoft.com/office/drawing/2014/main" id="{6AAB8CCA-C90C-D7CC-7CFE-1B9FF2690225}"/>
              </a:ext>
            </a:extLst>
          </p:cNvPr>
          <p:cNvGrpSpPr/>
          <p:nvPr/>
        </p:nvGrpSpPr>
        <p:grpSpPr>
          <a:xfrm>
            <a:off x="6794342" y="5260922"/>
            <a:ext cx="5166750" cy="1304927"/>
            <a:chOff x="6888610" y="5458886"/>
            <a:chExt cx="5166750" cy="1304927"/>
          </a:xfrm>
        </p:grpSpPr>
        <p:sp>
          <p:nvSpPr>
            <p:cNvPr id="10" name="正方形/長方形 9">
              <a:extLst>
                <a:ext uri="{FF2B5EF4-FFF2-40B4-BE49-F238E27FC236}">
                  <a16:creationId xmlns:a16="http://schemas.microsoft.com/office/drawing/2014/main" id="{178A35F2-107B-29DE-36C4-58B2BA9ED78D}"/>
                </a:ext>
              </a:extLst>
            </p:cNvPr>
            <p:cNvSpPr/>
            <p:nvPr/>
          </p:nvSpPr>
          <p:spPr>
            <a:xfrm>
              <a:off x="6894780" y="5458886"/>
              <a:ext cx="5160580" cy="12992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FE8FE6BC-F92A-DBB1-5729-C5C36DA25026}"/>
                </a:ext>
              </a:extLst>
            </p:cNvPr>
            <p:cNvSpPr/>
            <p:nvPr/>
          </p:nvSpPr>
          <p:spPr>
            <a:xfrm>
              <a:off x="6888610" y="5464547"/>
              <a:ext cx="5061651" cy="1299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nSpc>
                  <a:spcPct val="150000"/>
                </a:lnSpc>
                <a:tabLst>
                  <a:tab pos="1166813" algn="l"/>
                </a:tabLst>
              </a:pPr>
              <a:r>
                <a:rPr lang="en-US" altLang="ja-JP" b="1" dirty="0">
                  <a:solidFill>
                    <a:schemeClr val="tx1">
                      <a:lumMod val="75000"/>
                      <a:lumOff val="25000"/>
                    </a:schemeClr>
                  </a:solidFill>
                </a:rPr>
                <a:t>	</a:t>
              </a:r>
              <a:r>
                <a:rPr lang="ja-JP" altLang="en-US" b="1" dirty="0">
                  <a:solidFill>
                    <a:schemeClr val="tx1">
                      <a:lumMod val="75000"/>
                      <a:lumOff val="25000"/>
                    </a:schemeClr>
                  </a:solidFill>
                </a:rPr>
                <a:t>：</a:t>
              </a:r>
              <a:endParaRPr lang="en-US" altLang="ja-JP" b="1" dirty="0">
                <a:solidFill>
                  <a:schemeClr val="tx1">
                    <a:lumMod val="75000"/>
                    <a:lumOff val="25000"/>
                  </a:schemeClr>
                </a:solidFill>
              </a:endParaRPr>
            </a:p>
            <a:p>
              <a:pPr>
                <a:lnSpc>
                  <a:spcPct val="150000"/>
                </a:lnSpc>
                <a:tabLst>
                  <a:tab pos="1166813" algn="l"/>
                  <a:tab pos="2060575" algn="l"/>
                </a:tabLst>
              </a:pPr>
              <a:r>
                <a:rPr lang="en-US" altLang="ja-JP" b="1" dirty="0">
                  <a:solidFill>
                    <a:schemeClr val="tx1">
                      <a:lumMod val="75000"/>
                      <a:lumOff val="25000"/>
                    </a:schemeClr>
                  </a:solidFill>
                </a:rPr>
                <a:t>	</a:t>
              </a:r>
              <a:r>
                <a:rPr kumimoji="1" lang="ja-JP" altLang="en-US" b="1" dirty="0">
                  <a:solidFill>
                    <a:schemeClr val="tx1">
                      <a:lumMod val="75000"/>
                      <a:lumOff val="25000"/>
                    </a:schemeClr>
                  </a:solidFill>
                </a:rPr>
                <a:t>：</a:t>
              </a:r>
              <a:r>
                <a:rPr kumimoji="1" lang="en-US" altLang="ja-JP" b="1" dirty="0">
                  <a:solidFill>
                    <a:schemeClr val="tx1">
                      <a:lumMod val="75000"/>
                      <a:lumOff val="25000"/>
                    </a:schemeClr>
                  </a:solidFill>
                </a:rPr>
                <a:t>	</a:t>
              </a:r>
              <a:r>
                <a:rPr kumimoji="1" lang="ja-JP" altLang="en-US" b="1" dirty="0">
                  <a:solidFill>
                    <a:schemeClr val="tx1">
                      <a:lumMod val="75000"/>
                      <a:lumOff val="25000"/>
                    </a:schemeClr>
                  </a:solidFill>
                </a:rPr>
                <a:t>年　　月　　日</a:t>
              </a:r>
              <a:endParaRPr kumimoji="1" lang="en-US" altLang="ja-JP" b="1" dirty="0">
                <a:solidFill>
                  <a:schemeClr val="tx1">
                    <a:lumMod val="75000"/>
                    <a:lumOff val="25000"/>
                  </a:schemeClr>
                </a:solidFill>
              </a:endParaRPr>
            </a:p>
            <a:p>
              <a:pPr>
                <a:lnSpc>
                  <a:spcPct val="150000"/>
                </a:lnSpc>
                <a:tabLst>
                  <a:tab pos="1166813" algn="l"/>
                  <a:tab pos="2060575" algn="l"/>
                </a:tabLst>
              </a:pPr>
              <a:r>
                <a:rPr lang="en-US" altLang="ja-JP" b="1" dirty="0">
                  <a:solidFill>
                    <a:schemeClr val="tx1">
                      <a:lumMod val="75000"/>
                      <a:lumOff val="25000"/>
                    </a:schemeClr>
                  </a:solidFill>
                </a:rPr>
                <a:t>		</a:t>
              </a:r>
              <a:r>
                <a:rPr kumimoji="1" lang="ja-JP" altLang="en-US" b="1" dirty="0">
                  <a:solidFill>
                    <a:schemeClr val="tx1">
                      <a:lumMod val="75000"/>
                      <a:lumOff val="25000"/>
                    </a:schemeClr>
                  </a:solidFill>
                </a:rPr>
                <a:t>時　　分　～　　時　　分</a:t>
              </a:r>
            </a:p>
          </p:txBody>
        </p:sp>
        <p:grpSp>
          <p:nvGrpSpPr>
            <p:cNvPr id="12" name="グループ化 11">
              <a:extLst>
                <a:ext uri="{FF2B5EF4-FFF2-40B4-BE49-F238E27FC236}">
                  <a16:creationId xmlns:a16="http://schemas.microsoft.com/office/drawing/2014/main" id="{640DE336-C104-49C0-356C-6B2C9543A04D}"/>
                </a:ext>
              </a:extLst>
            </p:cNvPr>
            <p:cNvGrpSpPr/>
            <p:nvPr/>
          </p:nvGrpSpPr>
          <p:grpSpPr>
            <a:xfrm>
              <a:off x="6930647" y="5464547"/>
              <a:ext cx="1338828" cy="883768"/>
              <a:chOff x="7035755" y="5464547"/>
              <a:chExt cx="1338828" cy="883768"/>
            </a:xfrm>
          </p:grpSpPr>
          <p:sp>
            <p:nvSpPr>
              <p:cNvPr id="13" name="正方形/長方形 12">
                <a:extLst>
                  <a:ext uri="{FF2B5EF4-FFF2-40B4-BE49-F238E27FC236}">
                    <a16:creationId xmlns:a16="http://schemas.microsoft.com/office/drawing/2014/main" id="{1820CE5D-CC3A-7F11-4736-FC9072941A6E}"/>
                  </a:ext>
                </a:extLst>
              </p:cNvPr>
              <p:cNvSpPr/>
              <p:nvPr/>
            </p:nvSpPr>
            <p:spPr>
              <a:xfrm>
                <a:off x="7035755" y="5880045"/>
                <a:ext cx="1338828" cy="468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dist">
                  <a:lnSpc>
                    <a:spcPct val="150000"/>
                  </a:lnSpc>
                </a:pPr>
                <a:r>
                  <a:rPr lang="ja-JP" altLang="en-US" b="1" dirty="0">
                    <a:solidFill>
                      <a:schemeClr val="tx1">
                        <a:lumMod val="75000"/>
                        <a:lumOff val="25000"/>
                      </a:schemeClr>
                    </a:solidFill>
                  </a:rPr>
                  <a:t>実施日時</a:t>
                </a:r>
                <a:endParaRPr kumimoji="1" lang="ja-JP" altLang="en-US" b="1" dirty="0">
                  <a:solidFill>
                    <a:schemeClr val="tx1">
                      <a:lumMod val="75000"/>
                      <a:lumOff val="25000"/>
                    </a:schemeClr>
                  </a:solidFill>
                </a:endParaRPr>
              </a:p>
            </p:txBody>
          </p:sp>
          <p:sp>
            <p:nvSpPr>
              <p:cNvPr id="14" name="正方形/長方形 13">
                <a:extLst>
                  <a:ext uri="{FF2B5EF4-FFF2-40B4-BE49-F238E27FC236}">
                    <a16:creationId xmlns:a16="http://schemas.microsoft.com/office/drawing/2014/main" id="{3C4BD286-A003-3BA3-2695-CDEB95F39F62}"/>
                  </a:ext>
                </a:extLst>
              </p:cNvPr>
              <p:cNvSpPr/>
              <p:nvPr/>
            </p:nvSpPr>
            <p:spPr>
              <a:xfrm>
                <a:off x="7035755" y="5464547"/>
                <a:ext cx="1338828" cy="468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nSpc>
                    <a:spcPct val="150000"/>
                  </a:lnSpc>
                </a:pPr>
                <a:r>
                  <a:rPr lang="ja-JP" altLang="en-US" b="1" dirty="0">
                    <a:solidFill>
                      <a:schemeClr val="tx1">
                        <a:lumMod val="75000"/>
                        <a:lumOff val="25000"/>
                      </a:schemeClr>
                    </a:solidFill>
                  </a:rPr>
                  <a:t>企業の名称</a:t>
                </a:r>
                <a:endParaRPr kumimoji="1" lang="ja-JP" altLang="en-US" b="1" dirty="0">
                  <a:solidFill>
                    <a:schemeClr val="tx1">
                      <a:lumMod val="75000"/>
                      <a:lumOff val="25000"/>
                    </a:schemeClr>
                  </a:solidFill>
                </a:endParaRPr>
              </a:p>
            </p:txBody>
          </p:sp>
        </p:grpSp>
      </p:grpSp>
    </p:spTree>
    <p:extLst>
      <p:ext uri="{BB962C8B-B14F-4D97-AF65-F5344CB8AC3E}">
        <p14:creationId xmlns:p14="http://schemas.microsoft.com/office/powerpoint/2010/main" val="3921752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B8655-6A58-6543-08F9-4F1F0BC05A9C}"/>
            </a:ext>
          </a:extLst>
        </p:cNvPr>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A01C9883-4807-7A96-4F98-E105E9E5F8EF}"/>
              </a:ext>
            </a:extLst>
          </p:cNvPr>
          <p:cNvGrpSpPr/>
          <p:nvPr/>
        </p:nvGrpSpPr>
        <p:grpSpPr>
          <a:xfrm>
            <a:off x="587825" y="134699"/>
            <a:ext cx="417101" cy="405792"/>
            <a:chOff x="915867" y="206729"/>
            <a:chExt cx="351532" cy="342000"/>
          </a:xfrm>
        </p:grpSpPr>
        <p:sp>
          <p:nvSpPr>
            <p:cNvPr id="4" name="正方形/長方形 3">
              <a:extLst>
                <a:ext uri="{FF2B5EF4-FFF2-40B4-BE49-F238E27FC236}">
                  <a16:creationId xmlns:a16="http://schemas.microsoft.com/office/drawing/2014/main" id="{1B4D63D0-655C-1B40-72C1-8CD9A4AFBAA7}"/>
                </a:ext>
              </a:extLst>
            </p:cNvPr>
            <p:cNvSpPr/>
            <p:nvPr/>
          </p:nvSpPr>
          <p:spPr>
            <a:xfrm>
              <a:off x="1051399" y="332729"/>
              <a:ext cx="216000" cy="216000"/>
            </a:xfrm>
            <a:prstGeom prst="ellipse">
              <a:avLst/>
            </a:prstGeom>
            <a:solidFill>
              <a:srgbClr val="B1D9E9"/>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5489AEF6-32BE-B227-5081-56C9B0FBD462}"/>
                </a:ext>
              </a:extLst>
            </p:cNvPr>
            <p:cNvSpPr/>
            <p:nvPr/>
          </p:nvSpPr>
          <p:spPr>
            <a:xfrm>
              <a:off x="915867" y="206729"/>
              <a:ext cx="252000" cy="252000"/>
            </a:xfrm>
            <a:prstGeom prst="ellipse">
              <a:avLst/>
            </a:prstGeom>
            <a:solidFill>
              <a:srgbClr val="ED8B9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14" name="テキスト ボックス 13">
            <a:extLst>
              <a:ext uri="{FF2B5EF4-FFF2-40B4-BE49-F238E27FC236}">
                <a16:creationId xmlns:a16="http://schemas.microsoft.com/office/drawing/2014/main" id="{F3A24936-4EC8-63DE-D9D2-FA754798BAF2}"/>
              </a:ext>
            </a:extLst>
          </p:cNvPr>
          <p:cNvSpPr txBox="1"/>
          <p:nvPr/>
        </p:nvSpPr>
        <p:spPr>
          <a:xfrm>
            <a:off x="1465997" y="1376738"/>
            <a:ext cx="8508457" cy="723275"/>
          </a:xfrm>
          <a:prstGeom prst="rect">
            <a:avLst/>
          </a:prstGeom>
          <a:noFill/>
        </p:spPr>
        <p:txBody>
          <a:bodyPr wrap="square">
            <a:spAutoFit/>
          </a:bodyPr>
          <a:lstStyle/>
          <a:p>
            <a:pPr marL="285750" indent="-285750">
              <a:spcBef>
                <a:spcPts val="600"/>
              </a:spcBef>
              <a:buFont typeface="Wingdings" panose="05000000000000000000" pitchFamily="2" charset="2"/>
              <a:buChar char="l"/>
            </a:pPr>
            <a:r>
              <a:rPr lang="ja-JP" altLang="en-US" dirty="0">
                <a:latin typeface="BIZ UDPゴシック" panose="020B0400000000000000" pitchFamily="50" charset="-128"/>
                <a:ea typeface="BIZ UDPゴシック" panose="020B0400000000000000" pitchFamily="50" charset="-128"/>
              </a:rPr>
              <a:t>妊娠はするものの、</a:t>
            </a:r>
            <a:endParaRPr lang="en-US" altLang="ja-JP" dirty="0">
              <a:latin typeface="BIZ UDPゴシック" panose="020B0400000000000000" pitchFamily="50" charset="-128"/>
              <a:ea typeface="BIZ UDPゴシック" panose="020B0400000000000000" pitchFamily="50" charset="-128"/>
            </a:endParaRPr>
          </a:p>
          <a:p>
            <a:pPr>
              <a:spcBef>
                <a:spcPts val="600"/>
              </a:spcBef>
            </a:pPr>
            <a:r>
              <a:rPr lang="ja-JP" altLang="en-US" dirty="0">
                <a:latin typeface="BIZ UDPゴシック" panose="020B0400000000000000" pitchFamily="50" charset="-128"/>
                <a:ea typeface="BIZ UDPゴシック" panose="020B0400000000000000" pitchFamily="50" charset="-128"/>
              </a:rPr>
              <a:t>　　流産や死産を</a:t>
            </a:r>
            <a:r>
              <a:rPr lang="en-US" altLang="ja-JP" dirty="0">
                <a:latin typeface="BIZ UDPゴシック" panose="020B0400000000000000" pitchFamily="50" charset="-128"/>
                <a:ea typeface="BIZ UDPゴシック" panose="020B0400000000000000" pitchFamily="50" charset="-128"/>
              </a:rPr>
              <a:t>2</a:t>
            </a:r>
            <a:r>
              <a:rPr lang="ja-JP" altLang="en-US" dirty="0">
                <a:latin typeface="BIZ UDPゴシック" panose="020B0400000000000000" pitchFamily="50" charset="-128"/>
                <a:ea typeface="BIZ UDPゴシック" panose="020B0400000000000000" pitchFamily="50" charset="-128"/>
              </a:rPr>
              <a:t>回以上繰り返してしまい、赤ちゃんを授かることができない状態</a:t>
            </a:r>
            <a:endParaRPr lang="ja-JP" altLang="en-US" sz="1200" dirty="0">
              <a:latin typeface="BIZ UDPゴシック" panose="020B0400000000000000" pitchFamily="50" charset="-128"/>
              <a:ea typeface="BIZ UDPゴシック" panose="020B0400000000000000" pitchFamily="50" charset="-128"/>
            </a:endParaRPr>
          </a:p>
        </p:txBody>
      </p:sp>
      <p:sp>
        <p:nvSpPr>
          <p:cNvPr id="18" name="矢印: 下 17">
            <a:extLst>
              <a:ext uri="{FF2B5EF4-FFF2-40B4-BE49-F238E27FC236}">
                <a16:creationId xmlns:a16="http://schemas.microsoft.com/office/drawing/2014/main" id="{890BB453-DD60-56C5-60D6-C8FBDF6E58FE}"/>
              </a:ext>
            </a:extLst>
          </p:cNvPr>
          <p:cNvSpPr/>
          <p:nvPr/>
        </p:nvSpPr>
        <p:spPr>
          <a:xfrm>
            <a:off x="2543510" y="2298602"/>
            <a:ext cx="1116824" cy="272558"/>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4D0CC5CE-D026-7A49-D169-C267CA12EFBD}"/>
              </a:ext>
            </a:extLst>
          </p:cNvPr>
          <p:cNvSpPr txBox="1"/>
          <p:nvPr/>
        </p:nvSpPr>
        <p:spPr>
          <a:xfrm>
            <a:off x="2054898" y="2640223"/>
            <a:ext cx="6009911" cy="646331"/>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適切な検査・診断により原因を探り、</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適切な治療を行うことで、出産できることが多い</a:t>
            </a:r>
          </a:p>
        </p:txBody>
      </p:sp>
      <p:grpSp>
        <p:nvGrpSpPr>
          <p:cNvPr id="7" name="グループ化 6">
            <a:extLst>
              <a:ext uri="{FF2B5EF4-FFF2-40B4-BE49-F238E27FC236}">
                <a16:creationId xmlns:a16="http://schemas.microsoft.com/office/drawing/2014/main" id="{3989E1F8-62C4-F739-306E-5CACC797730F}"/>
              </a:ext>
            </a:extLst>
          </p:cNvPr>
          <p:cNvGrpSpPr/>
          <p:nvPr/>
        </p:nvGrpSpPr>
        <p:grpSpPr>
          <a:xfrm>
            <a:off x="1956998" y="3658110"/>
            <a:ext cx="8278004" cy="2931664"/>
            <a:chOff x="1922276" y="3725016"/>
            <a:chExt cx="8278004" cy="2931664"/>
          </a:xfrm>
        </p:grpSpPr>
        <p:sp>
          <p:nvSpPr>
            <p:cNvPr id="20" name="テキスト ボックス 19">
              <a:extLst>
                <a:ext uri="{FF2B5EF4-FFF2-40B4-BE49-F238E27FC236}">
                  <a16:creationId xmlns:a16="http://schemas.microsoft.com/office/drawing/2014/main" id="{2320B4F5-668F-9E04-878D-ECDC4CA7939A}"/>
                </a:ext>
              </a:extLst>
            </p:cNvPr>
            <p:cNvSpPr txBox="1"/>
            <p:nvPr/>
          </p:nvSpPr>
          <p:spPr>
            <a:xfrm>
              <a:off x="2054898" y="3945230"/>
              <a:ext cx="8145382" cy="707886"/>
            </a:xfrm>
            <a:prstGeom prst="rect">
              <a:avLst/>
            </a:prstGeom>
            <a:noFill/>
            <a:ln w="28575">
              <a:noFill/>
            </a:ln>
          </p:spPr>
          <p:txBody>
            <a:bodyPr wrap="square">
              <a:spAutoFit/>
            </a:bodyPr>
            <a:lstStyle/>
            <a:p>
              <a:pPr fontAlgn="base">
                <a:spcBef>
                  <a:spcPct val="0"/>
                </a:spcBef>
                <a:spcAft>
                  <a:spcPct val="0"/>
                </a:spcAft>
              </a:pPr>
              <a:r>
                <a:rPr lang="ja-JP" altLang="en-US" sz="2000" b="1" dirty="0">
                  <a:latin typeface="BIZ UDPゴシック" panose="020B0400000000000000" pitchFamily="50" charset="-128"/>
                  <a:ea typeface="BIZ UDPゴシック" panose="020B0400000000000000" pitchFamily="50" charset="-128"/>
                </a:rPr>
                <a:t>「グリーフケア」</a:t>
              </a:r>
            </a:p>
            <a:p>
              <a:pPr fontAlgn="base">
                <a:spcBef>
                  <a:spcPct val="0"/>
                </a:spcBef>
                <a:spcAft>
                  <a:spcPct val="0"/>
                </a:spcAft>
              </a:pPr>
              <a:r>
                <a:rPr lang="ja-JP" altLang="en-US" sz="20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グリーフ（</a:t>
              </a:r>
              <a:r>
                <a:rPr lang="en-US" altLang="ja-JP" sz="1400" dirty="0">
                  <a:latin typeface="BIZ UDPゴシック" panose="020B0400000000000000" pitchFamily="50" charset="-128"/>
                  <a:ea typeface="BIZ UDPゴシック" panose="020B0400000000000000" pitchFamily="50" charset="-128"/>
                </a:rPr>
                <a:t>G</a:t>
              </a:r>
              <a:r>
                <a:rPr lang="ja-JP" altLang="en-US" sz="1400" dirty="0">
                  <a:latin typeface="BIZ UDPゴシック" panose="020B0400000000000000" pitchFamily="50" charset="-128"/>
                  <a:ea typeface="BIZ UDPゴシック" panose="020B0400000000000000" pitchFamily="50" charset="-128"/>
                </a:rPr>
                <a:t>ｒｉｅｆ</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とは、悲嘆、深い悲しみのこと</a:t>
              </a:r>
              <a:endParaRPr lang="en-US" altLang="ja-JP" sz="1400"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6E3EA00E-4C27-187A-A80B-CF4C5782E6B7}"/>
                </a:ext>
              </a:extLst>
            </p:cNvPr>
            <p:cNvSpPr txBox="1"/>
            <p:nvPr/>
          </p:nvSpPr>
          <p:spPr>
            <a:xfrm>
              <a:off x="2227656" y="4794644"/>
              <a:ext cx="6988880" cy="1200329"/>
            </a:xfrm>
            <a:prstGeom prst="rect">
              <a:avLst/>
            </a:prstGeom>
            <a:noFill/>
          </p:spPr>
          <p:txBody>
            <a:bodyPr wrap="square">
              <a:spAutoFit/>
            </a:bodyPr>
            <a:lstStyle/>
            <a:p>
              <a:r>
                <a:rPr lang="ja-JP" altLang="en-US" dirty="0">
                  <a:latin typeface="BIZ UDPゴシック" panose="020B0400000000000000" pitchFamily="50" charset="-128"/>
                  <a:ea typeface="BIZ UDPゴシック" panose="020B0400000000000000" pitchFamily="50" charset="-128"/>
                </a:rPr>
                <a:t>「子どもとの死別」は、近親者との死別の中でも特に悲嘆（グリーフ）が強く、その対応が難しいとされています。</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関係者が情報を共有し、精神的な負担を軽減するための配慮等を行うことが重要です。</a:t>
              </a:r>
            </a:p>
          </p:txBody>
        </p:sp>
        <p:sp>
          <p:nvSpPr>
            <p:cNvPr id="24" name="四角形: メモ 23">
              <a:extLst>
                <a:ext uri="{FF2B5EF4-FFF2-40B4-BE49-F238E27FC236}">
                  <a16:creationId xmlns:a16="http://schemas.microsoft.com/office/drawing/2014/main" id="{A5ADB5C2-A4E2-5C6B-FD3D-36FD0483A689}"/>
                </a:ext>
              </a:extLst>
            </p:cNvPr>
            <p:cNvSpPr/>
            <p:nvPr/>
          </p:nvSpPr>
          <p:spPr>
            <a:xfrm>
              <a:off x="1922276" y="3725016"/>
              <a:ext cx="7622327" cy="2931664"/>
            </a:xfrm>
            <a:prstGeom prst="foldedCorner">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sp>
        <p:nvSpPr>
          <p:cNvPr id="6" name="テキスト ボックス 5">
            <a:extLst>
              <a:ext uri="{FF2B5EF4-FFF2-40B4-BE49-F238E27FC236}">
                <a16:creationId xmlns:a16="http://schemas.microsoft.com/office/drawing/2014/main" id="{749A68CA-CC06-8324-1FAC-D9A6DF32B2AD}"/>
              </a:ext>
            </a:extLst>
          </p:cNvPr>
          <p:cNvSpPr txBox="1"/>
          <p:nvPr/>
        </p:nvSpPr>
        <p:spPr>
          <a:xfrm>
            <a:off x="738774" y="897349"/>
            <a:ext cx="8894859" cy="400110"/>
          </a:xfrm>
          <a:prstGeom prst="rect">
            <a:avLst/>
          </a:prstGeom>
          <a:noFill/>
        </p:spPr>
        <p:txBody>
          <a:bodyPr wrap="square" rtlCol="0">
            <a:spAutoFit/>
          </a:bodyPr>
          <a:lstStyle/>
          <a:p>
            <a:r>
              <a:rPr lang="ja-JP" altLang="en-US" sz="2000" b="1" dirty="0">
                <a:solidFill>
                  <a:schemeClr val="tx1">
                    <a:lumMod val="85000"/>
                    <a:lumOff val="15000"/>
                  </a:schemeClr>
                </a:solidFill>
                <a:latin typeface="BIZ UDゴシック" panose="020B0400000000000000" pitchFamily="49" charset="-128"/>
                <a:ea typeface="BIZ UDゴシック" panose="020B0400000000000000" pitchFamily="49" charset="-128"/>
              </a:rPr>
              <a:t>不育症治療の現状・概要</a:t>
            </a:r>
            <a:endParaRPr lang="en-US" altLang="ja-JP" sz="2000"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7AA72453-DDAE-9906-BE45-18D0D26E7231}"/>
              </a:ext>
            </a:extLst>
          </p:cNvPr>
          <p:cNvSpPr txBox="1"/>
          <p:nvPr/>
        </p:nvSpPr>
        <p:spPr>
          <a:xfrm>
            <a:off x="1090826" y="160162"/>
            <a:ext cx="6846674" cy="400110"/>
          </a:xfrm>
          <a:prstGeom prst="rect">
            <a:avLst/>
          </a:prstGeom>
          <a:noFill/>
        </p:spPr>
        <p:txBody>
          <a:bodyPr wrap="square" rtlCol="0">
            <a:spAutoFit/>
          </a:bodyPr>
          <a:lstStyle/>
          <a:p>
            <a:r>
              <a:rPr lang="ja-JP" altLang="en-US" sz="2000" b="1" dirty="0">
                <a:solidFill>
                  <a:schemeClr val="tx1">
                    <a:lumMod val="75000"/>
                    <a:lumOff val="25000"/>
                  </a:schemeClr>
                </a:solidFill>
                <a:latin typeface="BIZ UDゴシック" panose="020B0400000000000000" pitchFamily="49" charset="-128"/>
                <a:ea typeface="BIZ UDゴシック" panose="020B0400000000000000" pitchFamily="49" charset="-128"/>
              </a:rPr>
              <a:t>１．不妊治療・不育症治療の基礎知識</a:t>
            </a:r>
          </a:p>
        </p:txBody>
      </p:sp>
    </p:spTree>
    <p:extLst>
      <p:ext uri="{BB962C8B-B14F-4D97-AF65-F5344CB8AC3E}">
        <p14:creationId xmlns:p14="http://schemas.microsoft.com/office/powerpoint/2010/main" val="3577900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A8893-80FB-0F92-F7A3-D5F89205A1F8}"/>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775C9E4-BEE2-072A-A6F2-C434C146905F}"/>
              </a:ext>
            </a:extLst>
          </p:cNvPr>
          <p:cNvSpPr txBox="1"/>
          <p:nvPr/>
        </p:nvSpPr>
        <p:spPr>
          <a:xfrm>
            <a:off x="1090826" y="160162"/>
            <a:ext cx="6846674" cy="400110"/>
          </a:xfrm>
          <a:prstGeom prst="rect">
            <a:avLst/>
          </a:prstGeom>
          <a:noFill/>
        </p:spPr>
        <p:txBody>
          <a:bodyPr wrap="square" rtlCol="0">
            <a:spAutoFit/>
          </a:bodyPr>
          <a:lstStyle/>
          <a:p>
            <a:r>
              <a:rPr lang="ja-JP" altLang="en-US" sz="2000" b="1" dirty="0">
                <a:solidFill>
                  <a:schemeClr val="tx1">
                    <a:lumMod val="75000"/>
                    <a:lumOff val="25000"/>
                  </a:schemeClr>
                </a:solidFill>
                <a:latin typeface="BIZ UDゴシック" panose="020B0400000000000000" pitchFamily="49" charset="-128"/>
                <a:ea typeface="BIZ UDゴシック" panose="020B0400000000000000" pitchFamily="49" charset="-128"/>
              </a:rPr>
              <a:t>２．不妊治療・不育症治療と仕事の両立について</a:t>
            </a:r>
          </a:p>
        </p:txBody>
      </p:sp>
      <p:grpSp>
        <p:nvGrpSpPr>
          <p:cNvPr id="5" name="グループ化 4">
            <a:extLst>
              <a:ext uri="{FF2B5EF4-FFF2-40B4-BE49-F238E27FC236}">
                <a16:creationId xmlns:a16="http://schemas.microsoft.com/office/drawing/2014/main" id="{CFA3F7AD-779E-5157-2A86-73001E1CFDB5}"/>
              </a:ext>
            </a:extLst>
          </p:cNvPr>
          <p:cNvGrpSpPr/>
          <p:nvPr/>
        </p:nvGrpSpPr>
        <p:grpSpPr>
          <a:xfrm>
            <a:off x="587825" y="134699"/>
            <a:ext cx="417101" cy="405792"/>
            <a:chOff x="915867" y="206729"/>
            <a:chExt cx="351532" cy="342000"/>
          </a:xfrm>
        </p:grpSpPr>
        <p:sp>
          <p:nvSpPr>
            <p:cNvPr id="4" name="正方形/長方形 3">
              <a:extLst>
                <a:ext uri="{FF2B5EF4-FFF2-40B4-BE49-F238E27FC236}">
                  <a16:creationId xmlns:a16="http://schemas.microsoft.com/office/drawing/2014/main" id="{EEAB3023-2613-C2E1-57F3-0F1BB2A1147B}"/>
                </a:ext>
              </a:extLst>
            </p:cNvPr>
            <p:cNvSpPr/>
            <p:nvPr/>
          </p:nvSpPr>
          <p:spPr>
            <a:xfrm>
              <a:off x="1051399" y="332729"/>
              <a:ext cx="216000" cy="216000"/>
            </a:xfrm>
            <a:prstGeom prst="ellipse">
              <a:avLst/>
            </a:prstGeom>
            <a:solidFill>
              <a:srgbClr val="B1D9E9"/>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93DAE5DD-650E-51CB-8F13-224E3F069F90}"/>
                </a:ext>
              </a:extLst>
            </p:cNvPr>
            <p:cNvSpPr/>
            <p:nvPr/>
          </p:nvSpPr>
          <p:spPr>
            <a:xfrm>
              <a:off x="915867" y="206729"/>
              <a:ext cx="252000" cy="252000"/>
            </a:xfrm>
            <a:prstGeom prst="ellipse">
              <a:avLst/>
            </a:prstGeom>
            <a:solidFill>
              <a:srgbClr val="ED8B9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6" name="テキスト ボックス 5">
            <a:extLst>
              <a:ext uri="{FF2B5EF4-FFF2-40B4-BE49-F238E27FC236}">
                <a16:creationId xmlns:a16="http://schemas.microsoft.com/office/drawing/2014/main" id="{5941BB43-2546-3D4E-04BE-584E0DFBC3BF}"/>
              </a:ext>
            </a:extLst>
          </p:cNvPr>
          <p:cNvSpPr txBox="1"/>
          <p:nvPr/>
        </p:nvSpPr>
        <p:spPr>
          <a:xfrm>
            <a:off x="742137" y="906218"/>
            <a:ext cx="8894859" cy="400110"/>
          </a:xfrm>
          <a:prstGeom prst="rect">
            <a:avLst/>
          </a:prstGeom>
          <a:noFill/>
        </p:spPr>
        <p:txBody>
          <a:bodyPr wrap="square" rtlCol="0">
            <a:spAutoFit/>
          </a:bodyPr>
          <a:lstStyle/>
          <a:p>
            <a:r>
              <a:rPr lang="ja-JP" altLang="en-US" sz="2000" b="1" dirty="0">
                <a:solidFill>
                  <a:schemeClr val="tx1">
                    <a:lumMod val="85000"/>
                    <a:lumOff val="15000"/>
                  </a:schemeClr>
                </a:solidFill>
                <a:latin typeface="BIZ UDゴシック" panose="020B0400000000000000" pitchFamily="49" charset="-128"/>
                <a:ea typeface="BIZ UDゴシック" panose="020B0400000000000000" pitchFamily="49" charset="-128"/>
              </a:rPr>
              <a:t>仕事と不妊治療の両立状況</a:t>
            </a:r>
            <a:endParaRPr lang="en-US" altLang="ja-JP" sz="2000"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sp>
        <p:nvSpPr>
          <p:cNvPr id="17" name="テキスト ボックス 16">
            <a:extLst>
              <a:ext uri="{FF2B5EF4-FFF2-40B4-BE49-F238E27FC236}">
                <a16:creationId xmlns:a16="http://schemas.microsoft.com/office/drawing/2014/main" id="{2F784069-760F-B995-5CDC-9ED405EBCC0B}"/>
              </a:ext>
            </a:extLst>
          </p:cNvPr>
          <p:cNvSpPr txBox="1"/>
          <p:nvPr/>
        </p:nvSpPr>
        <p:spPr>
          <a:xfrm>
            <a:off x="7908240" y="1276376"/>
            <a:ext cx="1678399" cy="374571"/>
          </a:xfrm>
          <a:prstGeom prst="wedgeRoundRectCallout">
            <a:avLst>
              <a:gd name="adj1" fmla="val -34463"/>
              <a:gd name="adj2" fmla="val 83441"/>
              <a:gd name="adj3" fmla="val 16667"/>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altLang="ja-JP" sz="1600" b="1" dirty="0">
                <a:latin typeface="BIZ UDPゴシック" panose="020B0400000000000000" pitchFamily="50" charset="-128"/>
                <a:ea typeface="BIZ UDPゴシック" panose="020B0400000000000000" pitchFamily="50" charset="-128"/>
              </a:rPr>
              <a:t>4</a:t>
            </a:r>
            <a:r>
              <a:rPr lang="ja-JP" altLang="en-US" sz="1600" b="1" dirty="0">
                <a:latin typeface="BIZ UDPゴシック" panose="020B0400000000000000" pitchFamily="50" charset="-128"/>
                <a:ea typeface="BIZ UDPゴシック" panose="020B0400000000000000" pitchFamily="50" charset="-128"/>
              </a:rPr>
              <a:t>人に</a:t>
            </a:r>
            <a:r>
              <a:rPr lang="en-US" altLang="ja-JP" sz="1600" b="1" dirty="0">
                <a:latin typeface="BIZ UDPゴシック" panose="020B0400000000000000" pitchFamily="50" charset="-128"/>
                <a:ea typeface="BIZ UDPゴシック" panose="020B0400000000000000" pitchFamily="50" charset="-128"/>
              </a:rPr>
              <a:t>1</a:t>
            </a:r>
            <a:r>
              <a:rPr lang="ja-JP" altLang="en-US" sz="1600" b="1" dirty="0">
                <a:latin typeface="BIZ UDPゴシック" panose="020B0400000000000000" pitchFamily="50" charset="-128"/>
                <a:ea typeface="BIZ UDPゴシック" panose="020B0400000000000000" pitchFamily="50" charset="-128"/>
              </a:rPr>
              <a:t>人以上</a:t>
            </a:r>
          </a:p>
        </p:txBody>
      </p:sp>
      <p:grpSp>
        <p:nvGrpSpPr>
          <p:cNvPr id="8" name="グループ化 7">
            <a:extLst>
              <a:ext uri="{FF2B5EF4-FFF2-40B4-BE49-F238E27FC236}">
                <a16:creationId xmlns:a16="http://schemas.microsoft.com/office/drawing/2014/main" id="{5501C95B-F794-A3D9-E96D-A918FE8A9747}"/>
              </a:ext>
            </a:extLst>
          </p:cNvPr>
          <p:cNvGrpSpPr/>
          <p:nvPr/>
        </p:nvGrpSpPr>
        <p:grpSpPr>
          <a:xfrm>
            <a:off x="2250239" y="3698676"/>
            <a:ext cx="7691522" cy="2540906"/>
            <a:chOff x="1676616" y="3219176"/>
            <a:chExt cx="7691522" cy="2540906"/>
          </a:xfrm>
        </p:grpSpPr>
        <p:sp>
          <p:nvSpPr>
            <p:cNvPr id="15" name="テキスト ボックス 14">
              <a:extLst>
                <a:ext uri="{FF2B5EF4-FFF2-40B4-BE49-F238E27FC236}">
                  <a16:creationId xmlns:a16="http://schemas.microsoft.com/office/drawing/2014/main" id="{0547FFAD-6130-228A-8FC0-A6D907241832}"/>
                </a:ext>
              </a:extLst>
            </p:cNvPr>
            <p:cNvSpPr txBox="1"/>
            <p:nvPr/>
          </p:nvSpPr>
          <p:spPr>
            <a:xfrm>
              <a:off x="2330359" y="5529250"/>
              <a:ext cx="7037779" cy="230832"/>
            </a:xfrm>
            <a:prstGeom prst="rect">
              <a:avLst/>
            </a:prstGeom>
            <a:noFill/>
          </p:spPr>
          <p:txBody>
            <a:bodyPr wrap="square">
              <a:spAutoFit/>
            </a:bodyPr>
            <a:lstStyle/>
            <a:p>
              <a:pPr algn="r"/>
              <a:r>
                <a:rPr lang="ja-JP" altLang="en-US" sz="900" dirty="0">
                  <a:latin typeface="BIZ UDPゴシック" panose="020B0400000000000000" pitchFamily="50" charset="-128"/>
                  <a:ea typeface="BIZ UDPゴシック" panose="020B0400000000000000" pitchFamily="50" charset="-128"/>
                </a:rPr>
                <a:t>（出所）　厚生労働省「令和５年度　不妊治療と仕事の両立に係る諸問題についての総合的調査」</a:t>
              </a:r>
            </a:p>
          </p:txBody>
        </p:sp>
        <p:pic>
          <p:nvPicPr>
            <p:cNvPr id="11" name="図 10">
              <a:extLst>
                <a:ext uri="{FF2B5EF4-FFF2-40B4-BE49-F238E27FC236}">
                  <a16:creationId xmlns:a16="http://schemas.microsoft.com/office/drawing/2014/main" id="{F66ACABA-C831-E7B4-640D-B76432129384}"/>
                </a:ext>
              </a:extLst>
            </p:cNvPr>
            <p:cNvPicPr>
              <a:picLocks noChangeAspect="1"/>
            </p:cNvPicPr>
            <p:nvPr/>
          </p:nvPicPr>
          <p:blipFill>
            <a:blip r:embed="rId2"/>
            <a:stretch>
              <a:fillRect/>
            </a:stretch>
          </p:blipFill>
          <p:spPr>
            <a:xfrm>
              <a:off x="1676616" y="3219176"/>
              <a:ext cx="7691522" cy="2140527"/>
            </a:xfrm>
            <a:prstGeom prst="rect">
              <a:avLst/>
            </a:prstGeom>
          </p:spPr>
        </p:pic>
      </p:grpSp>
      <p:sp>
        <p:nvSpPr>
          <p:cNvPr id="12" name="テキスト ボックス 11">
            <a:extLst>
              <a:ext uri="{FF2B5EF4-FFF2-40B4-BE49-F238E27FC236}">
                <a16:creationId xmlns:a16="http://schemas.microsoft.com/office/drawing/2014/main" id="{DA5C9179-A171-2B49-AA3E-E135E49B6B1B}"/>
              </a:ext>
            </a:extLst>
          </p:cNvPr>
          <p:cNvSpPr txBox="1"/>
          <p:nvPr/>
        </p:nvSpPr>
        <p:spPr>
          <a:xfrm>
            <a:off x="1479599" y="1395656"/>
            <a:ext cx="7050671" cy="723275"/>
          </a:xfrm>
          <a:prstGeom prst="rect">
            <a:avLst/>
          </a:prstGeom>
          <a:noFill/>
        </p:spPr>
        <p:txBody>
          <a:bodyPr wrap="square">
            <a:spAutoFit/>
          </a:bodyPr>
          <a:lstStyle/>
          <a:p>
            <a:pPr marL="285750" indent="-285750">
              <a:spcBef>
                <a:spcPts val="600"/>
              </a:spcBef>
              <a:buFont typeface="Wingdings" panose="05000000000000000000" pitchFamily="2" charset="2"/>
              <a:buChar char="l"/>
            </a:pPr>
            <a:r>
              <a:rPr lang="ja-JP" altLang="en-US" dirty="0">
                <a:latin typeface="BIZ UDPゴシック" panose="020B0400000000000000" pitchFamily="50" charset="-128"/>
                <a:ea typeface="BIZ UDPゴシック" panose="020B0400000000000000" pitchFamily="50" charset="-128"/>
              </a:rPr>
              <a:t>「仕事と両立している（していた）」とした人　</a:t>
            </a:r>
            <a:r>
              <a:rPr lang="en-US" altLang="ja-JP" dirty="0">
                <a:latin typeface="BIZ UDPゴシック" panose="020B0400000000000000" pitchFamily="50" charset="-128"/>
                <a:ea typeface="BIZ UDPゴシック" panose="020B0400000000000000" pitchFamily="50" charset="-128"/>
              </a:rPr>
              <a:t>55.3</a:t>
            </a:r>
            <a:r>
              <a:rPr lang="ja-JP" altLang="en-US" dirty="0">
                <a:latin typeface="BIZ UDPゴシック" panose="020B0400000000000000" pitchFamily="50" charset="-128"/>
                <a:ea typeface="BIZ UDPゴシック" panose="020B0400000000000000" pitchFamily="50" charset="-128"/>
              </a:rPr>
              <a:t>％ </a:t>
            </a:r>
            <a:r>
              <a:rPr lang="ja-JP" altLang="en-US" b="1" dirty="0">
                <a:latin typeface="BIZ UDPゴシック" panose="020B0400000000000000" pitchFamily="50" charset="-128"/>
                <a:ea typeface="BIZ UDPゴシック" panose="020B0400000000000000" pitchFamily="50" charset="-128"/>
              </a:rPr>
              <a:t>　</a:t>
            </a:r>
          </a:p>
          <a:p>
            <a:pPr marL="285750" indent="-285750">
              <a:spcBef>
                <a:spcPts val="600"/>
              </a:spcBef>
              <a:buFont typeface="Wingdings" panose="05000000000000000000" pitchFamily="2" charset="2"/>
              <a:buChar char="l"/>
            </a:pPr>
            <a:r>
              <a:rPr lang="ja-JP" altLang="en-US" dirty="0">
                <a:latin typeface="BIZ UDPゴシック" panose="020B0400000000000000" pitchFamily="50" charset="-128"/>
                <a:ea typeface="BIZ UDPゴシック" panose="020B0400000000000000" pitchFamily="50" charset="-128"/>
              </a:rPr>
              <a:t>「仕事との両立ができなかった（できない）」とした人　</a:t>
            </a:r>
            <a:r>
              <a:rPr lang="en-US" altLang="ja-JP" dirty="0">
                <a:latin typeface="BIZ UDPゴシック" panose="020B0400000000000000" pitchFamily="50" charset="-128"/>
                <a:ea typeface="BIZ UDPゴシック" panose="020B0400000000000000" pitchFamily="50" charset="-128"/>
              </a:rPr>
              <a:t>26.1</a:t>
            </a:r>
            <a:r>
              <a:rPr lang="ja-JP" altLang="en-US" dirty="0">
                <a:latin typeface="BIZ UDPゴシック" panose="020B0400000000000000" pitchFamily="50" charset="-128"/>
                <a:ea typeface="BIZ UDPゴシック" panose="020B0400000000000000" pitchFamily="50" charset="-128"/>
              </a:rPr>
              <a:t>％</a:t>
            </a:r>
            <a:endParaRPr lang="ja-JP" altLang="en-US" sz="12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C48B0511-2BF3-31C9-5773-FAC3C864D225}"/>
              </a:ext>
            </a:extLst>
          </p:cNvPr>
          <p:cNvSpPr txBox="1"/>
          <p:nvPr/>
        </p:nvSpPr>
        <p:spPr>
          <a:xfrm>
            <a:off x="3079955" y="2344676"/>
            <a:ext cx="5045466" cy="830997"/>
          </a:xfrm>
          <a:prstGeom prst="rect">
            <a:avLst/>
          </a:prstGeom>
          <a:noFill/>
          <a:ln>
            <a:solidFill>
              <a:schemeClr val="accent4"/>
            </a:solidFill>
            <a:prstDash val="sysDash"/>
          </a:ln>
        </p:spPr>
        <p:txBody>
          <a:bodyPr wrap="square">
            <a:spAutoFit/>
          </a:bodyPr>
          <a:lstStyle/>
          <a:p>
            <a:r>
              <a:rPr lang="ja-JP" altLang="en-US" sz="1600" dirty="0">
                <a:latin typeface="BIZ UDPゴシック" panose="020B0400000000000000" pitchFamily="50" charset="-128"/>
                <a:ea typeface="BIZ UDPゴシック" panose="020B0400000000000000" pitchFamily="50" charset="-128"/>
              </a:rPr>
              <a:t>（内訳） 両立ができず 仕事を辞めた　      ・・・</a:t>
            </a:r>
            <a:r>
              <a:rPr lang="en-US" altLang="ja-JP" sz="1600" dirty="0">
                <a:latin typeface="BIZ UDPゴシック" panose="020B0400000000000000" pitchFamily="50" charset="-128"/>
                <a:ea typeface="BIZ UDPゴシック" panose="020B0400000000000000" pitchFamily="50" charset="-128"/>
              </a:rPr>
              <a:t>10.9</a:t>
            </a:r>
            <a:r>
              <a:rPr lang="ja-JP" altLang="en-US" sz="1600" dirty="0">
                <a:latin typeface="BIZ UDPゴシック" panose="020B0400000000000000" pitchFamily="50" charset="-128"/>
                <a:ea typeface="BIZ UDPゴシック" panose="020B0400000000000000" pitchFamily="50" charset="-128"/>
              </a:rPr>
              <a:t>％</a:t>
            </a:r>
          </a:p>
          <a:p>
            <a:r>
              <a:rPr lang="ja-JP" altLang="en-US" sz="1600" dirty="0">
                <a:latin typeface="BIZ UDPゴシック" panose="020B0400000000000000" pitchFamily="50" charset="-128"/>
                <a:ea typeface="BIZ UDPゴシック" panose="020B0400000000000000" pitchFamily="50" charset="-128"/>
              </a:rPr>
              <a:t>　　　　　　　　　　　　　　 不妊治療を辞めた　・・・  </a:t>
            </a:r>
            <a:r>
              <a:rPr lang="en-US" altLang="ja-JP" sz="1600" dirty="0">
                <a:latin typeface="BIZ UDPゴシック" panose="020B0400000000000000" pitchFamily="50" charset="-128"/>
                <a:ea typeface="BIZ UDPゴシック" panose="020B0400000000000000" pitchFamily="50" charset="-128"/>
              </a:rPr>
              <a:t>7.8</a:t>
            </a:r>
            <a:r>
              <a:rPr lang="ja-JP" altLang="en-US" sz="1600" dirty="0">
                <a:latin typeface="BIZ UDPゴシック" panose="020B0400000000000000" pitchFamily="50" charset="-128"/>
                <a:ea typeface="BIZ UDPゴシック" panose="020B0400000000000000" pitchFamily="50" charset="-128"/>
              </a:rPr>
              <a:t>％</a:t>
            </a:r>
          </a:p>
          <a:p>
            <a:r>
              <a:rPr lang="ja-JP" altLang="en-US" sz="1600" dirty="0">
                <a:latin typeface="BIZ UDPゴシック" panose="020B0400000000000000" pitchFamily="50" charset="-128"/>
                <a:ea typeface="BIZ UDPゴシック" panose="020B0400000000000000" pitchFamily="50" charset="-128"/>
              </a:rPr>
              <a:t>　　　　　                   雇用形態を変えた　・・・  </a:t>
            </a:r>
            <a:r>
              <a:rPr lang="en-US" altLang="ja-JP" sz="1600" dirty="0">
                <a:latin typeface="BIZ UDPゴシック" panose="020B0400000000000000" pitchFamily="50" charset="-128"/>
                <a:ea typeface="BIZ UDPゴシック" panose="020B0400000000000000" pitchFamily="50" charset="-128"/>
              </a:rPr>
              <a:t>7.4</a:t>
            </a:r>
            <a:r>
              <a:rPr lang="ja-JP" altLang="en-US" sz="1600" dirty="0">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2238083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8C814-C04C-8CF5-CE6E-C2A496B8F13D}"/>
            </a:ext>
          </a:extLst>
        </p:cNvPr>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87EC8A0B-6978-182B-F550-F77FB1D7782F}"/>
              </a:ext>
            </a:extLst>
          </p:cNvPr>
          <p:cNvGrpSpPr/>
          <p:nvPr/>
        </p:nvGrpSpPr>
        <p:grpSpPr>
          <a:xfrm>
            <a:off x="587825" y="134699"/>
            <a:ext cx="417101" cy="405792"/>
            <a:chOff x="915867" y="206729"/>
            <a:chExt cx="351532" cy="342000"/>
          </a:xfrm>
        </p:grpSpPr>
        <p:sp>
          <p:nvSpPr>
            <p:cNvPr id="4" name="正方形/長方形 3">
              <a:extLst>
                <a:ext uri="{FF2B5EF4-FFF2-40B4-BE49-F238E27FC236}">
                  <a16:creationId xmlns:a16="http://schemas.microsoft.com/office/drawing/2014/main" id="{99AD66EC-F027-0956-31E0-F15D10B26CFA}"/>
                </a:ext>
              </a:extLst>
            </p:cNvPr>
            <p:cNvSpPr/>
            <p:nvPr/>
          </p:nvSpPr>
          <p:spPr>
            <a:xfrm>
              <a:off x="1051399" y="332729"/>
              <a:ext cx="216000" cy="216000"/>
            </a:xfrm>
            <a:prstGeom prst="ellipse">
              <a:avLst/>
            </a:prstGeom>
            <a:solidFill>
              <a:srgbClr val="B1D9E9"/>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F47DCCF3-D2EE-0F11-3EF8-25B2DFCA053E}"/>
                </a:ext>
              </a:extLst>
            </p:cNvPr>
            <p:cNvSpPr/>
            <p:nvPr/>
          </p:nvSpPr>
          <p:spPr>
            <a:xfrm>
              <a:off x="915867" y="206729"/>
              <a:ext cx="252000" cy="252000"/>
            </a:xfrm>
            <a:prstGeom prst="ellipse">
              <a:avLst/>
            </a:prstGeom>
            <a:solidFill>
              <a:srgbClr val="ED8B9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6" name="テキスト ボックス 5">
            <a:extLst>
              <a:ext uri="{FF2B5EF4-FFF2-40B4-BE49-F238E27FC236}">
                <a16:creationId xmlns:a16="http://schemas.microsoft.com/office/drawing/2014/main" id="{A4920E1E-69AE-BD10-A38B-60BA5B27F840}"/>
              </a:ext>
            </a:extLst>
          </p:cNvPr>
          <p:cNvSpPr txBox="1"/>
          <p:nvPr/>
        </p:nvSpPr>
        <p:spPr>
          <a:xfrm>
            <a:off x="742137" y="906218"/>
            <a:ext cx="8894859" cy="400110"/>
          </a:xfrm>
          <a:prstGeom prst="rect">
            <a:avLst/>
          </a:prstGeom>
          <a:noFill/>
        </p:spPr>
        <p:txBody>
          <a:bodyPr wrap="square" rtlCol="0">
            <a:spAutoFit/>
          </a:bodyPr>
          <a:lstStyle/>
          <a:p>
            <a:r>
              <a:rPr lang="ja-JP" altLang="en-US" sz="2000" b="1" dirty="0">
                <a:solidFill>
                  <a:schemeClr val="tx1">
                    <a:lumMod val="85000"/>
                    <a:lumOff val="15000"/>
                  </a:schemeClr>
                </a:solidFill>
                <a:latin typeface="BIZ UDゴシック" panose="020B0400000000000000" pitchFamily="49" charset="-128"/>
                <a:ea typeface="BIZ UDゴシック" panose="020B0400000000000000" pitchFamily="49" charset="-128"/>
              </a:rPr>
              <a:t>仕事と治療の両立ができなかった理由</a:t>
            </a:r>
            <a:endParaRPr lang="en-US" altLang="ja-JP" sz="2000"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sp>
        <p:nvSpPr>
          <p:cNvPr id="14" name="正方形/長方形 13">
            <a:extLst>
              <a:ext uri="{FF2B5EF4-FFF2-40B4-BE49-F238E27FC236}">
                <a16:creationId xmlns:a16="http://schemas.microsoft.com/office/drawing/2014/main" id="{488F93E6-B7E6-51AA-1C50-25379737ED38}"/>
              </a:ext>
            </a:extLst>
          </p:cNvPr>
          <p:cNvSpPr/>
          <p:nvPr/>
        </p:nvSpPr>
        <p:spPr>
          <a:xfrm>
            <a:off x="1603934" y="1308971"/>
            <a:ext cx="8344890" cy="1404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「待ち時間など通院にかかる時間が読めない、医師から告げられた通院日に外せない仕事が入るなど、仕事の日程調整が難しいため」＝</a:t>
            </a:r>
            <a:r>
              <a:rPr kumimoji="1" lang="ja-JP" altLang="en-US" b="1" dirty="0">
                <a:solidFill>
                  <a:schemeClr val="tx1"/>
                </a:solidFill>
                <a:latin typeface="BIZ UDPゴシック" panose="020B0400000000000000" pitchFamily="50" charset="-128"/>
                <a:ea typeface="BIZ UDPゴシック" panose="020B0400000000000000" pitchFamily="50" charset="-128"/>
              </a:rPr>
              <a:t>時間、日程調整が難しい</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pPr>
              <a:spcBef>
                <a:spcPts val="600"/>
              </a:spcBef>
              <a:spcAft>
                <a:spcPts val="600"/>
              </a:spcAft>
            </a:pPr>
            <a:r>
              <a:rPr kumimoji="1" lang="ja-JP" altLang="en-US" dirty="0">
                <a:solidFill>
                  <a:schemeClr val="tx1"/>
                </a:solidFill>
                <a:latin typeface="BIZ UDPゴシック" panose="020B0400000000000000" pitchFamily="50" charset="-128"/>
                <a:ea typeface="BIZ UDPゴシック" panose="020B0400000000000000" pitchFamily="50" charset="-128"/>
              </a:rPr>
              <a:t>「</a:t>
            </a:r>
            <a:r>
              <a:rPr kumimoji="1" lang="ja-JP" altLang="en-US" b="1" dirty="0">
                <a:solidFill>
                  <a:schemeClr val="tx1"/>
                </a:solidFill>
                <a:latin typeface="BIZ UDPゴシック" panose="020B0400000000000000" pitchFamily="50" charset="-128"/>
                <a:ea typeface="BIZ UDPゴシック" panose="020B0400000000000000" pitchFamily="50" charset="-128"/>
              </a:rPr>
              <a:t>精神面</a:t>
            </a:r>
            <a:r>
              <a:rPr kumimoji="1" lang="ja-JP" altLang="en-US" sz="1600" dirty="0">
                <a:solidFill>
                  <a:schemeClr val="tx1"/>
                </a:solidFill>
                <a:latin typeface="BIZ UDPゴシック" panose="020B0400000000000000" pitchFamily="50" charset="-128"/>
                <a:ea typeface="BIZ UDPゴシック" panose="020B0400000000000000" pitchFamily="50" charset="-128"/>
              </a:rPr>
              <a:t>で負担が大きいため」</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a:t>
            </a:r>
            <a:r>
              <a:rPr kumimoji="1" lang="ja-JP" altLang="en-US" b="1" dirty="0">
                <a:solidFill>
                  <a:schemeClr val="tx1"/>
                </a:solidFill>
                <a:latin typeface="BIZ UDPゴシック" panose="020B0400000000000000" pitchFamily="50" charset="-128"/>
                <a:ea typeface="BIZ UDPゴシック" panose="020B0400000000000000" pitchFamily="50" charset="-128"/>
              </a:rPr>
              <a:t>体調、体力面</a:t>
            </a:r>
            <a:r>
              <a:rPr kumimoji="1" lang="ja-JP" altLang="en-US" sz="1600" dirty="0">
                <a:solidFill>
                  <a:schemeClr val="tx1"/>
                </a:solidFill>
                <a:latin typeface="BIZ UDPゴシック" panose="020B0400000000000000" pitchFamily="50" charset="-128"/>
                <a:ea typeface="BIZ UDPゴシック" panose="020B0400000000000000" pitchFamily="50" charset="-128"/>
              </a:rPr>
              <a:t>で負担が大きいため」  </a:t>
            </a:r>
            <a:r>
              <a:rPr kumimoji="1" lang="ja-JP" altLang="en-US" b="1" dirty="0">
                <a:solidFill>
                  <a:schemeClr val="tx1"/>
                </a:solidFill>
                <a:latin typeface="BIZ UDPゴシック" panose="020B0400000000000000" pitchFamily="50" charset="-128"/>
                <a:ea typeface="BIZ UDPゴシック" panose="020B0400000000000000" pitchFamily="50" charset="-128"/>
              </a:rPr>
              <a:t>が多い</a:t>
            </a:r>
          </a:p>
        </p:txBody>
      </p:sp>
      <p:grpSp>
        <p:nvGrpSpPr>
          <p:cNvPr id="8" name="グループ化 7">
            <a:extLst>
              <a:ext uri="{FF2B5EF4-FFF2-40B4-BE49-F238E27FC236}">
                <a16:creationId xmlns:a16="http://schemas.microsoft.com/office/drawing/2014/main" id="{654B92C9-7BE5-E588-A583-3A08E00EDD64}"/>
              </a:ext>
            </a:extLst>
          </p:cNvPr>
          <p:cNvGrpSpPr/>
          <p:nvPr/>
        </p:nvGrpSpPr>
        <p:grpSpPr>
          <a:xfrm>
            <a:off x="1739807" y="2823240"/>
            <a:ext cx="8712386" cy="3359374"/>
            <a:chOff x="1173618" y="2823240"/>
            <a:chExt cx="8712386" cy="3359374"/>
          </a:xfrm>
        </p:grpSpPr>
        <p:sp>
          <p:nvSpPr>
            <p:cNvPr id="20" name="テキスト ボックス 19">
              <a:extLst>
                <a:ext uri="{FF2B5EF4-FFF2-40B4-BE49-F238E27FC236}">
                  <a16:creationId xmlns:a16="http://schemas.microsoft.com/office/drawing/2014/main" id="{0B47FF6E-D265-217F-2431-31E8D68E0F4F}"/>
                </a:ext>
              </a:extLst>
            </p:cNvPr>
            <p:cNvSpPr txBox="1"/>
            <p:nvPr/>
          </p:nvSpPr>
          <p:spPr>
            <a:xfrm>
              <a:off x="1173618" y="5951782"/>
              <a:ext cx="8444494" cy="230832"/>
            </a:xfrm>
            <a:prstGeom prst="rect">
              <a:avLst/>
            </a:prstGeom>
            <a:noFill/>
          </p:spPr>
          <p:txBody>
            <a:bodyPr wrap="square">
              <a:spAutoFit/>
            </a:bodyPr>
            <a:lstStyle/>
            <a:p>
              <a:pPr algn="r"/>
              <a:r>
                <a:rPr lang="ja-JP" altLang="en-US" sz="900" dirty="0">
                  <a:latin typeface="BIZ UDPゴシック" panose="020B0400000000000000" pitchFamily="50" charset="-128"/>
                  <a:ea typeface="BIZ UDPゴシック" panose="020B0400000000000000" pitchFamily="50" charset="-128"/>
                </a:rPr>
                <a:t>（出所）　厚生労働省「令和５年度　不妊治療と仕事の両立に係る諸問題についての総合的調査」</a:t>
              </a:r>
            </a:p>
          </p:txBody>
        </p:sp>
        <p:pic>
          <p:nvPicPr>
            <p:cNvPr id="10" name="図 9">
              <a:extLst>
                <a:ext uri="{FF2B5EF4-FFF2-40B4-BE49-F238E27FC236}">
                  <a16:creationId xmlns:a16="http://schemas.microsoft.com/office/drawing/2014/main" id="{37C5939C-5469-D5A1-D785-B904516E9661}"/>
                </a:ext>
              </a:extLst>
            </p:cNvPr>
            <p:cNvPicPr>
              <a:picLocks noChangeAspect="1"/>
            </p:cNvPicPr>
            <p:nvPr/>
          </p:nvPicPr>
          <p:blipFill>
            <a:blip r:embed="rId2"/>
            <a:stretch>
              <a:fillRect/>
            </a:stretch>
          </p:blipFill>
          <p:spPr>
            <a:xfrm>
              <a:off x="1742982" y="2823240"/>
              <a:ext cx="8143022" cy="3128542"/>
            </a:xfrm>
            <a:prstGeom prst="rect">
              <a:avLst/>
            </a:prstGeom>
          </p:spPr>
        </p:pic>
      </p:grpSp>
      <p:sp>
        <p:nvSpPr>
          <p:cNvPr id="7" name="テキスト ボックス 6">
            <a:extLst>
              <a:ext uri="{FF2B5EF4-FFF2-40B4-BE49-F238E27FC236}">
                <a16:creationId xmlns:a16="http://schemas.microsoft.com/office/drawing/2014/main" id="{9470A35E-CC0C-88E5-DC30-209CEA5C917B}"/>
              </a:ext>
            </a:extLst>
          </p:cNvPr>
          <p:cNvSpPr txBox="1"/>
          <p:nvPr/>
        </p:nvSpPr>
        <p:spPr>
          <a:xfrm>
            <a:off x="1090826" y="160162"/>
            <a:ext cx="6846674" cy="400110"/>
          </a:xfrm>
          <a:prstGeom prst="rect">
            <a:avLst/>
          </a:prstGeom>
          <a:noFill/>
        </p:spPr>
        <p:txBody>
          <a:bodyPr wrap="square" rtlCol="0">
            <a:spAutoFit/>
          </a:bodyPr>
          <a:lstStyle/>
          <a:p>
            <a:r>
              <a:rPr lang="ja-JP" altLang="en-US" sz="2000" b="1" dirty="0">
                <a:solidFill>
                  <a:schemeClr val="tx1">
                    <a:lumMod val="75000"/>
                    <a:lumOff val="25000"/>
                  </a:schemeClr>
                </a:solidFill>
                <a:latin typeface="BIZ UDゴシック" panose="020B0400000000000000" pitchFamily="49" charset="-128"/>
                <a:ea typeface="BIZ UDゴシック" panose="020B0400000000000000" pitchFamily="49" charset="-128"/>
              </a:rPr>
              <a:t>２．不妊治療・不育症治療と仕事の両立について</a:t>
            </a:r>
          </a:p>
        </p:txBody>
      </p:sp>
    </p:spTree>
    <p:extLst>
      <p:ext uri="{BB962C8B-B14F-4D97-AF65-F5344CB8AC3E}">
        <p14:creationId xmlns:p14="http://schemas.microsoft.com/office/powerpoint/2010/main" val="2476051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D6B03-EF5A-9BF0-A2E1-57072F6186B7}"/>
            </a:ext>
          </a:extLst>
        </p:cNvPr>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ED19A2AE-BD02-2956-77EA-86AEE4350DCB}"/>
              </a:ext>
            </a:extLst>
          </p:cNvPr>
          <p:cNvGrpSpPr/>
          <p:nvPr/>
        </p:nvGrpSpPr>
        <p:grpSpPr>
          <a:xfrm>
            <a:off x="587825" y="134699"/>
            <a:ext cx="417101" cy="405792"/>
            <a:chOff x="915867" y="206729"/>
            <a:chExt cx="351532" cy="342000"/>
          </a:xfrm>
        </p:grpSpPr>
        <p:sp>
          <p:nvSpPr>
            <p:cNvPr id="4" name="正方形/長方形 3">
              <a:extLst>
                <a:ext uri="{FF2B5EF4-FFF2-40B4-BE49-F238E27FC236}">
                  <a16:creationId xmlns:a16="http://schemas.microsoft.com/office/drawing/2014/main" id="{ED4E78FF-CEE0-99A0-9526-AFF43E030269}"/>
                </a:ext>
              </a:extLst>
            </p:cNvPr>
            <p:cNvSpPr/>
            <p:nvPr/>
          </p:nvSpPr>
          <p:spPr>
            <a:xfrm>
              <a:off x="1051399" y="332729"/>
              <a:ext cx="216000" cy="216000"/>
            </a:xfrm>
            <a:prstGeom prst="ellipse">
              <a:avLst/>
            </a:prstGeom>
            <a:solidFill>
              <a:srgbClr val="B1D9E9"/>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CEAD30DE-2617-3F3F-8377-91CEFB807F74}"/>
                </a:ext>
              </a:extLst>
            </p:cNvPr>
            <p:cNvSpPr/>
            <p:nvPr/>
          </p:nvSpPr>
          <p:spPr>
            <a:xfrm>
              <a:off x="915867" y="206729"/>
              <a:ext cx="252000" cy="252000"/>
            </a:xfrm>
            <a:prstGeom prst="ellipse">
              <a:avLst/>
            </a:prstGeom>
            <a:solidFill>
              <a:srgbClr val="ED8B9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6" name="テキスト ボックス 5">
            <a:extLst>
              <a:ext uri="{FF2B5EF4-FFF2-40B4-BE49-F238E27FC236}">
                <a16:creationId xmlns:a16="http://schemas.microsoft.com/office/drawing/2014/main" id="{ED7DD367-A89F-FC2A-DAC2-FF52DD07BCFF}"/>
              </a:ext>
            </a:extLst>
          </p:cNvPr>
          <p:cNvSpPr txBox="1"/>
          <p:nvPr/>
        </p:nvSpPr>
        <p:spPr>
          <a:xfrm>
            <a:off x="741911" y="906218"/>
            <a:ext cx="8894859" cy="400110"/>
          </a:xfrm>
          <a:prstGeom prst="rect">
            <a:avLst/>
          </a:prstGeom>
          <a:noFill/>
        </p:spPr>
        <p:txBody>
          <a:bodyPr wrap="square" rtlCol="0">
            <a:spAutoFit/>
          </a:bodyPr>
          <a:lstStyle/>
          <a:p>
            <a:r>
              <a:rPr lang="ja-JP" altLang="en-US" sz="2000" b="1" dirty="0">
                <a:solidFill>
                  <a:schemeClr val="tx1">
                    <a:lumMod val="85000"/>
                    <a:lumOff val="15000"/>
                  </a:schemeClr>
                </a:solidFill>
                <a:latin typeface="BIZ UDゴシック" panose="020B0400000000000000" pitchFamily="49" charset="-128"/>
                <a:ea typeface="BIZ UDゴシック" panose="020B0400000000000000" pitchFamily="49" charset="-128"/>
              </a:rPr>
              <a:t>不妊治療を行っている社員が受けられる支援制度等の実施状況</a:t>
            </a:r>
            <a:endParaRPr lang="en-US" altLang="ja-JP" sz="2000"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nvGrpSpPr>
          <p:cNvPr id="8" name="グループ化 7">
            <a:extLst>
              <a:ext uri="{FF2B5EF4-FFF2-40B4-BE49-F238E27FC236}">
                <a16:creationId xmlns:a16="http://schemas.microsoft.com/office/drawing/2014/main" id="{1047725C-EF58-4C39-ECA8-A4AB9C0BA5AF}"/>
              </a:ext>
            </a:extLst>
          </p:cNvPr>
          <p:cNvGrpSpPr/>
          <p:nvPr/>
        </p:nvGrpSpPr>
        <p:grpSpPr>
          <a:xfrm>
            <a:off x="2250239" y="2899031"/>
            <a:ext cx="7691522" cy="2074317"/>
            <a:chOff x="1863164" y="2899031"/>
            <a:chExt cx="7691522" cy="2074317"/>
          </a:xfrm>
        </p:grpSpPr>
        <p:sp>
          <p:nvSpPr>
            <p:cNvPr id="20" name="テキスト ボックス 19">
              <a:extLst>
                <a:ext uri="{FF2B5EF4-FFF2-40B4-BE49-F238E27FC236}">
                  <a16:creationId xmlns:a16="http://schemas.microsoft.com/office/drawing/2014/main" id="{2BE65C8D-840B-745B-B943-143B47CAAF23}"/>
                </a:ext>
              </a:extLst>
            </p:cNvPr>
            <p:cNvSpPr txBox="1"/>
            <p:nvPr/>
          </p:nvSpPr>
          <p:spPr>
            <a:xfrm>
              <a:off x="3159312" y="4742516"/>
              <a:ext cx="6297105" cy="230832"/>
            </a:xfrm>
            <a:prstGeom prst="rect">
              <a:avLst/>
            </a:prstGeom>
            <a:noFill/>
          </p:spPr>
          <p:txBody>
            <a:bodyPr wrap="square">
              <a:spAutoFit/>
            </a:bodyPr>
            <a:lstStyle/>
            <a:p>
              <a:pPr algn="r"/>
              <a:r>
                <a:rPr lang="ja-JP" altLang="en-US" sz="900" dirty="0">
                  <a:latin typeface="BIZ UDPゴシック" panose="020B0400000000000000" pitchFamily="50" charset="-128"/>
                  <a:ea typeface="BIZ UDPゴシック" panose="020B0400000000000000" pitchFamily="50" charset="-128"/>
                </a:rPr>
                <a:t>（出所）　厚生労働省「令和５年度　不妊治療と仕事の両立に係る諸問題についての総合的調査」</a:t>
              </a:r>
            </a:p>
          </p:txBody>
        </p:sp>
        <p:pic>
          <p:nvPicPr>
            <p:cNvPr id="11" name="図 10">
              <a:extLst>
                <a:ext uri="{FF2B5EF4-FFF2-40B4-BE49-F238E27FC236}">
                  <a16:creationId xmlns:a16="http://schemas.microsoft.com/office/drawing/2014/main" id="{6E236C86-D5F5-AA46-D7BB-CB92F94B0B4A}"/>
                </a:ext>
              </a:extLst>
            </p:cNvPr>
            <p:cNvPicPr>
              <a:picLocks noChangeAspect="1"/>
            </p:cNvPicPr>
            <p:nvPr/>
          </p:nvPicPr>
          <p:blipFill>
            <a:blip r:embed="rId2"/>
            <a:stretch>
              <a:fillRect/>
            </a:stretch>
          </p:blipFill>
          <p:spPr>
            <a:xfrm>
              <a:off x="1863164" y="2899031"/>
              <a:ext cx="7691522" cy="1472674"/>
            </a:xfrm>
            <a:prstGeom prst="rect">
              <a:avLst/>
            </a:prstGeom>
          </p:spPr>
        </p:pic>
      </p:grpSp>
      <p:sp>
        <p:nvSpPr>
          <p:cNvPr id="13" name="テキスト ボックス 12">
            <a:extLst>
              <a:ext uri="{FF2B5EF4-FFF2-40B4-BE49-F238E27FC236}">
                <a16:creationId xmlns:a16="http://schemas.microsoft.com/office/drawing/2014/main" id="{C83FF924-D30E-62C9-6DA0-6550374C6DC0}"/>
              </a:ext>
            </a:extLst>
          </p:cNvPr>
          <p:cNvSpPr txBox="1"/>
          <p:nvPr/>
        </p:nvSpPr>
        <p:spPr>
          <a:xfrm>
            <a:off x="1479603" y="1391570"/>
            <a:ext cx="7050671" cy="369332"/>
          </a:xfrm>
          <a:prstGeom prst="rect">
            <a:avLst/>
          </a:prstGeom>
          <a:noFill/>
        </p:spPr>
        <p:txBody>
          <a:bodyPr wrap="square">
            <a:spAutoFit/>
          </a:bodyPr>
          <a:lstStyle/>
          <a:p>
            <a:pPr marL="285750" indent="-285750">
              <a:spcBef>
                <a:spcPts val="600"/>
              </a:spcBef>
              <a:buFont typeface="Wingdings" panose="05000000000000000000" pitchFamily="2" charset="2"/>
              <a:buChar char="l"/>
            </a:pPr>
            <a:r>
              <a:rPr lang="ja-JP" altLang="en-US" dirty="0">
                <a:latin typeface="BIZ UDPゴシック" panose="020B0400000000000000" pitchFamily="50" charset="-128"/>
                <a:ea typeface="BIZ UDPゴシック" panose="020B0400000000000000" pitchFamily="50" charset="-128"/>
              </a:rPr>
              <a:t>支援を「行っている」企業　</a:t>
            </a:r>
            <a:r>
              <a:rPr lang="en-US" altLang="ja-JP" dirty="0">
                <a:latin typeface="BIZ UDPゴシック" panose="020B0400000000000000" pitchFamily="50" charset="-128"/>
                <a:ea typeface="BIZ UDPゴシック" panose="020B0400000000000000" pitchFamily="50" charset="-128"/>
              </a:rPr>
              <a:t>26.5</a:t>
            </a:r>
            <a:r>
              <a:rPr lang="ja-JP" altLang="en-US" dirty="0">
                <a:latin typeface="BIZ UDPゴシック" panose="020B0400000000000000" pitchFamily="50" charset="-128"/>
                <a:ea typeface="BIZ UDPゴシック" panose="020B0400000000000000" pitchFamily="50" charset="-128"/>
              </a:rPr>
              <a:t>％</a:t>
            </a:r>
            <a:endParaRPr lang="ja-JP" altLang="en-US" sz="12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787C7FE8-C164-0E2E-8625-F50B4A4124E8}"/>
              </a:ext>
            </a:extLst>
          </p:cNvPr>
          <p:cNvSpPr txBox="1"/>
          <p:nvPr/>
        </p:nvSpPr>
        <p:spPr>
          <a:xfrm>
            <a:off x="2237425" y="1943445"/>
            <a:ext cx="6161224" cy="584775"/>
          </a:xfrm>
          <a:prstGeom prst="rect">
            <a:avLst/>
          </a:prstGeom>
          <a:noFill/>
          <a:ln>
            <a:solidFill>
              <a:schemeClr val="accent4"/>
            </a:solidFill>
            <a:prstDash val="sysDash"/>
          </a:ln>
        </p:spPr>
        <p:txBody>
          <a:bodyPr wrap="square">
            <a:spAutoFit/>
          </a:bodyPr>
          <a:lstStyle/>
          <a:p>
            <a:r>
              <a:rPr lang="ja-JP" altLang="en-US" sz="1600" dirty="0">
                <a:latin typeface="BIZ UDPゴシック" panose="020B0400000000000000" pitchFamily="50" charset="-128"/>
                <a:ea typeface="BIZ UDPゴシック" panose="020B0400000000000000" pitchFamily="50" charset="-128"/>
              </a:rPr>
              <a:t>（内訳） 制度化して行っている   ・・・</a:t>
            </a:r>
            <a:r>
              <a:rPr lang="en-US" altLang="ja-JP" sz="1600" dirty="0">
                <a:latin typeface="BIZ UDPゴシック" panose="020B0400000000000000" pitchFamily="50" charset="-128"/>
                <a:ea typeface="BIZ UDPゴシック" panose="020B0400000000000000" pitchFamily="50" charset="-128"/>
              </a:rPr>
              <a:t>10.</a:t>
            </a:r>
            <a:r>
              <a:rPr lang="ja-JP" altLang="en-US" sz="1600" dirty="0">
                <a:latin typeface="BIZ UDPゴシック" panose="020B0400000000000000" pitchFamily="50" charset="-128"/>
                <a:ea typeface="BIZ UDPゴシック" panose="020B0400000000000000" pitchFamily="50" charset="-128"/>
              </a:rPr>
              <a:t>６％</a:t>
            </a:r>
          </a:p>
          <a:p>
            <a:r>
              <a:rPr lang="ja-JP" altLang="en-US" sz="1600" dirty="0">
                <a:latin typeface="BIZ UDPゴシック" panose="020B0400000000000000" pitchFamily="50" charset="-128"/>
                <a:ea typeface="BIZ UDPゴシック" panose="020B0400000000000000" pitchFamily="50" charset="-128"/>
              </a:rPr>
              <a:t>　　　　　制度化されていないが個別に対応している　・・・ </a:t>
            </a:r>
            <a:r>
              <a:rPr lang="en-US" altLang="ja-JP" sz="1600" dirty="0">
                <a:latin typeface="BIZ UDPゴシック" panose="020B0400000000000000" pitchFamily="50" charset="-128"/>
                <a:ea typeface="BIZ UDPゴシック" panose="020B0400000000000000" pitchFamily="50" charset="-128"/>
              </a:rPr>
              <a:t>15.9</a:t>
            </a:r>
            <a:r>
              <a:rPr lang="ja-JP" altLang="en-US" sz="1600" dirty="0">
                <a:latin typeface="BIZ UDPゴシック" panose="020B0400000000000000" pitchFamily="50" charset="-128"/>
                <a:ea typeface="BIZ UDPゴシック" panose="020B0400000000000000" pitchFamily="50" charset="-128"/>
              </a:rPr>
              <a:t>％</a:t>
            </a:r>
          </a:p>
        </p:txBody>
      </p:sp>
      <p:sp>
        <p:nvSpPr>
          <p:cNvPr id="16" name="テキスト ボックス 15">
            <a:extLst>
              <a:ext uri="{FF2B5EF4-FFF2-40B4-BE49-F238E27FC236}">
                <a16:creationId xmlns:a16="http://schemas.microsoft.com/office/drawing/2014/main" id="{F86D47B0-6183-6833-1ABA-BB947D87A181}"/>
              </a:ext>
            </a:extLst>
          </p:cNvPr>
          <p:cNvSpPr txBox="1"/>
          <p:nvPr/>
        </p:nvSpPr>
        <p:spPr>
          <a:xfrm>
            <a:off x="7939714" y="1525675"/>
            <a:ext cx="1678399" cy="374571"/>
          </a:xfrm>
          <a:prstGeom prst="wedgeRoundRectCallout">
            <a:avLst>
              <a:gd name="adj1" fmla="val -34463"/>
              <a:gd name="adj2" fmla="val 83441"/>
              <a:gd name="adj3" fmla="val 16667"/>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ja-JP" altLang="en-US" sz="1600" b="1" dirty="0">
                <a:latin typeface="BIZ UDPゴシック" panose="020B0400000000000000" pitchFamily="50" charset="-128"/>
                <a:ea typeface="BIZ UDPゴシック" panose="020B0400000000000000" pitchFamily="50" charset="-128"/>
              </a:rPr>
              <a:t>約</a:t>
            </a:r>
            <a:r>
              <a:rPr lang="en-US" altLang="ja-JP" sz="1600" b="1" dirty="0">
                <a:latin typeface="BIZ UDPゴシック" panose="020B0400000000000000" pitchFamily="50" charset="-128"/>
                <a:ea typeface="BIZ UDPゴシック" panose="020B0400000000000000" pitchFamily="50" charset="-128"/>
              </a:rPr>
              <a:t>4</a:t>
            </a:r>
            <a:r>
              <a:rPr lang="ja-JP" altLang="en-US" sz="1600" b="1" dirty="0">
                <a:latin typeface="BIZ UDPゴシック" panose="020B0400000000000000" pitchFamily="50" charset="-128"/>
                <a:ea typeface="BIZ UDPゴシック" panose="020B0400000000000000" pitchFamily="50" charset="-128"/>
              </a:rPr>
              <a:t>分の</a:t>
            </a:r>
            <a:r>
              <a:rPr lang="en-US" altLang="ja-JP" sz="1600" b="1" dirty="0">
                <a:latin typeface="BIZ UDPゴシック" panose="020B0400000000000000" pitchFamily="50" charset="-128"/>
                <a:ea typeface="BIZ UDPゴシック" panose="020B0400000000000000" pitchFamily="50" charset="-128"/>
              </a:rPr>
              <a:t>1</a:t>
            </a:r>
            <a:endParaRPr lang="ja-JP" altLang="en-US" sz="1600" b="1"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F54D43D4-6522-7350-F630-DC22002452D4}"/>
              </a:ext>
            </a:extLst>
          </p:cNvPr>
          <p:cNvSpPr txBox="1"/>
          <p:nvPr/>
        </p:nvSpPr>
        <p:spPr>
          <a:xfrm>
            <a:off x="1090826" y="160162"/>
            <a:ext cx="6846674" cy="400110"/>
          </a:xfrm>
          <a:prstGeom prst="rect">
            <a:avLst/>
          </a:prstGeom>
          <a:noFill/>
        </p:spPr>
        <p:txBody>
          <a:bodyPr wrap="square" rtlCol="0">
            <a:spAutoFit/>
          </a:bodyPr>
          <a:lstStyle/>
          <a:p>
            <a:r>
              <a:rPr lang="ja-JP" altLang="en-US" sz="2000" b="1" dirty="0">
                <a:solidFill>
                  <a:schemeClr val="tx1">
                    <a:lumMod val="75000"/>
                    <a:lumOff val="25000"/>
                  </a:schemeClr>
                </a:solidFill>
                <a:latin typeface="BIZ UDゴシック" panose="020B0400000000000000" pitchFamily="49" charset="-128"/>
                <a:ea typeface="BIZ UDゴシック" panose="020B0400000000000000" pitchFamily="49" charset="-128"/>
              </a:rPr>
              <a:t>２．不妊治療・不育症治療と仕事の両立について</a:t>
            </a:r>
          </a:p>
        </p:txBody>
      </p:sp>
    </p:spTree>
    <p:extLst>
      <p:ext uri="{BB962C8B-B14F-4D97-AF65-F5344CB8AC3E}">
        <p14:creationId xmlns:p14="http://schemas.microsoft.com/office/powerpoint/2010/main" val="2914678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F2CD8-DE34-C3D7-6D56-8DCA6BE892B1}"/>
            </a:ext>
          </a:extLst>
        </p:cNvPr>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05BAF389-25AD-7EF2-75BB-B58A1D3CB5DA}"/>
              </a:ext>
            </a:extLst>
          </p:cNvPr>
          <p:cNvGrpSpPr/>
          <p:nvPr/>
        </p:nvGrpSpPr>
        <p:grpSpPr>
          <a:xfrm>
            <a:off x="587825" y="134699"/>
            <a:ext cx="417101" cy="405792"/>
            <a:chOff x="915867" y="206729"/>
            <a:chExt cx="351532" cy="342000"/>
          </a:xfrm>
        </p:grpSpPr>
        <p:sp>
          <p:nvSpPr>
            <p:cNvPr id="4" name="正方形/長方形 3">
              <a:extLst>
                <a:ext uri="{FF2B5EF4-FFF2-40B4-BE49-F238E27FC236}">
                  <a16:creationId xmlns:a16="http://schemas.microsoft.com/office/drawing/2014/main" id="{D98BC38C-52FB-5BF7-0CBA-49AC97A2AF15}"/>
                </a:ext>
              </a:extLst>
            </p:cNvPr>
            <p:cNvSpPr/>
            <p:nvPr/>
          </p:nvSpPr>
          <p:spPr>
            <a:xfrm>
              <a:off x="1051399" y="332729"/>
              <a:ext cx="216000" cy="216000"/>
            </a:xfrm>
            <a:prstGeom prst="ellipse">
              <a:avLst/>
            </a:prstGeom>
            <a:solidFill>
              <a:srgbClr val="B1D9E9"/>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778A006C-0FED-0261-EF73-6C9104185D76}"/>
                </a:ext>
              </a:extLst>
            </p:cNvPr>
            <p:cNvSpPr/>
            <p:nvPr/>
          </p:nvSpPr>
          <p:spPr>
            <a:xfrm>
              <a:off x="915867" y="206729"/>
              <a:ext cx="252000" cy="252000"/>
            </a:xfrm>
            <a:prstGeom prst="ellipse">
              <a:avLst/>
            </a:prstGeom>
            <a:solidFill>
              <a:srgbClr val="ED8B9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6" name="テキスト ボックス 5">
            <a:extLst>
              <a:ext uri="{FF2B5EF4-FFF2-40B4-BE49-F238E27FC236}">
                <a16:creationId xmlns:a16="http://schemas.microsoft.com/office/drawing/2014/main" id="{B56099E3-1781-D84C-3ABC-81BFA7C64C28}"/>
              </a:ext>
            </a:extLst>
          </p:cNvPr>
          <p:cNvSpPr txBox="1"/>
          <p:nvPr/>
        </p:nvSpPr>
        <p:spPr>
          <a:xfrm>
            <a:off x="756650" y="906218"/>
            <a:ext cx="8894859" cy="400110"/>
          </a:xfrm>
          <a:prstGeom prst="rect">
            <a:avLst/>
          </a:prstGeom>
          <a:noFill/>
        </p:spPr>
        <p:txBody>
          <a:bodyPr wrap="square" rtlCol="0">
            <a:spAutoFit/>
          </a:bodyPr>
          <a:lstStyle/>
          <a:p>
            <a:r>
              <a:rPr lang="ja-JP" altLang="en-US" sz="2000" b="1" dirty="0">
                <a:solidFill>
                  <a:schemeClr val="tx1">
                    <a:lumMod val="85000"/>
                    <a:lumOff val="15000"/>
                  </a:schemeClr>
                </a:solidFill>
                <a:latin typeface="BIZ UDゴシック" panose="020B0400000000000000" pitchFamily="49" charset="-128"/>
                <a:ea typeface="BIZ UDゴシック" panose="020B0400000000000000" pitchFamily="49" charset="-128"/>
              </a:rPr>
              <a:t>ここまでの内容から見えてくる職場の課題</a:t>
            </a:r>
            <a:endParaRPr lang="en-US" altLang="ja-JP" sz="2000"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sp>
        <p:nvSpPr>
          <p:cNvPr id="12" name="テキスト ボックス 11">
            <a:extLst>
              <a:ext uri="{FF2B5EF4-FFF2-40B4-BE49-F238E27FC236}">
                <a16:creationId xmlns:a16="http://schemas.microsoft.com/office/drawing/2014/main" id="{64C45DC8-E3CD-80B7-C90C-B81BD08D40CB}"/>
              </a:ext>
            </a:extLst>
          </p:cNvPr>
          <p:cNvSpPr txBox="1"/>
          <p:nvPr/>
        </p:nvSpPr>
        <p:spPr>
          <a:xfrm>
            <a:off x="2490627" y="2323086"/>
            <a:ext cx="7210747" cy="3354765"/>
          </a:xfrm>
          <a:prstGeom prst="rect">
            <a:avLst/>
          </a:prstGeom>
          <a:ln w="28575">
            <a:prstDash val="sysDash"/>
          </a:ln>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dirty="0">
                <a:latin typeface="BIZ UDPゴシック" panose="020B0400000000000000" pitchFamily="50" charset="-128"/>
                <a:ea typeface="BIZ UDPゴシック" panose="020B0400000000000000" pitchFamily="50" charset="-128"/>
              </a:rPr>
              <a:t>① 不妊治療が“身近な課題”として認識されていない</a:t>
            </a:r>
            <a:endParaRPr lang="en-US" altLang="ja-JP" dirty="0">
              <a:latin typeface="BIZ UDPゴシック" panose="020B0400000000000000" pitchFamily="50" charset="-128"/>
              <a:ea typeface="BIZ UDPゴシック" panose="020B0400000000000000" pitchFamily="50" charset="-128"/>
            </a:endParaRPr>
          </a:p>
          <a:p>
            <a:pPr>
              <a:spcAft>
                <a:spcPts val="1200"/>
              </a:spcAft>
            </a:pPr>
            <a:r>
              <a:rPr lang="ja-JP" altLang="en-US" sz="1600" dirty="0">
                <a:latin typeface="BIZ UDPゴシック" panose="020B0400000000000000" pitchFamily="50" charset="-128"/>
                <a:ea typeface="BIZ UDPゴシック" panose="020B0400000000000000" pitchFamily="50" charset="-128"/>
              </a:rPr>
              <a:t>　 →「知らない」ことにより、当事者の状況が見えにくい</a:t>
            </a:r>
            <a:endParaRPr lang="en-US" altLang="ja-JP" sz="1600"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② 制度だけでは対応しきれない個別性の高い課題である　　</a:t>
            </a:r>
            <a:endParaRPr lang="en-US" altLang="ja-JP" dirty="0">
              <a:latin typeface="BIZ UDPゴシック" panose="020B0400000000000000" pitchFamily="50" charset="-128"/>
              <a:ea typeface="BIZ UDPゴシック" panose="020B0400000000000000" pitchFamily="50" charset="-128"/>
            </a:endParaRPr>
          </a:p>
          <a:p>
            <a:pPr>
              <a:spcAft>
                <a:spcPts val="1200"/>
              </a:spcAft>
            </a:pPr>
            <a:r>
              <a:rPr lang="ja-JP" altLang="en-US" sz="1600" dirty="0">
                <a:latin typeface="BIZ UDPゴシック" panose="020B0400000000000000" pitchFamily="50" charset="-128"/>
                <a:ea typeface="BIZ UDPゴシック" panose="020B0400000000000000" pitchFamily="50" charset="-128"/>
              </a:rPr>
              <a:t>　→通院頻度・体調・心理面など、状況が人によって大きく異なる</a:t>
            </a:r>
            <a:endParaRPr lang="en-US" altLang="ja-JP" sz="1600"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③ 育児・介護のように“職場の前提”になっていない</a:t>
            </a:r>
            <a:endParaRPr lang="en-US" altLang="ja-JP" dirty="0">
              <a:latin typeface="BIZ UDPゴシック" panose="020B0400000000000000" pitchFamily="50" charset="-128"/>
              <a:ea typeface="BIZ UDPゴシック" panose="020B0400000000000000" pitchFamily="50" charset="-128"/>
            </a:endParaRPr>
          </a:p>
          <a:p>
            <a:pPr>
              <a:spcAft>
                <a:spcPts val="1200"/>
              </a:spcAft>
            </a:pPr>
            <a:r>
              <a:rPr lang="ja-JP" altLang="en-US" sz="1600" dirty="0">
                <a:latin typeface="BIZ UDPゴシック" panose="020B0400000000000000" pitchFamily="50" charset="-128"/>
                <a:ea typeface="BIZ UDPゴシック" panose="020B0400000000000000" pitchFamily="50" charset="-128"/>
              </a:rPr>
              <a:t>　 →共通認識や対応の型がなく、判断が属人的になりやすい</a:t>
            </a:r>
            <a:endParaRPr lang="en-US" altLang="ja-JP" sz="1600"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④ 無意識の言動が負担やハラスメントにつながるリスク</a:t>
            </a:r>
            <a:endParaRPr lang="en-US" altLang="ja-JP" dirty="0">
              <a:latin typeface="BIZ UDPゴシック" panose="020B0400000000000000" pitchFamily="50" charset="-128"/>
              <a:ea typeface="BIZ UDPゴシック" panose="020B0400000000000000" pitchFamily="50" charset="-128"/>
            </a:endParaRPr>
          </a:p>
          <a:p>
            <a:pPr>
              <a:spcAft>
                <a:spcPts val="1200"/>
              </a:spcAft>
            </a:pPr>
            <a:r>
              <a:rPr lang="ja-JP" altLang="en-US" sz="1600" dirty="0">
                <a:latin typeface="BIZ UDPゴシック" panose="020B0400000000000000" pitchFamily="50" charset="-128"/>
                <a:ea typeface="BIZ UDPゴシック" panose="020B0400000000000000" pitchFamily="50" charset="-128"/>
              </a:rPr>
              <a:t>　→「知らない」ことによる配慮不足や不用意な発言</a:t>
            </a:r>
            <a:endParaRPr lang="en-US" altLang="ja-JP" sz="1600"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⑤ 制度があっても、安心して使えるとは限らない</a:t>
            </a:r>
            <a:endParaRPr lang="en-US" altLang="ja-JP"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→職場風土や上司の理解により、利用しづらさが生じる</a:t>
            </a:r>
          </a:p>
        </p:txBody>
      </p:sp>
      <p:sp>
        <p:nvSpPr>
          <p:cNvPr id="14" name="テキスト ボックス 13">
            <a:extLst>
              <a:ext uri="{FF2B5EF4-FFF2-40B4-BE49-F238E27FC236}">
                <a16:creationId xmlns:a16="http://schemas.microsoft.com/office/drawing/2014/main" id="{4BEFE070-FD47-638A-064A-6DFFD39CB758}"/>
              </a:ext>
            </a:extLst>
          </p:cNvPr>
          <p:cNvSpPr txBox="1"/>
          <p:nvPr/>
        </p:nvSpPr>
        <p:spPr>
          <a:xfrm>
            <a:off x="1472619" y="1399893"/>
            <a:ext cx="7728200" cy="723275"/>
          </a:xfrm>
          <a:prstGeom prst="rect">
            <a:avLst/>
          </a:prstGeom>
          <a:noFill/>
        </p:spPr>
        <p:txBody>
          <a:bodyPr wrap="square">
            <a:spAutoFit/>
          </a:bodyPr>
          <a:lstStyle/>
          <a:p>
            <a:pPr marL="285750" indent="-285750">
              <a:spcBef>
                <a:spcPts val="600"/>
              </a:spcBef>
              <a:buFont typeface="Wingdings" panose="05000000000000000000" pitchFamily="2" charset="2"/>
              <a:buChar char="l"/>
            </a:pPr>
            <a:r>
              <a:rPr lang="ja-JP" altLang="en-US" dirty="0">
                <a:latin typeface="BIZ UDPゴシック" panose="020B0400000000000000" pitchFamily="50" charset="-128"/>
                <a:ea typeface="BIZ UDPゴシック" panose="020B0400000000000000" pitchFamily="50" charset="-128"/>
              </a:rPr>
              <a:t>不妊治療に関する実態は、約</a:t>
            </a:r>
            <a:r>
              <a:rPr lang="en-US" altLang="ja-JP" dirty="0">
                <a:latin typeface="BIZ UDPゴシック" panose="020B0400000000000000" pitchFamily="50" charset="-128"/>
                <a:ea typeface="BIZ UDPゴシック" panose="020B0400000000000000" pitchFamily="50" charset="-128"/>
              </a:rPr>
              <a:t>85</a:t>
            </a:r>
            <a:r>
              <a:rPr lang="ja-JP" altLang="en-US" dirty="0">
                <a:latin typeface="BIZ UDPゴシック" panose="020B0400000000000000" pitchFamily="50" charset="-128"/>
                <a:ea typeface="BIZ UDPゴシック" panose="020B0400000000000000" pitchFamily="50" charset="-128"/>
              </a:rPr>
              <a:t>％が「知らない」と回答</a:t>
            </a:r>
            <a:endParaRPr lang="en-US" altLang="ja-JP" dirty="0">
              <a:latin typeface="BIZ UDPゴシック" panose="020B0400000000000000" pitchFamily="50" charset="-128"/>
              <a:ea typeface="BIZ UDPゴシック" panose="020B0400000000000000" pitchFamily="50" charset="-128"/>
            </a:endParaRPr>
          </a:p>
          <a:p>
            <a:pPr>
              <a:spcBef>
                <a:spcPts val="600"/>
              </a:spcBef>
            </a:pPr>
            <a:r>
              <a:rPr lang="ja-JP" altLang="en-US" dirty="0">
                <a:latin typeface="BIZ UDPゴシック" panose="020B0400000000000000" pitchFamily="50" charset="-128"/>
                <a:ea typeface="BIZ UDPゴシック" panose="020B0400000000000000" pitchFamily="50" charset="-128"/>
              </a:rPr>
              <a:t>　　＝“知られていないこと”が、職場の課題の前提にある</a:t>
            </a:r>
            <a:endParaRPr lang="ja-JP" altLang="en-US" sz="12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8FC87FF7-2F79-9D43-A5A0-7A93CD000EFD}"/>
              </a:ext>
            </a:extLst>
          </p:cNvPr>
          <p:cNvSpPr txBox="1"/>
          <p:nvPr/>
        </p:nvSpPr>
        <p:spPr>
          <a:xfrm>
            <a:off x="1977711" y="5877769"/>
            <a:ext cx="8236579" cy="646331"/>
          </a:xfrm>
          <a:prstGeom prst="rect">
            <a:avLst/>
          </a:prstGeom>
          <a:noFill/>
        </p:spPr>
        <p:txBody>
          <a:bodyPr wrap="square">
            <a:spAutoFit/>
          </a:bodyPr>
          <a:lstStyle/>
          <a:p>
            <a:pPr algn="ctr"/>
            <a:r>
              <a:rPr lang="ja-JP" altLang="en-US" dirty="0">
                <a:latin typeface="BIZ UDPゴシック" panose="020B0400000000000000" pitchFamily="50" charset="-128"/>
                <a:ea typeface="BIZ UDPゴシック" panose="020B0400000000000000" pitchFamily="50" charset="-128"/>
              </a:rPr>
              <a:t>これらの課題に対応するためには、</a:t>
            </a:r>
            <a:endParaRPr lang="en-US" altLang="ja-JP" dirty="0">
              <a:latin typeface="BIZ UDPゴシック" panose="020B0400000000000000" pitchFamily="50" charset="-128"/>
              <a:ea typeface="BIZ UDPゴシック" panose="020B0400000000000000" pitchFamily="50" charset="-128"/>
            </a:endParaRPr>
          </a:p>
          <a:p>
            <a:pPr algn="ctr"/>
            <a:r>
              <a:rPr lang="ja-JP" altLang="en-US" dirty="0">
                <a:latin typeface="BIZ UDPゴシック" panose="020B0400000000000000" pitchFamily="50" charset="-128"/>
                <a:ea typeface="BIZ UDPゴシック" panose="020B0400000000000000" pitchFamily="50" charset="-128"/>
              </a:rPr>
              <a:t>制度の整備だけでなく、理解の促進と丁寧な運用が不可欠</a:t>
            </a:r>
          </a:p>
        </p:txBody>
      </p:sp>
      <p:sp>
        <p:nvSpPr>
          <p:cNvPr id="7" name="テキスト ボックス 6">
            <a:extLst>
              <a:ext uri="{FF2B5EF4-FFF2-40B4-BE49-F238E27FC236}">
                <a16:creationId xmlns:a16="http://schemas.microsoft.com/office/drawing/2014/main" id="{0F4068FD-7D03-3E25-7828-79D0050671CE}"/>
              </a:ext>
            </a:extLst>
          </p:cNvPr>
          <p:cNvSpPr txBox="1"/>
          <p:nvPr/>
        </p:nvSpPr>
        <p:spPr>
          <a:xfrm>
            <a:off x="1090826" y="160162"/>
            <a:ext cx="6846674" cy="400110"/>
          </a:xfrm>
          <a:prstGeom prst="rect">
            <a:avLst/>
          </a:prstGeom>
          <a:noFill/>
        </p:spPr>
        <p:txBody>
          <a:bodyPr wrap="square" rtlCol="0">
            <a:spAutoFit/>
          </a:bodyPr>
          <a:lstStyle/>
          <a:p>
            <a:r>
              <a:rPr lang="ja-JP" altLang="en-US" sz="2000" b="1" dirty="0">
                <a:solidFill>
                  <a:schemeClr val="tx1">
                    <a:lumMod val="75000"/>
                    <a:lumOff val="25000"/>
                  </a:schemeClr>
                </a:solidFill>
                <a:latin typeface="BIZ UDゴシック" panose="020B0400000000000000" pitchFamily="49" charset="-128"/>
                <a:ea typeface="BIZ UDゴシック" panose="020B0400000000000000" pitchFamily="49" charset="-128"/>
              </a:rPr>
              <a:t>２．不妊治療・不育症治療と仕事の両立について</a:t>
            </a:r>
          </a:p>
        </p:txBody>
      </p:sp>
    </p:spTree>
    <p:extLst>
      <p:ext uri="{BB962C8B-B14F-4D97-AF65-F5344CB8AC3E}">
        <p14:creationId xmlns:p14="http://schemas.microsoft.com/office/powerpoint/2010/main" val="3786936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FD6C4-41A0-F318-A80B-B7D4D5DFCE19}"/>
            </a:ext>
          </a:extLst>
        </p:cNvPr>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35402EE3-0100-28EE-C94A-3163ADE4377D}"/>
              </a:ext>
            </a:extLst>
          </p:cNvPr>
          <p:cNvGrpSpPr/>
          <p:nvPr/>
        </p:nvGrpSpPr>
        <p:grpSpPr>
          <a:xfrm>
            <a:off x="587825" y="134699"/>
            <a:ext cx="417101" cy="405792"/>
            <a:chOff x="915867" y="206729"/>
            <a:chExt cx="351532" cy="342000"/>
          </a:xfrm>
        </p:grpSpPr>
        <p:sp>
          <p:nvSpPr>
            <p:cNvPr id="4" name="正方形/長方形 3">
              <a:extLst>
                <a:ext uri="{FF2B5EF4-FFF2-40B4-BE49-F238E27FC236}">
                  <a16:creationId xmlns:a16="http://schemas.microsoft.com/office/drawing/2014/main" id="{D9E7BC34-AB8E-DEAC-696F-1895EC1D5C8A}"/>
                </a:ext>
              </a:extLst>
            </p:cNvPr>
            <p:cNvSpPr/>
            <p:nvPr/>
          </p:nvSpPr>
          <p:spPr>
            <a:xfrm>
              <a:off x="1051399" y="332729"/>
              <a:ext cx="216000" cy="216000"/>
            </a:xfrm>
            <a:prstGeom prst="ellipse">
              <a:avLst/>
            </a:prstGeom>
            <a:solidFill>
              <a:srgbClr val="B1D9E9"/>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52E6920B-5950-2B64-C1F8-8C48DB93190B}"/>
                </a:ext>
              </a:extLst>
            </p:cNvPr>
            <p:cNvSpPr/>
            <p:nvPr/>
          </p:nvSpPr>
          <p:spPr>
            <a:xfrm>
              <a:off x="915867" y="206729"/>
              <a:ext cx="252000" cy="252000"/>
            </a:xfrm>
            <a:prstGeom prst="ellipse">
              <a:avLst/>
            </a:prstGeom>
            <a:solidFill>
              <a:srgbClr val="ED8B9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6" name="テキスト ボックス 5">
            <a:extLst>
              <a:ext uri="{FF2B5EF4-FFF2-40B4-BE49-F238E27FC236}">
                <a16:creationId xmlns:a16="http://schemas.microsoft.com/office/drawing/2014/main" id="{6352018D-4C12-1699-08FF-7DA478FD37B9}"/>
              </a:ext>
            </a:extLst>
          </p:cNvPr>
          <p:cNvSpPr txBox="1"/>
          <p:nvPr/>
        </p:nvSpPr>
        <p:spPr>
          <a:xfrm>
            <a:off x="727396" y="906218"/>
            <a:ext cx="8894859" cy="400110"/>
          </a:xfrm>
          <a:prstGeom prst="rect">
            <a:avLst/>
          </a:prstGeom>
          <a:noFill/>
        </p:spPr>
        <p:txBody>
          <a:bodyPr wrap="square" rtlCol="0">
            <a:spAutoFit/>
          </a:bodyPr>
          <a:lstStyle/>
          <a:p>
            <a:r>
              <a:rPr lang="ja-JP" altLang="en-US" sz="2000" b="1" dirty="0">
                <a:solidFill>
                  <a:schemeClr val="tx1">
                    <a:lumMod val="85000"/>
                    <a:lumOff val="15000"/>
                  </a:schemeClr>
                </a:solidFill>
                <a:latin typeface="BIZ UDゴシック" panose="020B0400000000000000" pitchFamily="49" charset="-128"/>
                <a:ea typeface="BIZ UDゴシック" panose="020B0400000000000000" pitchFamily="49" charset="-128"/>
              </a:rPr>
              <a:t>制度の導入と運用</a:t>
            </a:r>
            <a:endParaRPr lang="en-US" altLang="ja-JP" sz="2000"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nvGrpSpPr>
          <p:cNvPr id="8" name="グループ化 7">
            <a:extLst>
              <a:ext uri="{FF2B5EF4-FFF2-40B4-BE49-F238E27FC236}">
                <a16:creationId xmlns:a16="http://schemas.microsoft.com/office/drawing/2014/main" id="{B1A7806D-CA29-B96D-CF01-E21778F2E5D1}"/>
              </a:ext>
            </a:extLst>
          </p:cNvPr>
          <p:cNvGrpSpPr/>
          <p:nvPr/>
        </p:nvGrpSpPr>
        <p:grpSpPr>
          <a:xfrm>
            <a:off x="3518537" y="2335927"/>
            <a:ext cx="5154927" cy="3297644"/>
            <a:chOff x="1887590" y="2335927"/>
            <a:chExt cx="5154927" cy="3297644"/>
          </a:xfrm>
        </p:grpSpPr>
        <p:sp>
          <p:nvSpPr>
            <p:cNvPr id="10" name="テキスト ボックス 9">
              <a:extLst>
                <a:ext uri="{FF2B5EF4-FFF2-40B4-BE49-F238E27FC236}">
                  <a16:creationId xmlns:a16="http://schemas.microsoft.com/office/drawing/2014/main" id="{07F8DF89-B9D6-3B73-7598-C538BCE64B11}"/>
                </a:ext>
              </a:extLst>
            </p:cNvPr>
            <p:cNvSpPr txBox="1"/>
            <p:nvPr/>
          </p:nvSpPr>
          <p:spPr>
            <a:xfrm>
              <a:off x="2342934" y="2336163"/>
              <a:ext cx="4680533" cy="442674"/>
            </a:xfrm>
            <a:prstGeom prst="roundRect">
              <a:avLst/>
            </a:prstGeom>
          </p:spPr>
          <p:style>
            <a:lnRef idx="3">
              <a:schemeClr val="lt1"/>
            </a:lnRef>
            <a:fillRef idx="1">
              <a:schemeClr val="accent2"/>
            </a:fillRef>
            <a:effectRef idx="1">
              <a:schemeClr val="accent2"/>
            </a:effectRef>
            <a:fontRef idx="minor">
              <a:schemeClr val="lt1"/>
            </a:fontRef>
          </p:style>
          <p:txBody>
            <a:bodyPr wrap="square" rtlCol="0" anchor="ctr">
              <a:spAutoFit/>
            </a:bodyPr>
            <a:lstStyle/>
            <a:p>
              <a:r>
                <a:rPr lang="ja-JP" altLang="en-US" sz="2000" b="1" dirty="0">
                  <a:latin typeface="BIZ UDPゴシック" panose="020B0400000000000000" pitchFamily="50" charset="-128"/>
                  <a:ea typeface="BIZ UDPゴシック" panose="020B0400000000000000" pitchFamily="50" charset="-128"/>
                </a:rPr>
                <a:t>取組方針の明確化、取組体制の整備</a:t>
              </a:r>
              <a:endParaRPr kumimoji="1" lang="en-US" altLang="ja-JP" sz="2000" b="1" dirty="0">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B2E9EF40-194E-595A-454E-6C8C64C151C9}"/>
                </a:ext>
              </a:extLst>
            </p:cNvPr>
            <p:cNvSpPr/>
            <p:nvPr/>
          </p:nvSpPr>
          <p:spPr>
            <a:xfrm>
              <a:off x="1887590" y="2335927"/>
              <a:ext cx="455344" cy="4428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000" b="1" dirty="0">
                  <a:latin typeface="BIZ UDPゴシック" panose="020B0400000000000000" pitchFamily="50" charset="-128"/>
                  <a:ea typeface="BIZ UDPゴシック" panose="020B0400000000000000" pitchFamily="50" charset="-128"/>
                </a:rPr>
                <a:t>１</a:t>
              </a:r>
            </a:p>
          </p:txBody>
        </p:sp>
        <p:sp>
          <p:nvSpPr>
            <p:cNvPr id="13" name="テキスト ボックス 12">
              <a:extLst>
                <a:ext uri="{FF2B5EF4-FFF2-40B4-BE49-F238E27FC236}">
                  <a16:creationId xmlns:a16="http://schemas.microsoft.com/office/drawing/2014/main" id="{90D7385F-F20E-EA86-49A2-A5CB2AF6E093}"/>
                </a:ext>
              </a:extLst>
            </p:cNvPr>
            <p:cNvSpPr txBox="1"/>
            <p:nvPr/>
          </p:nvSpPr>
          <p:spPr>
            <a:xfrm>
              <a:off x="2361984" y="3053398"/>
              <a:ext cx="4680533" cy="442674"/>
            </a:xfrm>
            <a:prstGeom prst="roundRect">
              <a:avLst/>
            </a:prstGeom>
          </p:spPr>
          <p:style>
            <a:lnRef idx="3">
              <a:schemeClr val="lt1"/>
            </a:lnRef>
            <a:fillRef idx="1">
              <a:schemeClr val="accent6"/>
            </a:fillRef>
            <a:effectRef idx="1">
              <a:schemeClr val="accent6"/>
            </a:effectRef>
            <a:fontRef idx="minor">
              <a:schemeClr val="lt1"/>
            </a:fontRef>
          </p:style>
          <p:txBody>
            <a:bodyPr wrap="square" rtlCol="0" anchor="ctr">
              <a:spAutoFit/>
            </a:bodyPr>
            <a:lstStyle/>
            <a:p>
              <a:r>
                <a:rPr lang="ja-JP" altLang="en-US" sz="2000" b="1" dirty="0">
                  <a:latin typeface="BIZ UDPゴシック" panose="020B0400000000000000" pitchFamily="50" charset="-128"/>
                  <a:ea typeface="BIZ UDPゴシック" panose="020B0400000000000000" pitchFamily="50" charset="-128"/>
                </a:rPr>
                <a:t>実態把握</a:t>
              </a:r>
              <a:endParaRPr kumimoji="1" lang="en-US" altLang="ja-JP" sz="2000" b="1" dirty="0">
                <a:latin typeface="BIZ UDPゴシック" panose="020B0400000000000000" pitchFamily="50" charset="-128"/>
                <a:ea typeface="BIZ UDPゴシック" panose="020B0400000000000000" pitchFamily="50" charset="-128"/>
              </a:endParaRPr>
            </a:p>
          </p:txBody>
        </p:sp>
        <p:sp>
          <p:nvSpPr>
            <p:cNvPr id="14" name="四角形: 角を丸くする 13">
              <a:extLst>
                <a:ext uri="{FF2B5EF4-FFF2-40B4-BE49-F238E27FC236}">
                  <a16:creationId xmlns:a16="http://schemas.microsoft.com/office/drawing/2014/main" id="{B5F87C1A-2D8A-9630-88B4-720F66ABEDC9}"/>
                </a:ext>
              </a:extLst>
            </p:cNvPr>
            <p:cNvSpPr/>
            <p:nvPr/>
          </p:nvSpPr>
          <p:spPr>
            <a:xfrm>
              <a:off x="1887590" y="3053334"/>
              <a:ext cx="455344" cy="4428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2000" b="1" dirty="0">
                  <a:latin typeface="BIZ UDPゴシック" panose="020B0400000000000000" pitchFamily="50" charset="-128"/>
                  <a:ea typeface="BIZ UDPゴシック" panose="020B0400000000000000" pitchFamily="50" charset="-128"/>
                </a:rPr>
                <a:t>２</a:t>
              </a:r>
            </a:p>
          </p:txBody>
        </p:sp>
        <p:sp>
          <p:nvSpPr>
            <p:cNvPr id="15" name="テキスト ボックス 14">
              <a:extLst>
                <a:ext uri="{FF2B5EF4-FFF2-40B4-BE49-F238E27FC236}">
                  <a16:creationId xmlns:a16="http://schemas.microsoft.com/office/drawing/2014/main" id="{08941392-9261-12DC-5420-8FEABE5C7965}"/>
                </a:ext>
              </a:extLst>
            </p:cNvPr>
            <p:cNvSpPr txBox="1"/>
            <p:nvPr/>
          </p:nvSpPr>
          <p:spPr>
            <a:xfrm>
              <a:off x="2361898" y="3766263"/>
              <a:ext cx="4680533" cy="442674"/>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nchor="ctr">
              <a:spAutoFit/>
            </a:bodyPr>
            <a:lstStyle/>
            <a:p>
              <a:r>
                <a:rPr lang="ja-JP" altLang="en-US" sz="2000" b="1" dirty="0">
                  <a:latin typeface="BIZ UDPゴシック" panose="020B0400000000000000" pitchFamily="50" charset="-128"/>
                  <a:ea typeface="BIZ UDPゴシック" panose="020B0400000000000000" pitchFamily="50" charset="-128"/>
                </a:rPr>
                <a:t>制度設計・取組の決定</a:t>
              </a:r>
              <a:endParaRPr kumimoji="1" lang="en-US" altLang="ja-JP" sz="2000" b="1" dirty="0">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0BD45AE4-5C1A-774B-3509-B1CAD886A825}"/>
                </a:ext>
              </a:extLst>
            </p:cNvPr>
            <p:cNvSpPr/>
            <p:nvPr/>
          </p:nvSpPr>
          <p:spPr>
            <a:xfrm>
              <a:off x="1887590" y="3740799"/>
              <a:ext cx="455344" cy="4428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sz="2000" b="1" dirty="0">
                  <a:latin typeface="BIZ UDPゴシック" panose="020B0400000000000000" pitchFamily="50" charset="-128"/>
                  <a:ea typeface="BIZ UDPゴシック" panose="020B0400000000000000" pitchFamily="50" charset="-128"/>
                </a:rPr>
                <a:t>３</a:t>
              </a:r>
            </a:p>
          </p:txBody>
        </p:sp>
        <p:sp>
          <p:nvSpPr>
            <p:cNvPr id="17" name="テキスト ボックス 16">
              <a:extLst>
                <a:ext uri="{FF2B5EF4-FFF2-40B4-BE49-F238E27FC236}">
                  <a16:creationId xmlns:a16="http://schemas.microsoft.com/office/drawing/2014/main" id="{A7BDCD78-C4B8-0A6F-4D15-3CEEA22CE823}"/>
                </a:ext>
              </a:extLst>
            </p:cNvPr>
            <p:cNvSpPr txBox="1"/>
            <p:nvPr/>
          </p:nvSpPr>
          <p:spPr>
            <a:xfrm>
              <a:off x="2342934" y="4478869"/>
              <a:ext cx="4680533" cy="442674"/>
            </a:xfrm>
            <a:prstGeom prst="roundRect">
              <a:avLst/>
            </a:prstGeom>
          </p:spPr>
          <p:style>
            <a:lnRef idx="3">
              <a:schemeClr val="lt1"/>
            </a:lnRef>
            <a:fillRef idx="1">
              <a:schemeClr val="accent4"/>
            </a:fillRef>
            <a:effectRef idx="1">
              <a:schemeClr val="accent4"/>
            </a:effectRef>
            <a:fontRef idx="minor">
              <a:schemeClr val="lt1"/>
            </a:fontRef>
          </p:style>
          <p:txBody>
            <a:bodyPr wrap="square" rtlCol="0" anchor="ctr">
              <a:spAutoFit/>
            </a:bodyPr>
            <a:lstStyle/>
            <a:p>
              <a:r>
                <a:rPr lang="ja-JP" altLang="en-US" sz="2000" b="1" dirty="0">
                  <a:latin typeface="BIZ UDPゴシック" panose="020B0400000000000000" pitchFamily="50" charset="-128"/>
                  <a:ea typeface="BIZ UDPゴシック" panose="020B0400000000000000" pitchFamily="50" charset="-128"/>
                </a:rPr>
                <a:t>運用</a:t>
              </a:r>
              <a:endParaRPr kumimoji="1" lang="en-US" altLang="ja-JP" sz="2000" b="1" dirty="0">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6E190916-043D-85E9-5113-D691925BAF35}"/>
                </a:ext>
              </a:extLst>
            </p:cNvPr>
            <p:cNvSpPr/>
            <p:nvPr/>
          </p:nvSpPr>
          <p:spPr>
            <a:xfrm>
              <a:off x="1887590" y="4465781"/>
              <a:ext cx="455344" cy="44280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2000" b="1" dirty="0">
                  <a:latin typeface="BIZ UDPゴシック" panose="020B0400000000000000" pitchFamily="50" charset="-128"/>
                  <a:ea typeface="BIZ UDPゴシック" panose="020B0400000000000000" pitchFamily="50" charset="-128"/>
                </a:rPr>
                <a:t>４</a:t>
              </a:r>
            </a:p>
          </p:txBody>
        </p:sp>
        <p:sp>
          <p:nvSpPr>
            <p:cNvPr id="21" name="テキスト ボックス 20">
              <a:extLst>
                <a:ext uri="{FF2B5EF4-FFF2-40B4-BE49-F238E27FC236}">
                  <a16:creationId xmlns:a16="http://schemas.microsoft.com/office/drawing/2014/main" id="{09CBD986-D4B7-1417-0C3E-E32E05A0222A}"/>
                </a:ext>
              </a:extLst>
            </p:cNvPr>
            <p:cNvSpPr txBox="1"/>
            <p:nvPr/>
          </p:nvSpPr>
          <p:spPr>
            <a:xfrm>
              <a:off x="2361898" y="5190897"/>
              <a:ext cx="4680533" cy="442674"/>
            </a:xfrm>
            <a:prstGeom prst="roundRect">
              <a:avLst/>
            </a:prstGeom>
          </p:spPr>
          <p:style>
            <a:lnRef idx="3">
              <a:schemeClr val="lt1"/>
            </a:lnRef>
            <a:fillRef idx="1">
              <a:schemeClr val="accent3"/>
            </a:fillRef>
            <a:effectRef idx="1">
              <a:schemeClr val="accent3"/>
            </a:effectRef>
            <a:fontRef idx="minor">
              <a:schemeClr val="lt1"/>
            </a:fontRef>
          </p:style>
          <p:txBody>
            <a:bodyPr wrap="square" rtlCol="0" anchor="ctr">
              <a:spAutoFit/>
            </a:bodyPr>
            <a:lstStyle/>
            <a:p>
              <a:r>
                <a:rPr lang="ja-JP" altLang="en-US" sz="2000" b="1" dirty="0">
                  <a:latin typeface="BIZ UDPゴシック" panose="020B0400000000000000" pitchFamily="50" charset="-128"/>
                  <a:ea typeface="BIZ UDPゴシック" panose="020B0400000000000000" pitchFamily="50" charset="-128"/>
                </a:rPr>
                <a:t>取組実績の確認・見直し</a:t>
              </a:r>
              <a:endParaRPr kumimoji="1" lang="en-US" altLang="ja-JP" sz="2000" b="1" dirty="0">
                <a:latin typeface="BIZ UDPゴシック" panose="020B0400000000000000" pitchFamily="50" charset="-128"/>
                <a:ea typeface="BIZ UDPゴシック" panose="020B0400000000000000" pitchFamily="50" charset="-128"/>
              </a:endParaRPr>
            </a:p>
          </p:txBody>
        </p:sp>
        <p:sp>
          <p:nvSpPr>
            <p:cNvPr id="24" name="四角形: 角を丸くする 23">
              <a:extLst>
                <a:ext uri="{FF2B5EF4-FFF2-40B4-BE49-F238E27FC236}">
                  <a16:creationId xmlns:a16="http://schemas.microsoft.com/office/drawing/2014/main" id="{7AFDDFF0-E81C-8A9B-72E7-F51D03DD5C56}"/>
                </a:ext>
              </a:extLst>
            </p:cNvPr>
            <p:cNvSpPr/>
            <p:nvPr/>
          </p:nvSpPr>
          <p:spPr>
            <a:xfrm>
              <a:off x="1887590" y="5190763"/>
              <a:ext cx="455344" cy="4428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ja-JP" altLang="en-US" sz="2000" b="1" dirty="0">
                  <a:latin typeface="BIZ UDPゴシック" panose="020B0400000000000000" pitchFamily="50" charset="-128"/>
                  <a:ea typeface="BIZ UDPゴシック" panose="020B0400000000000000" pitchFamily="50" charset="-128"/>
                </a:rPr>
                <a:t>５</a:t>
              </a:r>
            </a:p>
          </p:txBody>
        </p:sp>
      </p:grpSp>
      <p:sp>
        <p:nvSpPr>
          <p:cNvPr id="29" name="テキスト ボックス 28">
            <a:extLst>
              <a:ext uri="{FF2B5EF4-FFF2-40B4-BE49-F238E27FC236}">
                <a16:creationId xmlns:a16="http://schemas.microsoft.com/office/drawing/2014/main" id="{6375553B-EF81-8811-1B69-70B6C0BCA34D}"/>
              </a:ext>
            </a:extLst>
          </p:cNvPr>
          <p:cNvSpPr txBox="1"/>
          <p:nvPr/>
        </p:nvSpPr>
        <p:spPr>
          <a:xfrm>
            <a:off x="1472621" y="1399893"/>
            <a:ext cx="7728200" cy="369332"/>
          </a:xfrm>
          <a:prstGeom prst="rect">
            <a:avLst/>
          </a:prstGeom>
          <a:noFill/>
        </p:spPr>
        <p:txBody>
          <a:bodyPr wrap="square">
            <a:spAutoFit/>
          </a:bodyPr>
          <a:lstStyle/>
          <a:p>
            <a:pPr>
              <a:spcBef>
                <a:spcPts val="600"/>
              </a:spcBef>
            </a:pPr>
            <a:r>
              <a:rPr lang="ja-JP" altLang="en-US" dirty="0">
                <a:latin typeface="BIZ UDPゴシック" panose="020B0400000000000000" pitchFamily="50" charset="-128"/>
                <a:ea typeface="BIZ UDPゴシック" panose="020B0400000000000000" pitchFamily="50" charset="-128"/>
              </a:rPr>
              <a:t>“仕組み”と“人の理解”の両輪で、取り組みを続ける必要がある</a:t>
            </a:r>
            <a:endParaRPr lang="ja-JP" altLang="en-US" sz="12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AF36154D-B051-943E-B4AA-2D16A2D989D1}"/>
              </a:ext>
            </a:extLst>
          </p:cNvPr>
          <p:cNvSpPr txBox="1"/>
          <p:nvPr/>
        </p:nvSpPr>
        <p:spPr>
          <a:xfrm>
            <a:off x="1090826" y="160162"/>
            <a:ext cx="6846674" cy="400110"/>
          </a:xfrm>
          <a:prstGeom prst="rect">
            <a:avLst/>
          </a:prstGeom>
          <a:noFill/>
        </p:spPr>
        <p:txBody>
          <a:bodyPr wrap="square" rtlCol="0">
            <a:spAutoFit/>
          </a:bodyPr>
          <a:lstStyle/>
          <a:p>
            <a:r>
              <a:rPr lang="ja-JP" altLang="en-US" sz="2000" b="1" dirty="0">
                <a:solidFill>
                  <a:schemeClr val="tx1">
                    <a:lumMod val="75000"/>
                    <a:lumOff val="25000"/>
                  </a:schemeClr>
                </a:solidFill>
                <a:latin typeface="BIZ UDゴシック" panose="020B0400000000000000" pitchFamily="49" charset="-128"/>
                <a:ea typeface="BIZ UDゴシック" panose="020B0400000000000000" pitchFamily="49" charset="-128"/>
              </a:rPr>
              <a:t>２．不妊治療・不育症治療と仕事の両立について</a:t>
            </a:r>
          </a:p>
        </p:txBody>
      </p:sp>
    </p:spTree>
    <p:extLst>
      <p:ext uri="{BB962C8B-B14F-4D97-AF65-F5344CB8AC3E}">
        <p14:creationId xmlns:p14="http://schemas.microsoft.com/office/powerpoint/2010/main" val="311298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42D2F-FAD7-3A5E-8FA7-A4AD31B42CC9}"/>
            </a:ext>
          </a:extLst>
        </p:cNvPr>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1C3D95EB-7A9B-CB5F-9BB6-034437BB1C90}"/>
              </a:ext>
            </a:extLst>
          </p:cNvPr>
          <p:cNvGrpSpPr/>
          <p:nvPr/>
        </p:nvGrpSpPr>
        <p:grpSpPr>
          <a:xfrm>
            <a:off x="587825" y="134699"/>
            <a:ext cx="417101" cy="405792"/>
            <a:chOff x="915867" y="206729"/>
            <a:chExt cx="351532" cy="342000"/>
          </a:xfrm>
        </p:grpSpPr>
        <p:sp>
          <p:nvSpPr>
            <p:cNvPr id="4" name="正方形/長方形 3">
              <a:extLst>
                <a:ext uri="{FF2B5EF4-FFF2-40B4-BE49-F238E27FC236}">
                  <a16:creationId xmlns:a16="http://schemas.microsoft.com/office/drawing/2014/main" id="{8760B014-2F04-8401-D2ED-96D64020D443}"/>
                </a:ext>
              </a:extLst>
            </p:cNvPr>
            <p:cNvSpPr/>
            <p:nvPr/>
          </p:nvSpPr>
          <p:spPr>
            <a:xfrm>
              <a:off x="1051399" y="332729"/>
              <a:ext cx="216000" cy="216000"/>
            </a:xfrm>
            <a:prstGeom prst="ellipse">
              <a:avLst/>
            </a:prstGeom>
            <a:solidFill>
              <a:srgbClr val="B1D9E9"/>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B9386D4A-94AF-3EFB-DB1C-235EF2889A74}"/>
                </a:ext>
              </a:extLst>
            </p:cNvPr>
            <p:cNvSpPr/>
            <p:nvPr/>
          </p:nvSpPr>
          <p:spPr>
            <a:xfrm>
              <a:off x="915867" y="206729"/>
              <a:ext cx="252000" cy="252000"/>
            </a:xfrm>
            <a:prstGeom prst="ellipse">
              <a:avLst/>
            </a:prstGeom>
            <a:solidFill>
              <a:srgbClr val="ED8B9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6" name="テキスト ボックス 5">
            <a:extLst>
              <a:ext uri="{FF2B5EF4-FFF2-40B4-BE49-F238E27FC236}">
                <a16:creationId xmlns:a16="http://schemas.microsoft.com/office/drawing/2014/main" id="{D445AE6F-A939-E98C-11E2-0751AEA43178}"/>
              </a:ext>
            </a:extLst>
          </p:cNvPr>
          <p:cNvSpPr txBox="1"/>
          <p:nvPr/>
        </p:nvSpPr>
        <p:spPr>
          <a:xfrm>
            <a:off x="399686" y="906218"/>
            <a:ext cx="8894859" cy="400110"/>
          </a:xfrm>
          <a:prstGeom prst="rect">
            <a:avLst/>
          </a:prstGeom>
          <a:noFill/>
        </p:spPr>
        <p:txBody>
          <a:bodyPr wrap="square" rtlCol="0">
            <a:spAutoFit/>
          </a:bodyPr>
          <a:lstStyle/>
          <a:p>
            <a:r>
              <a:rPr lang="ja-JP" altLang="en-US" sz="2000" b="1" dirty="0">
                <a:solidFill>
                  <a:schemeClr val="tx1">
                    <a:lumMod val="85000"/>
                    <a:lumOff val="15000"/>
                  </a:schemeClr>
                </a:solidFill>
                <a:latin typeface="BIZ UDゴシック" panose="020B0400000000000000" pitchFamily="49" charset="-128"/>
                <a:ea typeface="BIZ UDゴシック" panose="020B0400000000000000" pitchFamily="49" charset="-128"/>
              </a:rPr>
              <a:t>　</a:t>
            </a:r>
            <a:r>
              <a:rPr lang="en-US" altLang="ja-JP" sz="2000" b="1"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ja-JP" altLang="en-US" sz="2000" b="1" dirty="0">
                <a:solidFill>
                  <a:schemeClr val="tx1">
                    <a:lumMod val="85000"/>
                    <a:lumOff val="15000"/>
                  </a:schemeClr>
                </a:solidFill>
                <a:latin typeface="BIZ UDゴシック" panose="020B0400000000000000" pitchFamily="49" charset="-128"/>
                <a:ea typeface="BIZ UDゴシック" panose="020B0400000000000000" pitchFamily="49" charset="-128"/>
              </a:rPr>
              <a:t>ハラスメント防止</a:t>
            </a:r>
            <a:r>
              <a:rPr lang="en-US" altLang="ja-JP" sz="2000" b="1" dirty="0">
                <a:solidFill>
                  <a:schemeClr val="tx1">
                    <a:lumMod val="85000"/>
                    <a:lumOff val="15000"/>
                  </a:schemeClr>
                </a:solidFill>
                <a:latin typeface="BIZ UDゴシック" panose="020B0400000000000000" pitchFamily="49" charset="-128"/>
                <a:ea typeface="BIZ UDゴシック" panose="020B0400000000000000" pitchFamily="49" charset="-128"/>
              </a:rPr>
              <a:t>》</a:t>
            </a:r>
            <a:endParaRPr lang="en-US" altLang="ja-JP" sz="2000"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sp>
        <p:nvSpPr>
          <p:cNvPr id="13" name="テキスト ボックス 12">
            <a:extLst>
              <a:ext uri="{FF2B5EF4-FFF2-40B4-BE49-F238E27FC236}">
                <a16:creationId xmlns:a16="http://schemas.microsoft.com/office/drawing/2014/main" id="{0C9630DC-7301-76BB-B248-56275E80F037}"/>
              </a:ext>
            </a:extLst>
          </p:cNvPr>
          <p:cNvSpPr txBox="1"/>
          <p:nvPr/>
        </p:nvSpPr>
        <p:spPr>
          <a:xfrm>
            <a:off x="3404611" y="1737333"/>
            <a:ext cx="6097162" cy="307777"/>
          </a:xfrm>
          <a:prstGeom prst="rect">
            <a:avLst/>
          </a:prstGeom>
          <a:noFill/>
        </p:spPr>
        <p:txBody>
          <a:bodyPr wrap="square">
            <a:spAutoFit/>
          </a:bodyPr>
          <a:lstStyle/>
          <a:p>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育児・介護休業法および男女雇用機会均等法</a:t>
            </a:r>
          </a:p>
        </p:txBody>
      </p:sp>
      <p:sp>
        <p:nvSpPr>
          <p:cNvPr id="15" name="テキスト ボックス 14">
            <a:extLst>
              <a:ext uri="{FF2B5EF4-FFF2-40B4-BE49-F238E27FC236}">
                <a16:creationId xmlns:a16="http://schemas.microsoft.com/office/drawing/2014/main" id="{88A7432D-9598-BB20-0421-11BACDA4358C}"/>
              </a:ext>
            </a:extLst>
          </p:cNvPr>
          <p:cNvSpPr txBox="1"/>
          <p:nvPr/>
        </p:nvSpPr>
        <p:spPr>
          <a:xfrm>
            <a:off x="1394515" y="2114680"/>
            <a:ext cx="8107257" cy="584775"/>
          </a:xfrm>
          <a:prstGeom prst="rect">
            <a:avLst/>
          </a:prstGeom>
          <a:noFill/>
        </p:spPr>
        <p:txBody>
          <a:bodyPr wrap="square">
            <a:spAutoFit/>
          </a:bodyPr>
          <a:lstStyle/>
          <a:p>
            <a:r>
              <a:rPr lang="ja-JP" altLang="en-US" sz="1600" dirty="0">
                <a:latin typeface="BIZ UDPゴシック" panose="020B0400000000000000" pitchFamily="50" charset="-128"/>
                <a:ea typeface="BIZ UDPゴシック" panose="020B0400000000000000" pitchFamily="50" charset="-128"/>
              </a:rPr>
              <a:t>不妊治療に対する否定的な言動、不妊治療を理由とした解雇や降格、減給などの不利益な取扱いや、上司・同僚からの精神的・肉体的な苦痛を与える言動が対象となる</a:t>
            </a:r>
          </a:p>
        </p:txBody>
      </p:sp>
      <p:sp>
        <p:nvSpPr>
          <p:cNvPr id="18" name="テキスト ボックス 17">
            <a:extLst>
              <a:ext uri="{FF2B5EF4-FFF2-40B4-BE49-F238E27FC236}">
                <a16:creationId xmlns:a16="http://schemas.microsoft.com/office/drawing/2014/main" id="{83A34B75-6D4E-EAB9-79BB-1E38C6CAD739}"/>
              </a:ext>
            </a:extLst>
          </p:cNvPr>
          <p:cNvSpPr txBox="1"/>
          <p:nvPr/>
        </p:nvSpPr>
        <p:spPr>
          <a:xfrm>
            <a:off x="1251002" y="1391570"/>
            <a:ext cx="8082666" cy="630942"/>
          </a:xfrm>
          <a:prstGeom prst="rect">
            <a:avLst/>
          </a:prstGeom>
          <a:noFill/>
        </p:spPr>
        <p:txBody>
          <a:bodyPr wrap="square">
            <a:spAutoFit/>
          </a:bodyPr>
          <a:lstStyle/>
          <a:p>
            <a:pPr marL="285750" indent="-285750">
              <a:spcBef>
                <a:spcPts val="600"/>
              </a:spcBef>
              <a:buFont typeface="Wingdings" panose="05000000000000000000" pitchFamily="2" charset="2"/>
              <a:buChar char="l"/>
            </a:pPr>
            <a:r>
              <a:rPr lang="ja-JP" altLang="en-US" b="1" dirty="0">
                <a:latin typeface="BIZ UDPゴシック" panose="020B0400000000000000" pitchFamily="50" charset="-128"/>
                <a:ea typeface="BIZ UDPゴシック" panose="020B0400000000000000" pitchFamily="50" charset="-128"/>
              </a:rPr>
              <a:t>「妊娠、出産、育児休業等に関するハラスメント」の防止措置の義務化</a:t>
            </a:r>
          </a:p>
          <a:p>
            <a:pPr>
              <a:spcBef>
                <a:spcPts val="600"/>
              </a:spcBef>
            </a:pPr>
            <a:endParaRPr lang="ja-JP" altLang="en-US" sz="1200" b="1" dirty="0">
              <a:latin typeface="BIZ UDPゴシック" panose="020B0400000000000000" pitchFamily="50" charset="-128"/>
              <a:ea typeface="BIZ UDPゴシック" panose="020B0400000000000000" pitchFamily="50" charset="-128"/>
            </a:endParaRPr>
          </a:p>
        </p:txBody>
      </p:sp>
      <p:grpSp>
        <p:nvGrpSpPr>
          <p:cNvPr id="7" name="グループ化 6">
            <a:extLst>
              <a:ext uri="{FF2B5EF4-FFF2-40B4-BE49-F238E27FC236}">
                <a16:creationId xmlns:a16="http://schemas.microsoft.com/office/drawing/2014/main" id="{B2189884-D3D2-D406-0DCE-0999F44F807B}"/>
              </a:ext>
            </a:extLst>
          </p:cNvPr>
          <p:cNvGrpSpPr/>
          <p:nvPr/>
        </p:nvGrpSpPr>
        <p:grpSpPr>
          <a:xfrm>
            <a:off x="1998543" y="2924684"/>
            <a:ext cx="8194915" cy="3224831"/>
            <a:chOff x="1362118" y="2924684"/>
            <a:chExt cx="8194915" cy="3224831"/>
          </a:xfrm>
        </p:grpSpPr>
        <p:sp>
          <p:nvSpPr>
            <p:cNvPr id="17" name="テキスト ボックス 16">
              <a:extLst>
                <a:ext uri="{FF2B5EF4-FFF2-40B4-BE49-F238E27FC236}">
                  <a16:creationId xmlns:a16="http://schemas.microsoft.com/office/drawing/2014/main" id="{C0B4FF57-AE47-D7D4-B2E0-6F0F39A50AC5}"/>
                </a:ext>
              </a:extLst>
            </p:cNvPr>
            <p:cNvSpPr txBox="1"/>
            <p:nvPr/>
          </p:nvSpPr>
          <p:spPr>
            <a:xfrm>
              <a:off x="1436978" y="3065726"/>
              <a:ext cx="7617485" cy="369332"/>
            </a:xfrm>
            <a:prstGeom prst="rect">
              <a:avLst/>
            </a:prstGeom>
            <a:noFill/>
          </p:spPr>
          <p:txBody>
            <a:bodyPr wrap="square">
              <a:spAutoFit/>
            </a:bodyPr>
            <a:lstStyle/>
            <a:p>
              <a:r>
                <a:rPr lang="ja-JP" altLang="en-US" b="1" u="sng" dirty="0">
                  <a:latin typeface="BIZ UDPゴシック" panose="020B0400000000000000" pitchFamily="50" charset="-128"/>
                  <a:ea typeface="BIZ UDPゴシック" panose="020B0400000000000000" pitchFamily="50" charset="-128"/>
                </a:rPr>
                <a:t>プレ・マタニティハラスメント </a:t>
              </a:r>
              <a:r>
                <a:rPr lang="ja-JP" altLang="en-US" sz="1400" b="1" u="sng" dirty="0">
                  <a:latin typeface="BIZ UDPゴシック" panose="020B0400000000000000" pitchFamily="50" charset="-128"/>
                  <a:ea typeface="BIZ UDPゴシック" panose="020B0400000000000000" pitchFamily="50" charset="-128"/>
                </a:rPr>
                <a:t>（妊娠する前の人に対するハラスメント） </a:t>
              </a:r>
              <a:r>
                <a:rPr lang="ja-JP" altLang="en-US" b="1" u="sng" dirty="0">
                  <a:latin typeface="BIZ UDPゴシック" panose="020B0400000000000000" pitchFamily="50" charset="-128"/>
                  <a:ea typeface="BIZ UDPゴシック" panose="020B0400000000000000" pitchFamily="50" charset="-128"/>
                </a:rPr>
                <a:t>実例</a:t>
              </a:r>
            </a:p>
          </p:txBody>
        </p:sp>
        <p:sp>
          <p:nvSpPr>
            <p:cNvPr id="20" name="テキスト ボックス 19">
              <a:extLst>
                <a:ext uri="{FF2B5EF4-FFF2-40B4-BE49-F238E27FC236}">
                  <a16:creationId xmlns:a16="http://schemas.microsoft.com/office/drawing/2014/main" id="{7A471C0E-43E5-4B2C-75EC-45E4D788DDA9}"/>
                </a:ext>
              </a:extLst>
            </p:cNvPr>
            <p:cNvSpPr txBox="1"/>
            <p:nvPr/>
          </p:nvSpPr>
          <p:spPr>
            <a:xfrm>
              <a:off x="1449296" y="3435058"/>
              <a:ext cx="7976276" cy="584775"/>
            </a:xfrm>
            <a:prstGeom prst="rect">
              <a:avLst/>
            </a:prstGeom>
            <a:noFill/>
          </p:spPr>
          <p:txBody>
            <a:bodyPr wrap="square">
              <a:spAutoFit/>
            </a:bodyPr>
            <a:lstStyle/>
            <a:p>
              <a:pPr marL="285750" indent="-200025" algn="just">
                <a:buFont typeface="Arial" panose="020B0604020202020204" pitchFamily="34" charset="0"/>
                <a:buChar char="•"/>
              </a:pPr>
              <a:r>
                <a:rPr lang="ja-JP" altLang="en-US" sz="1600" dirty="0">
                  <a:latin typeface="BIZ UDPゴシック" panose="020B0400000000000000" pitchFamily="50" charset="-128"/>
                  <a:ea typeface="BIZ UDPゴシック" panose="020B0400000000000000" pitchFamily="50" charset="-128"/>
                </a:rPr>
                <a:t>上司に不妊治療をすること、休みが増えてしまうことを告げましたが、「妊活か仕事かどちらかを選びなさい」と言われ、結局退職することになりました。</a:t>
              </a:r>
            </a:p>
          </p:txBody>
        </p:sp>
        <p:sp>
          <p:nvSpPr>
            <p:cNvPr id="22" name="テキスト ボックス 21">
              <a:extLst>
                <a:ext uri="{FF2B5EF4-FFF2-40B4-BE49-F238E27FC236}">
                  <a16:creationId xmlns:a16="http://schemas.microsoft.com/office/drawing/2014/main" id="{458BF43A-5448-A5C1-E35D-8FFC1611FCF4}"/>
                </a:ext>
              </a:extLst>
            </p:cNvPr>
            <p:cNvSpPr txBox="1"/>
            <p:nvPr/>
          </p:nvSpPr>
          <p:spPr>
            <a:xfrm>
              <a:off x="1449297" y="4019833"/>
              <a:ext cx="7976276" cy="584775"/>
            </a:xfrm>
            <a:prstGeom prst="rect">
              <a:avLst/>
            </a:prstGeom>
            <a:noFill/>
          </p:spPr>
          <p:txBody>
            <a:bodyPr wrap="square">
              <a:spAutoFit/>
            </a:bodyPr>
            <a:lstStyle/>
            <a:p>
              <a:pPr marL="285750" indent="-200025" algn="just">
                <a:buFont typeface="Arial" panose="020B0604020202020204" pitchFamily="34" charset="0"/>
                <a:buChar char="•"/>
              </a:pPr>
              <a:r>
                <a:rPr lang="ja-JP" altLang="en-US" sz="1600" dirty="0">
                  <a:latin typeface="BIZ UDPゴシック" panose="020B0400000000000000" pitchFamily="50" charset="-128"/>
                  <a:ea typeface="BIZ UDPゴシック" panose="020B0400000000000000" pitchFamily="50" charset="-128"/>
                </a:rPr>
                <a:t>職場の人から「こんな状況で妊娠したら、つわりで休むんでしょ？　産休育休取るんでしょ？　辞めれば？　退職して子どものことに専念すれば？」と言われました。</a:t>
              </a:r>
            </a:p>
          </p:txBody>
        </p:sp>
        <p:sp>
          <p:nvSpPr>
            <p:cNvPr id="24" name="テキスト ボックス 23">
              <a:extLst>
                <a:ext uri="{FF2B5EF4-FFF2-40B4-BE49-F238E27FC236}">
                  <a16:creationId xmlns:a16="http://schemas.microsoft.com/office/drawing/2014/main" id="{50E60ED6-A09C-EAE3-9CD2-E84C3F3956AB}"/>
                </a:ext>
              </a:extLst>
            </p:cNvPr>
            <p:cNvSpPr txBox="1"/>
            <p:nvPr/>
          </p:nvSpPr>
          <p:spPr>
            <a:xfrm>
              <a:off x="1449297" y="4604608"/>
              <a:ext cx="7976276" cy="338554"/>
            </a:xfrm>
            <a:prstGeom prst="rect">
              <a:avLst/>
            </a:prstGeom>
            <a:noFill/>
          </p:spPr>
          <p:txBody>
            <a:bodyPr wrap="square">
              <a:spAutoFit/>
            </a:bodyPr>
            <a:lstStyle/>
            <a:p>
              <a:pPr marL="285750" indent="-200025" algn="just">
                <a:buFont typeface="Arial" panose="020B0604020202020204" pitchFamily="34" charset="0"/>
                <a:buChar char="•"/>
              </a:pPr>
              <a:r>
                <a:rPr lang="ja-JP" altLang="en-US" sz="1600" dirty="0">
                  <a:latin typeface="BIZ UDPゴシック" panose="020B0400000000000000" pitchFamily="50" charset="-128"/>
                  <a:ea typeface="BIZ UDPゴシック" panose="020B0400000000000000" pitchFamily="50" charset="-128"/>
                </a:rPr>
                <a:t>有給休暇を申請すると「また休むの？　一昨日も病院に行ったよね？」と言われました。</a:t>
              </a:r>
            </a:p>
          </p:txBody>
        </p:sp>
        <p:sp>
          <p:nvSpPr>
            <p:cNvPr id="26" name="テキスト ボックス 25">
              <a:extLst>
                <a:ext uri="{FF2B5EF4-FFF2-40B4-BE49-F238E27FC236}">
                  <a16:creationId xmlns:a16="http://schemas.microsoft.com/office/drawing/2014/main" id="{BA1B4D0C-10A4-52EB-E229-826B40459F32}"/>
                </a:ext>
              </a:extLst>
            </p:cNvPr>
            <p:cNvSpPr txBox="1"/>
            <p:nvPr/>
          </p:nvSpPr>
          <p:spPr>
            <a:xfrm>
              <a:off x="1449296" y="4961563"/>
              <a:ext cx="7976275" cy="584775"/>
            </a:xfrm>
            <a:prstGeom prst="rect">
              <a:avLst/>
            </a:prstGeom>
            <a:noFill/>
          </p:spPr>
          <p:txBody>
            <a:bodyPr wrap="square">
              <a:spAutoFit/>
            </a:bodyPr>
            <a:lstStyle/>
            <a:p>
              <a:pPr marL="285750" indent="-200025" algn="just">
                <a:buFont typeface="Arial" panose="020B0604020202020204" pitchFamily="34" charset="0"/>
                <a:buChar char="•"/>
              </a:pPr>
              <a:r>
                <a:rPr lang="ja-JP" altLang="en-US" sz="1600" dirty="0">
                  <a:latin typeface="BIZ UDPゴシック" panose="020B0400000000000000" pitchFamily="50" charset="-128"/>
                  <a:ea typeface="BIZ UDPゴシック" panose="020B0400000000000000" pitchFamily="50" charset="-128"/>
                </a:rPr>
                <a:t>二人目不妊治療について「一人子どもがいるんだからもう良いんじゃない？」と言われました。</a:t>
              </a:r>
            </a:p>
          </p:txBody>
        </p:sp>
        <p:sp>
          <p:nvSpPr>
            <p:cNvPr id="27" name="四角形: メモ 26">
              <a:extLst>
                <a:ext uri="{FF2B5EF4-FFF2-40B4-BE49-F238E27FC236}">
                  <a16:creationId xmlns:a16="http://schemas.microsoft.com/office/drawing/2014/main" id="{0F60B8D6-2A83-C24C-1429-198BF4563965}"/>
                </a:ext>
              </a:extLst>
            </p:cNvPr>
            <p:cNvSpPr/>
            <p:nvPr/>
          </p:nvSpPr>
          <p:spPr>
            <a:xfrm>
              <a:off x="1362118" y="2924684"/>
              <a:ext cx="8194915" cy="3224831"/>
            </a:xfrm>
            <a:prstGeom prst="foldedCorner">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923BAB6C-25BD-C651-C00B-CA923AD44A1E}"/>
                </a:ext>
              </a:extLst>
            </p:cNvPr>
            <p:cNvSpPr txBox="1"/>
            <p:nvPr/>
          </p:nvSpPr>
          <p:spPr>
            <a:xfrm>
              <a:off x="4395792" y="5645279"/>
              <a:ext cx="4937876" cy="400110"/>
            </a:xfrm>
            <a:prstGeom prst="rect">
              <a:avLst/>
            </a:prstGeom>
            <a:noFill/>
          </p:spPr>
          <p:txBody>
            <a:bodyPr wrap="square">
              <a:spAutoFit/>
            </a:bodyPr>
            <a:lstStyle/>
            <a:p>
              <a:pPr>
                <a:tabLst>
                  <a:tab pos="447675" algn="l"/>
                </a:tabLst>
              </a:pPr>
              <a:r>
                <a:rPr lang="ja-JP" altLang="en-US" sz="1000" dirty="0">
                  <a:latin typeface="BIZ UDPゴシック" panose="020B0400000000000000" pitchFamily="50" charset="-128"/>
                  <a:ea typeface="BIZ UDPゴシック" panose="020B0400000000000000" pitchFamily="50" charset="-128"/>
                </a:rPr>
                <a:t>（出所）</a:t>
              </a:r>
              <a:r>
                <a:rPr lang="en-US" altLang="ja-JP" sz="1000" dirty="0">
                  <a:latin typeface="BIZ UDPゴシック" panose="020B0400000000000000" pitchFamily="50" charset="-128"/>
                  <a:ea typeface="BIZ UDPゴシック" panose="020B0400000000000000" pitchFamily="50" charset="-128"/>
                </a:rPr>
                <a:t>	</a:t>
              </a:r>
              <a:r>
                <a:rPr lang="ja-JP" altLang="en-US" sz="1000" dirty="0">
                  <a:latin typeface="BIZ UDPゴシック" panose="020B0400000000000000" pitchFamily="50" charset="-128"/>
                  <a:ea typeface="BIZ UDPゴシック" panose="020B0400000000000000" pitchFamily="50" charset="-128"/>
                </a:rPr>
                <a:t>東京都産業労働局ホームページ家庭と仕事の両立支援ポータルサイト</a:t>
              </a:r>
              <a:endParaRPr lang="en-US" altLang="ja-JP" sz="1000" dirty="0">
                <a:latin typeface="BIZ UDPゴシック" panose="020B0400000000000000" pitchFamily="50" charset="-128"/>
                <a:ea typeface="BIZ UDPゴシック" panose="020B0400000000000000" pitchFamily="50" charset="-128"/>
              </a:endParaRPr>
            </a:p>
            <a:p>
              <a:pPr>
                <a:tabLst>
                  <a:tab pos="447675" algn="l"/>
                </a:tabLst>
              </a:pPr>
              <a:r>
                <a:rPr lang="en-US" altLang="ja-JP" sz="1000" dirty="0">
                  <a:latin typeface="BIZ UDPゴシック" panose="020B0400000000000000" pitchFamily="50" charset="-128"/>
                  <a:ea typeface="BIZ UDPゴシック" panose="020B0400000000000000" pitchFamily="50" charset="-128"/>
                </a:rPr>
                <a:t>	</a:t>
              </a:r>
              <a:r>
                <a:rPr lang="ja-JP" altLang="en-US" sz="1000" dirty="0">
                  <a:latin typeface="BIZ UDPゴシック" panose="020B0400000000000000" pitchFamily="50" charset="-128"/>
                  <a:ea typeface="BIZ UDPゴシック" panose="020B0400000000000000" pitchFamily="50" charset="-128"/>
                </a:rPr>
                <a:t>「プレ・マタニティハラスメント予防に向けた企業の取り組みに対する提言」</a:t>
              </a:r>
            </a:p>
          </p:txBody>
        </p:sp>
      </p:grpSp>
      <p:sp>
        <p:nvSpPr>
          <p:cNvPr id="30" name="テキスト ボックス 29">
            <a:extLst>
              <a:ext uri="{FF2B5EF4-FFF2-40B4-BE49-F238E27FC236}">
                <a16:creationId xmlns:a16="http://schemas.microsoft.com/office/drawing/2014/main" id="{77B57774-FD31-C5C0-1333-6E643953485D}"/>
              </a:ext>
            </a:extLst>
          </p:cNvPr>
          <p:cNvSpPr txBox="1"/>
          <p:nvPr/>
        </p:nvSpPr>
        <p:spPr>
          <a:xfrm>
            <a:off x="1090826" y="160162"/>
            <a:ext cx="7451008" cy="400110"/>
          </a:xfrm>
          <a:prstGeom prst="rect">
            <a:avLst/>
          </a:prstGeom>
          <a:noFill/>
        </p:spPr>
        <p:txBody>
          <a:bodyPr wrap="square" rtlCol="0">
            <a:spAutoFit/>
          </a:bodyPr>
          <a:lstStyle/>
          <a:p>
            <a:r>
              <a:rPr lang="ja-JP" altLang="en-US" sz="2000" b="1" dirty="0">
                <a:solidFill>
                  <a:schemeClr val="tx1">
                    <a:lumMod val="75000"/>
                    <a:lumOff val="25000"/>
                  </a:schemeClr>
                </a:solidFill>
                <a:latin typeface="BIZ UDゴシック" panose="020B0400000000000000" pitchFamily="49" charset="-128"/>
                <a:ea typeface="BIZ UDゴシック" panose="020B0400000000000000" pitchFamily="49" charset="-128"/>
              </a:rPr>
              <a:t>３．不妊治療・不育症治療に係るハラスメント防止について</a:t>
            </a:r>
            <a:endParaRPr lang="ja-JP" altLang="en-US" sz="2000" b="1" dirty="0">
              <a:solidFill>
                <a:srgbClr val="FF0000"/>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038467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7E832-2CAE-5AA3-CE39-0FCBD351C1FA}"/>
            </a:ext>
          </a:extLst>
        </p:cNvPr>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CB35D4A0-38D9-F394-C253-7F004C8851E3}"/>
              </a:ext>
            </a:extLst>
          </p:cNvPr>
          <p:cNvGrpSpPr/>
          <p:nvPr/>
        </p:nvGrpSpPr>
        <p:grpSpPr>
          <a:xfrm>
            <a:off x="587825" y="134699"/>
            <a:ext cx="417101" cy="405792"/>
            <a:chOff x="915867" y="206729"/>
            <a:chExt cx="351532" cy="342000"/>
          </a:xfrm>
        </p:grpSpPr>
        <p:sp>
          <p:nvSpPr>
            <p:cNvPr id="4" name="正方形/長方形 3">
              <a:extLst>
                <a:ext uri="{FF2B5EF4-FFF2-40B4-BE49-F238E27FC236}">
                  <a16:creationId xmlns:a16="http://schemas.microsoft.com/office/drawing/2014/main" id="{58450A21-127D-7CC1-D23F-37D6FDD5A69E}"/>
                </a:ext>
              </a:extLst>
            </p:cNvPr>
            <p:cNvSpPr/>
            <p:nvPr/>
          </p:nvSpPr>
          <p:spPr>
            <a:xfrm>
              <a:off x="1051399" y="332729"/>
              <a:ext cx="216000" cy="216000"/>
            </a:xfrm>
            <a:prstGeom prst="ellipse">
              <a:avLst/>
            </a:prstGeom>
            <a:solidFill>
              <a:srgbClr val="B1D9E9"/>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9C5450ED-7341-A31E-65E0-6024CC131FF0}"/>
                </a:ext>
              </a:extLst>
            </p:cNvPr>
            <p:cNvSpPr/>
            <p:nvPr/>
          </p:nvSpPr>
          <p:spPr>
            <a:xfrm>
              <a:off x="915867" y="206729"/>
              <a:ext cx="252000" cy="252000"/>
            </a:xfrm>
            <a:prstGeom prst="ellipse">
              <a:avLst/>
            </a:prstGeom>
            <a:solidFill>
              <a:srgbClr val="ED8B9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13" name="テキスト ボックス 12">
            <a:extLst>
              <a:ext uri="{FF2B5EF4-FFF2-40B4-BE49-F238E27FC236}">
                <a16:creationId xmlns:a16="http://schemas.microsoft.com/office/drawing/2014/main" id="{0FD49A8E-704D-4F91-6BDF-9CA38BA5768B}"/>
              </a:ext>
            </a:extLst>
          </p:cNvPr>
          <p:cNvSpPr txBox="1"/>
          <p:nvPr/>
        </p:nvSpPr>
        <p:spPr>
          <a:xfrm>
            <a:off x="3404613" y="1737333"/>
            <a:ext cx="6097162" cy="307777"/>
          </a:xfrm>
          <a:prstGeom prst="rect">
            <a:avLst/>
          </a:prstGeom>
          <a:noFill/>
        </p:spPr>
        <p:txBody>
          <a:bodyPr wrap="square">
            <a:spAutoFit/>
          </a:bodyPr>
          <a:lstStyle/>
          <a:p>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パワハラ防止法（労働施策総合推進法）</a:t>
            </a:r>
          </a:p>
        </p:txBody>
      </p:sp>
      <p:sp>
        <p:nvSpPr>
          <p:cNvPr id="15" name="テキスト ボックス 14">
            <a:extLst>
              <a:ext uri="{FF2B5EF4-FFF2-40B4-BE49-F238E27FC236}">
                <a16:creationId xmlns:a16="http://schemas.microsoft.com/office/drawing/2014/main" id="{27C12196-45FB-8947-4EFC-7A932D58AD8B}"/>
              </a:ext>
            </a:extLst>
          </p:cNvPr>
          <p:cNvSpPr txBox="1"/>
          <p:nvPr/>
        </p:nvSpPr>
        <p:spPr>
          <a:xfrm>
            <a:off x="1394517" y="2114680"/>
            <a:ext cx="8107257" cy="584775"/>
          </a:xfrm>
          <a:prstGeom prst="rect">
            <a:avLst/>
          </a:prstGeom>
          <a:noFill/>
        </p:spPr>
        <p:txBody>
          <a:bodyPr wrap="square">
            <a:spAutoFit/>
          </a:bodyPr>
          <a:lstStyle/>
          <a:p>
            <a:r>
              <a:rPr lang="ja-JP" altLang="en-US" sz="1600" dirty="0">
                <a:latin typeface="BIZ UDPゴシック" panose="020B0400000000000000" pitchFamily="50" charset="-128"/>
                <a:ea typeface="BIZ UDPゴシック" panose="020B0400000000000000" pitchFamily="50" charset="-128"/>
              </a:rPr>
              <a:t>パワハラの</a:t>
            </a:r>
            <a:r>
              <a:rPr lang="en-US" altLang="ja-JP" sz="1600" dirty="0">
                <a:latin typeface="BIZ UDPゴシック" panose="020B0400000000000000" pitchFamily="50" charset="-128"/>
                <a:ea typeface="BIZ UDPゴシック" panose="020B0400000000000000" pitchFamily="50" charset="-128"/>
              </a:rPr>
              <a:t>6</a:t>
            </a:r>
            <a:r>
              <a:rPr lang="ja-JP" altLang="en-US" sz="1600" dirty="0">
                <a:latin typeface="BIZ UDPゴシック" panose="020B0400000000000000" pitchFamily="50" charset="-128"/>
                <a:ea typeface="BIZ UDPゴシック" panose="020B0400000000000000" pitchFamily="50" charset="-128"/>
              </a:rPr>
              <a:t>類型のうち「個の侵害（私的なことに過度に立ち入ること）」の中に、</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不妊治療等の機微な個人情報を本人の了解なく暴露すること（アウティング）が含まれる</a:t>
            </a:r>
          </a:p>
        </p:txBody>
      </p:sp>
      <p:sp>
        <p:nvSpPr>
          <p:cNvPr id="18" name="テキスト ボックス 17">
            <a:extLst>
              <a:ext uri="{FF2B5EF4-FFF2-40B4-BE49-F238E27FC236}">
                <a16:creationId xmlns:a16="http://schemas.microsoft.com/office/drawing/2014/main" id="{B3312B90-A93F-9843-67E0-42D9C05F5835}"/>
              </a:ext>
            </a:extLst>
          </p:cNvPr>
          <p:cNvSpPr txBox="1"/>
          <p:nvPr/>
        </p:nvSpPr>
        <p:spPr>
          <a:xfrm>
            <a:off x="1251004" y="1391570"/>
            <a:ext cx="8082666" cy="369332"/>
          </a:xfrm>
          <a:prstGeom prst="rect">
            <a:avLst/>
          </a:prstGeom>
          <a:noFill/>
        </p:spPr>
        <p:txBody>
          <a:bodyPr wrap="square">
            <a:spAutoFit/>
          </a:bodyPr>
          <a:lstStyle/>
          <a:p>
            <a:pPr marL="285750" indent="-285750">
              <a:spcBef>
                <a:spcPts val="600"/>
              </a:spcBef>
              <a:buFont typeface="Wingdings" panose="05000000000000000000" pitchFamily="2" charset="2"/>
              <a:buChar char="l"/>
            </a:pPr>
            <a:r>
              <a:rPr lang="ja-JP" altLang="en-US" b="1" dirty="0">
                <a:latin typeface="BIZ UDPゴシック" panose="020B0400000000000000" pitchFamily="50" charset="-128"/>
                <a:ea typeface="BIZ UDPゴシック" panose="020B0400000000000000" pitchFamily="50" charset="-128"/>
              </a:rPr>
              <a:t>「個の侵害」としての規定</a:t>
            </a:r>
            <a:endParaRPr lang="ja-JP" altLang="en-US" sz="1200" b="1"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88FAB717-4409-14D5-8EE6-9F31AB63D46F}"/>
              </a:ext>
            </a:extLst>
          </p:cNvPr>
          <p:cNvSpPr txBox="1"/>
          <p:nvPr/>
        </p:nvSpPr>
        <p:spPr>
          <a:xfrm>
            <a:off x="1871887" y="2782669"/>
            <a:ext cx="6386670" cy="584775"/>
          </a:xfrm>
          <a:prstGeom prst="rect">
            <a:avLst/>
          </a:prstGeom>
          <a:noFill/>
        </p:spPr>
        <p:txBody>
          <a:bodyPr wrap="square">
            <a:spAutoFit/>
          </a:bodyPr>
          <a:lstStyle/>
          <a:p>
            <a:r>
              <a:rPr lang="ja-JP" altLang="en-US" sz="1600" dirty="0">
                <a:latin typeface="BIZ UDPゴシック" panose="020B0400000000000000" pitchFamily="50" charset="-128"/>
                <a:ea typeface="BIZ UDPゴシック" panose="020B0400000000000000" pitchFamily="50" charset="-128"/>
              </a:rPr>
              <a:t>例 ： 「〇〇さんは今、不妊治療で病院に通っているらしいよ」と、</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本人の許可なく部署内に広める</a:t>
            </a:r>
          </a:p>
        </p:txBody>
      </p:sp>
      <p:grpSp>
        <p:nvGrpSpPr>
          <p:cNvPr id="8" name="グループ化 7">
            <a:extLst>
              <a:ext uri="{FF2B5EF4-FFF2-40B4-BE49-F238E27FC236}">
                <a16:creationId xmlns:a16="http://schemas.microsoft.com/office/drawing/2014/main" id="{3D536E3A-7B99-8D6A-FBB0-BE8711153824}"/>
              </a:ext>
            </a:extLst>
          </p:cNvPr>
          <p:cNvGrpSpPr/>
          <p:nvPr/>
        </p:nvGrpSpPr>
        <p:grpSpPr>
          <a:xfrm>
            <a:off x="2000781" y="3429000"/>
            <a:ext cx="8190439" cy="2901998"/>
            <a:chOff x="1394517" y="3429000"/>
            <a:chExt cx="8190439" cy="2901998"/>
          </a:xfrm>
        </p:grpSpPr>
        <p:sp>
          <p:nvSpPr>
            <p:cNvPr id="10" name="テキスト ボックス 9">
              <a:extLst>
                <a:ext uri="{FF2B5EF4-FFF2-40B4-BE49-F238E27FC236}">
                  <a16:creationId xmlns:a16="http://schemas.microsoft.com/office/drawing/2014/main" id="{BDBCB9EE-FFCD-D26B-05AB-0937A1F71DAC}"/>
                </a:ext>
              </a:extLst>
            </p:cNvPr>
            <p:cNvSpPr txBox="1"/>
            <p:nvPr/>
          </p:nvSpPr>
          <p:spPr>
            <a:xfrm>
              <a:off x="1751479" y="3649108"/>
              <a:ext cx="7414668" cy="2431435"/>
            </a:xfrm>
            <a:prstGeom prst="rect">
              <a:avLst/>
            </a:prstGeom>
            <a:noFill/>
          </p:spPr>
          <p:txBody>
            <a:bodyPr wrap="square">
              <a:spAutoFit/>
            </a:bodyPr>
            <a:lstStyle/>
            <a:p>
              <a:pPr>
                <a:spcAft>
                  <a:spcPts val="600"/>
                </a:spcAft>
              </a:pPr>
              <a:r>
                <a:rPr lang="ja-JP" altLang="en-US" b="1" dirty="0">
                  <a:latin typeface="BIZ UDPゴシック" panose="020B0400000000000000" pitchFamily="50" charset="-128"/>
                  <a:ea typeface="BIZ UDPゴシック" panose="020B0400000000000000" pitchFamily="50" charset="-128"/>
                </a:rPr>
                <a:t>■パワハラに「該当しない」と考えられる例</a:t>
              </a:r>
            </a:p>
            <a:p>
              <a:r>
                <a:rPr lang="ja-JP" altLang="en-US" sz="1600" dirty="0">
                  <a:latin typeface="BIZ UDPゴシック" panose="020B0400000000000000" pitchFamily="50" charset="-128"/>
                  <a:ea typeface="BIZ UDPゴシック" panose="020B0400000000000000" pitchFamily="50" charset="-128"/>
                </a:rPr>
                <a:t>　　</a:t>
              </a:r>
              <a:r>
                <a:rPr lang="ja-JP" altLang="en-US" sz="2000" b="1" dirty="0">
                  <a:latin typeface="BIZ UDPゴシック" panose="020B0400000000000000" pitchFamily="50" charset="-128"/>
                  <a:ea typeface="BIZ UDPゴシック" panose="020B0400000000000000" pitchFamily="50" charset="-128"/>
                </a:rPr>
                <a:t>業務上必要な範囲</a:t>
              </a:r>
              <a:r>
                <a:rPr lang="ja-JP" altLang="en-US" sz="1600" dirty="0">
                  <a:latin typeface="BIZ UDPゴシック" panose="020B0400000000000000" pitchFamily="50" charset="-128"/>
                  <a:ea typeface="BIZ UDPゴシック" panose="020B0400000000000000" pitchFamily="50" charset="-128"/>
                </a:rPr>
                <a:t>で、かつ</a:t>
              </a:r>
              <a:r>
                <a:rPr lang="ja-JP" altLang="en-US" sz="2000" b="1" dirty="0">
                  <a:latin typeface="BIZ UDPゴシック" panose="020B0400000000000000" pitchFamily="50" charset="-128"/>
                  <a:ea typeface="BIZ UDPゴシック" panose="020B0400000000000000" pitchFamily="50" charset="-128"/>
                </a:rPr>
                <a:t>本人の了解を得た上で</a:t>
              </a:r>
              <a:r>
                <a:rPr lang="ja-JP" altLang="en-US" sz="1600" dirty="0">
                  <a:latin typeface="BIZ UDPゴシック" panose="020B0400000000000000" pitchFamily="50" charset="-128"/>
                  <a:ea typeface="BIZ UDPゴシック" panose="020B0400000000000000" pitchFamily="50" charset="-128"/>
                </a:rPr>
                <a:t>情報を共有する　　</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ことは、適切な配慮とみなされる</a:t>
              </a:r>
              <a:endParaRPr lang="en-US" altLang="ja-JP" sz="1600" dirty="0">
                <a:latin typeface="BIZ UDPゴシック" panose="020B0400000000000000" pitchFamily="50" charset="-128"/>
                <a:ea typeface="BIZ UDPゴシック" panose="020B0400000000000000" pitchFamily="50" charset="-128"/>
              </a:endParaRPr>
            </a:p>
            <a:p>
              <a:endParaRPr lang="ja-JP" altLang="en-US" sz="1600" dirty="0">
                <a:latin typeface="BIZ UDPゴシック" panose="020B0400000000000000" pitchFamily="50" charset="-128"/>
                <a:ea typeface="BIZ UDPゴシック" panose="020B0400000000000000" pitchFamily="50" charset="-128"/>
              </a:endParaRPr>
            </a:p>
            <a:p>
              <a:pPr marL="285750" indent="-285750">
                <a:spcAft>
                  <a:spcPts val="600"/>
                </a:spcAft>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本人から許可を得て、通院時間や業務軽減の調整のために人事担当者やチームメンバーに必要最小限の範囲で伝える場合</a:t>
              </a:r>
            </a:p>
            <a:p>
              <a:pPr marL="285750" indent="-285750">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福利厚生の申請や健康診断の結果に基づき、法令で定められた範囲で人事部門が適切に処理する場合</a:t>
              </a:r>
            </a:p>
          </p:txBody>
        </p:sp>
        <p:sp>
          <p:nvSpPr>
            <p:cNvPr id="14" name="四角形: 角を丸くする 13">
              <a:extLst>
                <a:ext uri="{FF2B5EF4-FFF2-40B4-BE49-F238E27FC236}">
                  <a16:creationId xmlns:a16="http://schemas.microsoft.com/office/drawing/2014/main" id="{D0AA0A83-9B04-DFCC-AD5E-FCA4977DD3D5}"/>
                </a:ext>
              </a:extLst>
            </p:cNvPr>
            <p:cNvSpPr/>
            <p:nvPr/>
          </p:nvSpPr>
          <p:spPr>
            <a:xfrm>
              <a:off x="1394517" y="3429000"/>
              <a:ext cx="8190439" cy="2901998"/>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grpSp>
      <p:sp>
        <p:nvSpPr>
          <p:cNvPr id="2" name="テキスト ボックス 1">
            <a:extLst>
              <a:ext uri="{FF2B5EF4-FFF2-40B4-BE49-F238E27FC236}">
                <a16:creationId xmlns:a16="http://schemas.microsoft.com/office/drawing/2014/main" id="{FE12BC96-B741-C1C2-227A-8C32362214DA}"/>
              </a:ext>
            </a:extLst>
          </p:cNvPr>
          <p:cNvSpPr txBox="1"/>
          <p:nvPr/>
        </p:nvSpPr>
        <p:spPr>
          <a:xfrm>
            <a:off x="1090826" y="160162"/>
            <a:ext cx="7451008" cy="400110"/>
          </a:xfrm>
          <a:prstGeom prst="rect">
            <a:avLst/>
          </a:prstGeom>
          <a:noFill/>
        </p:spPr>
        <p:txBody>
          <a:bodyPr wrap="square" rtlCol="0">
            <a:spAutoFit/>
          </a:bodyPr>
          <a:lstStyle/>
          <a:p>
            <a:r>
              <a:rPr lang="ja-JP" altLang="en-US" sz="2000" b="1" dirty="0">
                <a:solidFill>
                  <a:schemeClr val="tx1">
                    <a:lumMod val="75000"/>
                    <a:lumOff val="25000"/>
                  </a:schemeClr>
                </a:solidFill>
                <a:latin typeface="BIZ UDゴシック" panose="020B0400000000000000" pitchFamily="49" charset="-128"/>
                <a:ea typeface="BIZ UDゴシック" panose="020B0400000000000000" pitchFamily="49" charset="-128"/>
              </a:rPr>
              <a:t>３．不妊治療・不育症治療に係るハラスメント防止について</a:t>
            </a:r>
            <a:endParaRPr lang="ja-JP" altLang="en-US" sz="2000" b="1" dirty="0">
              <a:solidFill>
                <a:srgbClr val="FF0000"/>
              </a:solidFill>
              <a:latin typeface="BIZ UDゴシック" panose="020B0400000000000000" pitchFamily="49" charset="-128"/>
              <a:ea typeface="BIZ UDゴシック" panose="020B0400000000000000" pitchFamily="49" charset="-128"/>
            </a:endParaRPr>
          </a:p>
        </p:txBody>
      </p:sp>
      <p:sp>
        <p:nvSpPr>
          <p:cNvPr id="7" name="テキスト ボックス 6">
            <a:extLst>
              <a:ext uri="{FF2B5EF4-FFF2-40B4-BE49-F238E27FC236}">
                <a16:creationId xmlns:a16="http://schemas.microsoft.com/office/drawing/2014/main" id="{18D773FD-6D92-169D-0E18-5EAB7AF2D555}"/>
              </a:ext>
            </a:extLst>
          </p:cNvPr>
          <p:cNvSpPr txBox="1"/>
          <p:nvPr/>
        </p:nvSpPr>
        <p:spPr>
          <a:xfrm>
            <a:off x="399686" y="906218"/>
            <a:ext cx="8894859" cy="400110"/>
          </a:xfrm>
          <a:prstGeom prst="rect">
            <a:avLst/>
          </a:prstGeom>
          <a:noFill/>
        </p:spPr>
        <p:txBody>
          <a:bodyPr wrap="square" rtlCol="0">
            <a:spAutoFit/>
          </a:bodyPr>
          <a:lstStyle/>
          <a:p>
            <a:r>
              <a:rPr lang="ja-JP" altLang="en-US" sz="2000" b="1" dirty="0">
                <a:solidFill>
                  <a:schemeClr val="tx1">
                    <a:lumMod val="85000"/>
                    <a:lumOff val="15000"/>
                  </a:schemeClr>
                </a:solidFill>
                <a:latin typeface="BIZ UDゴシック" panose="020B0400000000000000" pitchFamily="49" charset="-128"/>
                <a:ea typeface="BIZ UDゴシック" panose="020B0400000000000000" pitchFamily="49" charset="-128"/>
              </a:rPr>
              <a:t>　</a:t>
            </a:r>
            <a:r>
              <a:rPr lang="en-US" altLang="ja-JP" sz="2000" b="1"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ja-JP" altLang="en-US" sz="2000" b="1" dirty="0">
                <a:solidFill>
                  <a:schemeClr val="tx1">
                    <a:lumMod val="85000"/>
                    <a:lumOff val="15000"/>
                  </a:schemeClr>
                </a:solidFill>
                <a:latin typeface="BIZ UDゴシック" panose="020B0400000000000000" pitchFamily="49" charset="-128"/>
                <a:ea typeface="BIZ UDゴシック" panose="020B0400000000000000" pitchFamily="49" charset="-128"/>
              </a:rPr>
              <a:t>ハラスメント防止</a:t>
            </a:r>
            <a:r>
              <a:rPr lang="en-US" altLang="ja-JP" sz="2000" b="1" dirty="0">
                <a:solidFill>
                  <a:schemeClr val="tx1">
                    <a:lumMod val="85000"/>
                    <a:lumOff val="15000"/>
                  </a:schemeClr>
                </a:solidFill>
                <a:latin typeface="BIZ UDゴシック" panose="020B0400000000000000" pitchFamily="49" charset="-128"/>
                <a:ea typeface="BIZ UDゴシック" panose="020B0400000000000000" pitchFamily="49" charset="-128"/>
              </a:rPr>
              <a:t>》</a:t>
            </a:r>
            <a:endParaRPr lang="en-US" altLang="ja-JP" sz="2000"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849382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18FAC-0A97-F587-234A-DEB7CE5C1EC5}"/>
            </a:ext>
          </a:extLst>
        </p:cNvPr>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A6C3D54A-EF53-CE33-456A-7DEEF3DCCFAC}"/>
              </a:ext>
            </a:extLst>
          </p:cNvPr>
          <p:cNvGrpSpPr/>
          <p:nvPr/>
        </p:nvGrpSpPr>
        <p:grpSpPr>
          <a:xfrm>
            <a:off x="587825" y="134699"/>
            <a:ext cx="417101" cy="405792"/>
            <a:chOff x="915867" y="206729"/>
            <a:chExt cx="351532" cy="342000"/>
          </a:xfrm>
        </p:grpSpPr>
        <p:sp>
          <p:nvSpPr>
            <p:cNvPr id="4" name="正方形/長方形 3">
              <a:extLst>
                <a:ext uri="{FF2B5EF4-FFF2-40B4-BE49-F238E27FC236}">
                  <a16:creationId xmlns:a16="http://schemas.microsoft.com/office/drawing/2014/main" id="{9703897B-3EBD-F80F-E4FA-C33AAEAB04D2}"/>
                </a:ext>
              </a:extLst>
            </p:cNvPr>
            <p:cNvSpPr/>
            <p:nvPr/>
          </p:nvSpPr>
          <p:spPr>
            <a:xfrm>
              <a:off x="1051399" y="332729"/>
              <a:ext cx="216000" cy="216000"/>
            </a:xfrm>
            <a:prstGeom prst="ellipse">
              <a:avLst/>
            </a:prstGeom>
            <a:solidFill>
              <a:srgbClr val="B1D9E9"/>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1001EFF3-7F44-3107-56FB-19E877C4E02A}"/>
                </a:ext>
              </a:extLst>
            </p:cNvPr>
            <p:cNvSpPr/>
            <p:nvPr/>
          </p:nvSpPr>
          <p:spPr>
            <a:xfrm>
              <a:off x="915867" y="206729"/>
              <a:ext cx="252000" cy="252000"/>
            </a:xfrm>
            <a:prstGeom prst="ellipse">
              <a:avLst/>
            </a:prstGeom>
            <a:solidFill>
              <a:srgbClr val="ED8B9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2" name="テキスト ボックス 1">
            <a:extLst>
              <a:ext uri="{FF2B5EF4-FFF2-40B4-BE49-F238E27FC236}">
                <a16:creationId xmlns:a16="http://schemas.microsoft.com/office/drawing/2014/main" id="{94109E9E-8EE6-6B92-7828-173E43F82CEC}"/>
              </a:ext>
            </a:extLst>
          </p:cNvPr>
          <p:cNvSpPr txBox="1"/>
          <p:nvPr/>
        </p:nvSpPr>
        <p:spPr>
          <a:xfrm>
            <a:off x="1090826" y="160162"/>
            <a:ext cx="7451008" cy="400110"/>
          </a:xfrm>
          <a:prstGeom prst="rect">
            <a:avLst/>
          </a:prstGeom>
          <a:noFill/>
        </p:spPr>
        <p:txBody>
          <a:bodyPr wrap="square" rtlCol="0">
            <a:spAutoFit/>
          </a:bodyPr>
          <a:lstStyle/>
          <a:p>
            <a:r>
              <a:rPr lang="ja-JP" altLang="en-US" sz="2000" b="1" dirty="0">
                <a:solidFill>
                  <a:schemeClr val="tx1">
                    <a:lumMod val="75000"/>
                    <a:lumOff val="25000"/>
                  </a:schemeClr>
                </a:solidFill>
                <a:latin typeface="BIZ UDゴシック" panose="020B0400000000000000" pitchFamily="49" charset="-128"/>
                <a:ea typeface="BIZ UDゴシック" panose="020B0400000000000000" pitchFamily="49" charset="-128"/>
              </a:rPr>
              <a:t>４．社内相談体制についての説明</a:t>
            </a:r>
            <a:endParaRPr lang="ja-JP" altLang="en-US" sz="2000" b="1" dirty="0">
              <a:solidFill>
                <a:srgbClr val="FF0000"/>
              </a:solidFill>
              <a:latin typeface="BIZ UDゴシック" panose="020B0400000000000000" pitchFamily="49" charset="-128"/>
              <a:ea typeface="BIZ UDゴシック" panose="020B0400000000000000" pitchFamily="49" charset="-128"/>
            </a:endParaRPr>
          </a:p>
        </p:txBody>
      </p:sp>
      <p:sp>
        <p:nvSpPr>
          <p:cNvPr id="7" name="テキスト ボックス 6">
            <a:extLst>
              <a:ext uri="{FF2B5EF4-FFF2-40B4-BE49-F238E27FC236}">
                <a16:creationId xmlns:a16="http://schemas.microsoft.com/office/drawing/2014/main" id="{CCF24E42-A254-002D-CD0D-99D00B4093F0}"/>
              </a:ext>
            </a:extLst>
          </p:cNvPr>
          <p:cNvSpPr txBox="1"/>
          <p:nvPr/>
        </p:nvSpPr>
        <p:spPr>
          <a:xfrm>
            <a:off x="770936" y="906218"/>
            <a:ext cx="8894859" cy="400110"/>
          </a:xfrm>
          <a:prstGeom prst="rect">
            <a:avLst/>
          </a:prstGeom>
          <a:noFill/>
        </p:spPr>
        <p:txBody>
          <a:bodyPr wrap="square" rtlCol="0">
            <a:spAutoFit/>
          </a:bodyPr>
          <a:lstStyle/>
          <a:p>
            <a:r>
              <a:rPr lang="ja-JP" altLang="en-US" sz="2000" b="1" dirty="0">
                <a:solidFill>
                  <a:schemeClr val="tx1">
                    <a:lumMod val="85000"/>
                    <a:lumOff val="15000"/>
                  </a:schemeClr>
                </a:solidFill>
                <a:latin typeface="BIZ UDゴシック" panose="020B0400000000000000" pitchFamily="49" charset="-128"/>
                <a:ea typeface="BIZ UDゴシック" panose="020B0400000000000000" pitchFamily="49" charset="-128"/>
              </a:rPr>
              <a:t>安心して相談できる環境づくりのために</a:t>
            </a:r>
            <a:endParaRPr lang="en-US" altLang="ja-JP" sz="2000"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sp>
        <p:nvSpPr>
          <p:cNvPr id="9" name="テキスト ボックス 8">
            <a:extLst>
              <a:ext uri="{FF2B5EF4-FFF2-40B4-BE49-F238E27FC236}">
                <a16:creationId xmlns:a16="http://schemas.microsoft.com/office/drawing/2014/main" id="{A9CC7100-1309-EC92-D992-6126C58B2F29}"/>
              </a:ext>
            </a:extLst>
          </p:cNvPr>
          <p:cNvSpPr txBox="1"/>
          <p:nvPr/>
        </p:nvSpPr>
        <p:spPr>
          <a:xfrm>
            <a:off x="1411772" y="1301928"/>
            <a:ext cx="10377258" cy="646331"/>
          </a:xfrm>
          <a:prstGeom prst="rect">
            <a:avLst/>
          </a:prstGeom>
          <a:noFill/>
        </p:spPr>
        <p:txBody>
          <a:bodyPr wrap="square">
            <a:spAutoFit/>
          </a:bodyPr>
          <a:lstStyle/>
          <a:p>
            <a:r>
              <a:rPr lang="ja-JP" altLang="en-US" dirty="0">
                <a:latin typeface="BIZ UDPゴシック" panose="020B0400000000000000" pitchFamily="50" charset="-128"/>
                <a:ea typeface="BIZ UDPゴシック" panose="020B0400000000000000" pitchFamily="50" charset="-128"/>
              </a:rPr>
              <a:t>不妊治療・不育症治療は、非常に個別性が高く、周囲に話しづらいテーマです。</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会社では、プライバシーに十分配慮した上で、必要に応じて相談できる体制づくりを進めています。</a:t>
            </a:r>
            <a:endParaRPr lang="en-US" altLang="ja-JP"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502D7E55-A5AB-FD9A-275E-5673BD822993}"/>
              </a:ext>
            </a:extLst>
          </p:cNvPr>
          <p:cNvSpPr txBox="1"/>
          <p:nvPr/>
        </p:nvSpPr>
        <p:spPr>
          <a:xfrm>
            <a:off x="2690387" y="2007842"/>
            <a:ext cx="7050602" cy="1077218"/>
          </a:xfrm>
          <a:prstGeom prst="rect">
            <a:avLst/>
          </a:prstGeom>
          <a:noFill/>
        </p:spPr>
        <p:txBody>
          <a:bodyPr wrap="square">
            <a:spAutoFit/>
          </a:bodyPr>
          <a:lstStyle/>
          <a:p>
            <a:pPr marL="285750" indent="-285750">
              <a:buFont typeface="Wingdings" panose="05000000000000000000" pitchFamily="2" charset="2"/>
              <a:buChar char="Ø"/>
            </a:pPr>
            <a:r>
              <a:rPr lang="ja-JP" altLang="en-US" sz="1600" dirty="0">
                <a:latin typeface="BIZ UDPゴシック" panose="020B0400000000000000" pitchFamily="50" charset="-128"/>
                <a:ea typeface="BIZ UDPゴシック" panose="020B0400000000000000" pitchFamily="50" charset="-128"/>
              </a:rPr>
              <a:t>相談する・しないは本人の意思を尊重します</a:t>
            </a:r>
            <a:endParaRPr lang="en-US" altLang="ja-JP" sz="16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r>
              <a:rPr lang="ja-JP" altLang="en-US" sz="1600" dirty="0">
                <a:latin typeface="BIZ UDPゴシック" panose="020B0400000000000000" pitchFamily="50" charset="-128"/>
                <a:ea typeface="BIZ UDPゴシック" panose="020B0400000000000000" pitchFamily="50" charset="-128"/>
              </a:rPr>
              <a:t>相談内容は必要最小限の範囲で取り扱います</a:t>
            </a:r>
            <a:endParaRPr lang="en-US" altLang="ja-JP" sz="16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r>
              <a:rPr lang="ja-JP" altLang="en-US" sz="1600" dirty="0">
                <a:latin typeface="BIZ UDPゴシック" panose="020B0400000000000000" pitchFamily="50" charset="-128"/>
                <a:ea typeface="BIZ UDPゴシック" panose="020B0400000000000000" pitchFamily="50" charset="-128"/>
              </a:rPr>
              <a:t>本人の同意なく、上司・同僚等へ共有することはありません</a:t>
            </a:r>
            <a:endParaRPr lang="en-US" altLang="ja-JP" sz="16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r>
              <a:rPr lang="ja-JP" altLang="en-US" sz="1600" dirty="0">
                <a:latin typeface="BIZ UDPゴシック" panose="020B0400000000000000" pitchFamily="50" charset="-128"/>
                <a:ea typeface="BIZ UDPゴシック" panose="020B0400000000000000" pitchFamily="50" charset="-128"/>
              </a:rPr>
              <a:t>働き方や制度利用について、一緒に考えます</a:t>
            </a:r>
          </a:p>
        </p:txBody>
      </p:sp>
      <p:sp>
        <p:nvSpPr>
          <p:cNvPr id="11" name="テキスト ボックス 10">
            <a:extLst>
              <a:ext uri="{FF2B5EF4-FFF2-40B4-BE49-F238E27FC236}">
                <a16:creationId xmlns:a16="http://schemas.microsoft.com/office/drawing/2014/main" id="{F5600585-04E0-A7DF-67DB-618BC15015EE}"/>
              </a:ext>
            </a:extLst>
          </p:cNvPr>
          <p:cNvSpPr txBox="1"/>
          <p:nvPr/>
        </p:nvSpPr>
        <p:spPr>
          <a:xfrm>
            <a:off x="645117" y="3348276"/>
            <a:ext cx="6094708" cy="369332"/>
          </a:xfrm>
          <a:prstGeom prst="rect">
            <a:avLst/>
          </a:prstGeom>
          <a:noFill/>
        </p:spPr>
        <p:txBody>
          <a:bodyPr wrap="square">
            <a:spAutoFit/>
          </a:bodyPr>
          <a:lstStyle/>
          <a:p>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こんなことを相談できます</a:t>
            </a:r>
            <a:r>
              <a:rPr lang="en-US" altLang="ja-JP" dirty="0">
                <a:latin typeface="BIZ UDPゴシック" panose="020B0400000000000000" pitchFamily="50" charset="-128"/>
                <a:ea typeface="BIZ UDPゴシック" panose="020B0400000000000000" pitchFamily="50" charset="-128"/>
              </a:rPr>
              <a:t>》</a:t>
            </a:r>
            <a:endParaRPr lang="ja-JP" altLang="en-US"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752E4962-B249-97F3-49B8-5D8C6D1BFBE3}"/>
              </a:ext>
            </a:extLst>
          </p:cNvPr>
          <p:cNvSpPr txBox="1"/>
          <p:nvPr/>
        </p:nvSpPr>
        <p:spPr>
          <a:xfrm>
            <a:off x="748637" y="3691952"/>
            <a:ext cx="5644414" cy="2062103"/>
          </a:xfrm>
          <a:prstGeom prst="rect">
            <a:avLst/>
          </a:prstGeom>
          <a:noFill/>
        </p:spPr>
        <p:txBody>
          <a:bodyPr wrap="square">
            <a:spAutoFit/>
          </a:bodyPr>
          <a:lstStyle/>
          <a:p>
            <a:r>
              <a:rPr lang="ja-JP" altLang="en-US" sz="1600" dirty="0">
                <a:latin typeface="BIZ UDPゴシック" panose="020B0400000000000000" pitchFamily="50" charset="-128"/>
                <a:ea typeface="BIZ UDPゴシック" panose="020B0400000000000000" pitchFamily="50" charset="-128"/>
              </a:rPr>
              <a:t>■不妊治療・不育症治療について</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「これから検査・治療を考えている」段階での相談</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（もし治療が始まった場合、働き方の調整が可能か知りたい）</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通院と仕事の両立（勤務時間・休暇等）の相談</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治療に伴う体調面や働き方への不安</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周囲への伝え方や職場での配慮に関する相談</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利用できる制度・休暇・相談先について知りたい</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流産・死産等による心身の負担に関する相談</a:t>
            </a:r>
          </a:p>
        </p:txBody>
      </p:sp>
      <p:sp>
        <p:nvSpPr>
          <p:cNvPr id="17" name="テキスト ボックス 16">
            <a:extLst>
              <a:ext uri="{FF2B5EF4-FFF2-40B4-BE49-F238E27FC236}">
                <a16:creationId xmlns:a16="http://schemas.microsoft.com/office/drawing/2014/main" id="{57A1FCAA-68A8-ACE0-299B-6835B6BC0D0C}"/>
              </a:ext>
            </a:extLst>
          </p:cNvPr>
          <p:cNvSpPr txBox="1"/>
          <p:nvPr/>
        </p:nvSpPr>
        <p:spPr>
          <a:xfrm>
            <a:off x="458491" y="5951782"/>
            <a:ext cx="11275017" cy="646331"/>
          </a:xfrm>
          <a:prstGeom prst="rect">
            <a:avLst/>
          </a:prstGeom>
          <a:noFill/>
        </p:spPr>
        <p:txBody>
          <a:bodyPr wrap="square">
            <a:spAutoFit/>
          </a:bodyPr>
          <a:lstStyle/>
          <a:p>
            <a:pPr algn="ctr"/>
            <a:r>
              <a:rPr lang="ja-JP" altLang="en-US" dirty="0">
                <a:latin typeface="BIZ UDPゴシック" panose="020B0400000000000000" pitchFamily="50" charset="-128"/>
                <a:ea typeface="BIZ UDPゴシック" panose="020B0400000000000000" pitchFamily="50" charset="-128"/>
              </a:rPr>
              <a:t>「まだ治療前」「相談するほどではない」「どう話してよいかわからない」という段階でも構いません。</a:t>
            </a:r>
            <a:endParaRPr lang="en-US" altLang="ja-JP" dirty="0">
              <a:latin typeface="BIZ UDPゴシック" panose="020B0400000000000000" pitchFamily="50" charset="-128"/>
              <a:ea typeface="BIZ UDPゴシック" panose="020B0400000000000000" pitchFamily="50" charset="-128"/>
            </a:endParaRPr>
          </a:p>
          <a:p>
            <a:pPr algn="ctr"/>
            <a:r>
              <a:rPr lang="ja-JP" altLang="en-US" dirty="0">
                <a:latin typeface="BIZ UDPゴシック" panose="020B0400000000000000" pitchFamily="50" charset="-128"/>
                <a:ea typeface="BIZ UDPゴシック" panose="020B0400000000000000" pitchFamily="50" charset="-128"/>
              </a:rPr>
              <a:t>まずは一人で抱え込まず、ご相談ください。</a:t>
            </a:r>
          </a:p>
        </p:txBody>
      </p:sp>
      <p:graphicFrame>
        <p:nvGraphicFramePr>
          <p:cNvPr id="10" name="表 9">
            <a:extLst>
              <a:ext uri="{FF2B5EF4-FFF2-40B4-BE49-F238E27FC236}">
                <a16:creationId xmlns:a16="http://schemas.microsoft.com/office/drawing/2014/main" id="{8910F457-2BE0-BAEF-2AD6-9BE4BF7E7796}"/>
              </a:ext>
            </a:extLst>
          </p:cNvPr>
          <p:cNvGraphicFramePr>
            <a:graphicFrameLocks noGrp="1"/>
          </p:cNvGraphicFramePr>
          <p:nvPr>
            <p:extLst>
              <p:ext uri="{D42A27DB-BD31-4B8C-83A1-F6EECF244321}">
                <p14:modId xmlns:p14="http://schemas.microsoft.com/office/powerpoint/2010/main" val="1880057776"/>
              </p:ext>
            </p:extLst>
          </p:nvPr>
        </p:nvGraphicFramePr>
        <p:xfrm>
          <a:off x="6496571" y="4017011"/>
          <a:ext cx="5048124" cy="1691640"/>
        </p:xfrm>
        <a:graphic>
          <a:graphicData uri="http://schemas.openxmlformats.org/drawingml/2006/table">
            <a:tbl>
              <a:tblPr bandRow="1">
                <a:tableStyleId>{5C22544A-7EE6-4342-B048-85BDC9FD1C3A}</a:tableStyleId>
              </a:tblPr>
              <a:tblGrid>
                <a:gridCol w="2367707">
                  <a:extLst>
                    <a:ext uri="{9D8B030D-6E8A-4147-A177-3AD203B41FA5}">
                      <a16:colId xmlns:a16="http://schemas.microsoft.com/office/drawing/2014/main" val="833220232"/>
                    </a:ext>
                  </a:extLst>
                </a:gridCol>
                <a:gridCol w="2680417">
                  <a:extLst>
                    <a:ext uri="{9D8B030D-6E8A-4147-A177-3AD203B41FA5}">
                      <a16:colId xmlns:a16="http://schemas.microsoft.com/office/drawing/2014/main" val="2928172344"/>
                    </a:ext>
                  </a:extLst>
                </a:gridCol>
              </a:tblGrid>
              <a:tr h="370840">
                <a:tc>
                  <a:txBody>
                    <a:bodyPr/>
                    <a:lstStyle/>
                    <a:p>
                      <a:r>
                        <a:rPr kumimoji="1" lang="ja-JP" altLang="en-US" sz="1600" dirty="0">
                          <a:latin typeface="BIZ UDPゴシック" panose="020B0400000000000000" pitchFamily="50" charset="-128"/>
                          <a:ea typeface="BIZ UDPゴシック" panose="020B0400000000000000" pitchFamily="50" charset="-128"/>
                        </a:rPr>
                        <a:t>相談員氏名</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endParaRPr kumimoji="1" lang="ja-JP" alt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543499019"/>
                  </a:ext>
                </a:extLst>
              </a:tr>
              <a:tr h="370840">
                <a:tc>
                  <a:txBody>
                    <a:bodyPr/>
                    <a:lstStyle/>
                    <a:p>
                      <a:r>
                        <a:rPr kumimoji="1" lang="ja-JP" altLang="en-US" sz="1600" dirty="0">
                          <a:latin typeface="BIZ UDPゴシック" panose="020B0400000000000000" pitchFamily="50" charset="-128"/>
                          <a:ea typeface="BIZ UDPゴシック" panose="020B0400000000000000" pitchFamily="50" charset="-128"/>
                        </a:rPr>
                        <a:t>相談員氏名</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endParaRPr kumimoji="1" lang="ja-JP" alt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77391337"/>
                  </a:ext>
                </a:extLst>
              </a:tr>
              <a:tr h="370840">
                <a:tc>
                  <a:txBody>
                    <a:bodyPr/>
                    <a:lstStyle/>
                    <a:p>
                      <a:r>
                        <a:rPr kumimoji="1" lang="ja-JP" altLang="en-US" sz="1600" dirty="0">
                          <a:latin typeface="BIZ UDPゴシック" panose="020B0400000000000000" pitchFamily="50" charset="-128"/>
                          <a:ea typeface="BIZ UDPゴシック" panose="020B0400000000000000" pitchFamily="50" charset="-128"/>
                        </a:rPr>
                        <a:t>相談方法</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（メール・電話など）</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kumimoji="1" lang="ja-JP"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50773141"/>
                  </a:ext>
                </a:extLst>
              </a:tr>
              <a:tr h="370840">
                <a:tc>
                  <a:txBody>
                    <a:bodyPr/>
                    <a:lstStyle/>
                    <a:p>
                      <a:r>
                        <a:rPr kumimoji="1" lang="ja-JP" altLang="en-US" sz="1600" dirty="0">
                          <a:latin typeface="BIZ UDPゴシック" panose="020B0400000000000000" pitchFamily="50" charset="-128"/>
                          <a:ea typeface="BIZ UDPゴシック" panose="020B0400000000000000" pitchFamily="50" charset="-128"/>
                        </a:rPr>
                        <a:t>相談対応時間帯</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kumimoji="1" lang="ja-JP" alt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99464199"/>
                  </a:ext>
                </a:extLst>
              </a:tr>
            </a:tbl>
          </a:graphicData>
        </a:graphic>
      </p:graphicFrame>
      <p:sp>
        <p:nvSpPr>
          <p:cNvPr id="14" name="テキスト ボックス 13">
            <a:extLst>
              <a:ext uri="{FF2B5EF4-FFF2-40B4-BE49-F238E27FC236}">
                <a16:creationId xmlns:a16="http://schemas.microsoft.com/office/drawing/2014/main" id="{BE624C71-415A-D149-2AF1-96CF1DE7E2F7}"/>
              </a:ext>
            </a:extLst>
          </p:cNvPr>
          <p:cNvSpPr txBox="1"/>
          <p:nvPr/>
        </p:nvSpPr>
        <p:spPr>
          <a:xfrm>
            <a:off x="8703666" y="4539665"/>
            <a:ext cx="2739697" cy="646331"/>
          </a:xfrm>
          <a:prstGeom prst="rect">
            <a:avLst/>
          </a:prstGeom>
          <a:solidFill>
            <a:schemeClr val="bg1"/>
          </a:solidFill>
          <a:ln>
            <a:solidFill>
              <a:schemeClr val="tx1"/>
            </a:solidFill>
          </a:ln>
        </p:spPr>
        <p:txBody>
          <a:bodyPr wrap="square" rtlCol="0">
            <a:spAutoFit/>
          </a:bodyPr>
          <a:lstStyle/>
          <a:p>
            <a:r>
              <a:rPr kumimoji="1" lang="ja-JP" altLang="en-US" dirty="0">
                <a:solidFill>
                  <a:srgbClr val="00B0F0"/>
                </a:solidFill>
                <a:latin typeface="BIZ UDPゴシック" panose="020B0400000000000000" pitchFamily="50" charset="-128"/>
                <a:ea typeface="BIZ UDPゴシック" panose="020B0400000000000000" pitchFamily="50" charset="-128"/>
              </a:rPr>
              <a:t>自社の体制を書き込んで</a:t>
            </a:r>
            <a:endParaRPr kumimoji="1" lang="en-US" altLang="ja-JP" dirty="0">
              <a:solidFill>
                <a:srgbClr val="00B0F0"/>
              </a:solidFill>
              <a:latin typeface="BIZ UDPゴシック" panose="020B0400000000000000" pitchFamily="50" charset="-128"/>
              <a:ea typeface="BIZ UDPゴシック" panose="020B0400000000000000" pitchFamily="50" charset="-128"/>
            </a:endParaRPr>
          </a:p>
          <a:p>
            <a:r>
              <a:rPr kumimoji="1" lang="ja-JP" altLang="en-US" dirty="0">
                <a:solidFill>
                  <a:srgbClr val="00B0F0"/>
                </a:solidFill>
                <a:latin typeface="BIZ UDPゴシック" panose="020B0400000000000000" pitchFamily="50" charset="-128"/>
                <a:ea typeface="BIZ UDPゴシック" panose="020B0400000000000000" pitchFamily="50" charset="-128"/>
              </a:rPr>
              <a:t>お使いください。</a:t>
            </a:r>
          </a:p>
        </p:txBody>
      </p:sp>
    </p:spTree>
    <p:extLst>
      <p:ext uri="{BB962C8B-B14F-4D97-AF65-F5344CB8AC3E}">
        <p14:creationId xmlns:p14="http://schemas.microsoft.com/office/powerpoint/2010/main" val="1765148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57D87-C975-2A9C-94BA-B7D0B40CD14A}"/>
            </a:ext>
          </a:extLst>
        </p:cNvPr>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63159799-160B-009B-EFB5-E2BDE2EF5523}"/>
              </a:ext>
            </a:extLst>
          </p:cNvPr>
          <p:cNvGrpSpPr/>
          <p:nvPr/>
        </p:nvGrpSpPr>
        <p:grpSpPr>
          <a:xfrm>
            <a:off x="587825" y="134699"/>
            <a:ext cx="417101" cy="405792"/>
            <a:chOff x="915867" y="206729"/>
            <a:chExt cx="351532" cy="342000"/>
          </a:xfrm>
        </p:grpSpPr>
        <p:sp>
          <p:nvSpPr>
            <p:cNvPr id="4" name="正方形/長方形 3">
              <a:extLst>
                <a:ext uri="{FF2B5EF4-FFF2-40B4-BE49-F238E27FC236}">
                  <a16:creationId xmlns:a16="http://schemas.microsoft.com/office/drawing/2014/main" id="{1D9A23E4-4E28-A834-3FFC-29DBF34C0160}"/>
                </a:ext>
              </a:extLst>
            </p:cNvPr>
            <p:cNvSpPr/>
            <p:nvPr/>
          </p:nvSpPr>
          <p:spPr>
            <a:xfrm>
              <a:off x="1051399" y="332729"/>
              <a:ext cx="216000" cy="216000"/>
            </a:xfrm>
            <a:prstGeom prst="ellipse">
              <a:avLst/>
            </a:prstGeom>
            <a:solidFill>
              <a:srgbClr val="B1D9E9"/>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BA48BA2C-CCCF-5061-3075-540C492B6892}"/>
                </a:ext>
              </a:extLst>
            </p:cNvPr>
            <p:cNvSpPr/>
            <p:nvPr/>
          </p:nvSpPr>
          <p:spPr>
            <a:xfrm>
              <a:off x="915867" y="206729"/>
              <a:ext cx="252000" cy="252000"/>
            </a:xfrm>
            <a:prstGeom prst="ellipse">
              <a:avLst/>
            </a:prstGeom>
            <a:solidFill>
              <a:srgbClr val="ED8B9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2" name="テキスト ボックス 1">
            <a:extLst>
              <a:ext uri="{FF2B5EF4-FFF2-40B4-BE49-F238E27FC236}">
                <a16:creationId xmlns:a16="http://schemas.microsoft.com/office/drawing/2014/main" id="{39CDA9E9-3695-41BE-80C7-6D3DDC693035}"/>
              </a:ext>
            </a:extLst>
          </p:cNvPr>
          <p:cNvSpPr txBox="1"/>
          <p:nvPr/>
        </p:nvSpPr>
        <p:spPr>
          <a:xfrm>
            <a:off x="1090826" y="160162"/>
            <a:ext cx="7451008" cy="400110"/>
          </a:xfrm>
          <a:prstGeom prst="rect">
            <a:avLst/>
          </a:prstGeom>
          <a:noFill/>
        </p:spPr>
        <p:txBody>
          <a:bodyPr wrap="square" rtlCol="0">
            <a:spAutoFit/>
          </a:bodyPr>
          <a:lstStyle/>
          <a:p>
            <a:r>
              <a:rPr lang="ja-JP" altLang="en-US" sz="2000" b="1" dirty="0">
                <a:solidFill>
                  <a:schemeClr val="tx1">
                    <a:lumMod val="75000"/>
                    <a:lumOff val="25000"/>
                  </a:schemeClr>
                </a:solidFill>
                <a:latin typeface="BIZ UDゴシック" panose="020B0400000000000000" pitchFamily="49" charset="-128"/>
                <a:ea typeface="BIZ UDゴシック" panose="020B0400000000000000" pitchFamily="49" charset="-128"/>
              </a:rPr>
              <a:t>５．休暇制度等の説明</a:t>
            </a:r>
            <a:endParaRPr lang="ja-JP" altLang="en-US" sz="2000" b="1" dirty="0">
              <a:solidFill>
                <a:srgbClr val="FF0000"/>
              </a:solidFill>
              <a:latin typeface="BIZ UDゴシック" panose="020B0400000000000000" pitchFamily="49" charset="-128"/>
              <a:ea typeface="BIZ UDゴシック" panose="020B0400000000000000" pitchFamily="49" charset="-128"/>
            </a:endParaRPr>
          </a:p>
        </p:txBody>
      </p:sp>
      <p:sp>
        <p:nvSpPr>
          <p:cNvPr id="7" name="テキスト ボックス 6">
            <a:extLst>
              <a:ext uri="{FF2B5EF4-FFF2-40B4-BE49-F238E27FC236}">
                <a16:creationId xmlns:a16="http://schemas.microsoft.com/office/drawing/2014/main" id="{29BF7CB8-52E6-8CD0-4648-B3F8FA3538AF}"/>
              </a:ext>
            </a:extLst>
          </p:cNvPr>
          <p:cNvSpPr txBox="1"/>
          <p:nvPr/>
        </p:nvSpPr>
        <p:spPr>
          <a:xfrm>
            <a:off x="1246471" y="846773"/>
            <a:ext cx="9712121" cy="646331"/>
          </a:xfrm>
          <a:prstGeom prst="rect">
            <a:avLst/>
          </a:prstGeom>
          <a:noFill/>
        </p:spPr>
        <p:txBody>
          <a:bodyPr wrap="square">
            <a:spAutoFit/>
          </a:bodyPr>
          <a:lstStyle/>
          <a:p>
            <a:pPr marL="285750" indent="-285750" algn="just">
              <a:spcBef>
                <a:spcPts val="600"/>
              </a:spcBef>
              <a:buFont typeface="Wingdings" panose="05000000000000000000" pitchFamily="2" charset="2"/>
              <a:buChar char="l"/>
            </a:pPr>
            <a:r>
              <a:rPr lang="ja-JP" altLang="en-US" dirty="0">
                <a:latin typeface="BIZ UDPゴシック" panose="020B0400000000000000" pitchFamily="50" charset="-128"/>
                <a:ea typeface="BIZ UDPゴシック" panose="020B0400000000000000" pitchFamily="50" charset="-128"/>
              </a:rPr>
              <a:t>不妊治療・不育症治療では、通院や体調変化等により、休暇制度の活用が必要になる場合があります。当社で利用できる制度は、以下の表のとおりです。</a:t>
            </a:r>
            <a:endParaRPr lang="ja-JP" altLang="en-US" sz="1200" dirty="0">
              <a:latin typeface="BIZ UDPゴシック" panose="020B0400000000000000" pitchFamily="50" charset="-128"/>
              <a:ea typeface="BIZ UDPゴシック" panose="020B0400000000000000" pitchFamily="50" charset="-128"/>
            </a:endParaRPr>
          </a:p>
        </p:txBody>
      </p:sp>
      <p:graphicFrame>
        <p:nvGraphicFramePr>
          <p:cNvPr id="11" name="表 10">
            <a:extLst>
              <a:ext uri="{FF2B5EF4-FFF2-40B4-BE49-F238E27FC236}">
                <a16:creationId xmlns:a16="http://schemas.microsoft.com/office/drawing/2014/main" id="{6BE28FE7-CA3C-4677-04BE-9F178F8B7BCD}"/>
              </a:ext>
            </a:extLst>
          </p:cNvPr>
          <p:cNvGraphicFramePr>
            <a:graphicFrameLocks noGrp="1"/>
          </p:cNvGraphicFramePr>
          <p:nvPr>
            <p:extLst>
              <p:ext uri="{D42A27DB-BD31-4B8C-83A1-F6EECF244321}">
                <p14:modId xmlns:p14="http://schemas.microsoft.com/office/powerpoint/2010/main" val="475407494"/>
              </p:ext>
            </p:extLst>
          </p:nvPr>
        </p:nvGraphicFramePr>
        <p:xfrm>
          <a:off x="1202409" y="1768864"/>
          <a:ext cx="9756183" cy="4456575"/>
        </p:xfrm>
        <a:graphic>
          <a:graphicData uri="http://schemas.openxmlformats.org/drawingml/2006/table">
            <a:tbl>
              <a:tblPr firstRow="1" bandRow="1">
                <a:tableStyleId>{5C22544A-7EE6-4342-B048-85BDC9FD1C3A}</a:tableStyleId>
              </a:tblPr>
              <a:tblGrid>
                <a:gridCol w="2297536">
                  <a:extLst>
                    <a:ext uri="{9D8B030D-6E8A-4147-A177-3AD203B41FA5}">
                      <a16:colId xmlns:a16="http://schemas.microsoft.com/office/drawing/2014/main" val="3828800425"/>
                    </a:ext>
                  </a:extLst>
                </a:gridCol>
                <a:gridCol w="3636579">
                  <a:extLst>
                    <a:ext uri="{9D8B030D-6E8A-4147-A177-3AD203B41FA5}">
                      <a16:colId xmlns:a16="http://schemas.microsoft.com/office/drawing/2014/main" val="2309195408"/>
                    </a:ext>
                  </a:extLst>
                </a:gridCol>
                <a:gridCol w="3822068">
                  <a:extLst>
                    <a:ext uri="{9D8B030D-6E8A-4147-A177-3AD203B41FA5}">
                      <a16:colId xmlns:a16="http://schemas.microsoft.com/office/drawing/2014/main" val="3572716891"/>
                    </a:ext>
                  </a:extLst>
                </a:gridCol>
              </a:tblGrid>
              <a:tr h="419460">
                <a:tc>
                  <a:txBody>
                    <a:bodyPr/>
                    <a:lstStyle/>
                    <a:p>
                      <a:pPr algn="ctr" fontAlgn="ctr">
                        <a:buNone/>
                      </a:pPr>
                      <a:r>
                        <a:rPr lang="ja-JP" altLang="en-US" sz="1800" b="1" i="0" u="none" strike="noStrike" dirty="0">
                          <a:solidFill>
                            <a:schemeClr val="bg1"/>
                          </a:solidFill>
                          <a:effectLst/>
                          <a:latin typeface="BIZ UDPゴシック" panose="020B0400000000000000" pitchFamily="50" charset="-128"/>
                          <a:ea typeface="BIZ UDPゴシック" panose="020B0400000000000000" pitchFamily="50" charset="-128"/>
                        </a:rPr>
                        <a:t>制度名</a:t>
                      </a:r>
                    </a:p>
                  </a:txBody>
                  <a:tcPr marL="6350" marR="6350" marT="6350" marB="0" anchor="ctr"/>
                </a:tc>
                <a:tc>
                  <a:txBody>
                    <a:bodyPr/>
                    <a:lstStyle/>
                    <a:p>
                      <a:pPr algn="ctr" fontAlgn="ctr">
                        <a:buNone/>
                      </a:pPr>
                      <a:r>
                        <a:rPr lang="ja-JP" altLang="en-US" sz="1800" b="1" i="0" u="none" strike="noStrike" dirty="0">
                          <a:solidFill>
                            <a:schemeClr val="bg1"/>
                          </a:solidFill>
                          <a:effectLst/>
                          <a:latin typeface="BIZ UDPゴシック" panose="020B0400000000000000" pitchFamily="50" charset="-128"/>
                          <a:ea typeface="BIZ UDPゴシック" panose="020B0400000000000000" pitchFamily="50" charset="-128"/>
                        </a:rPr>
                        <a:t>制度内容</a:t>
                      </a:r>
                    </a:p>
                  </a:txBody>
                  <a:tcPr marL="6350" marR="6350" marT="6350" marB="0" anchor="ctr"/>
                </a:tc>
                <a:tc>
                  <a:txBody>
                    <a:bodyPr/>
                    <a:lstStyle/>
                    <a:p>
                      <a:pPr algn="ctr" fontAlgn="ctr">
                        <a:buNone/>
                      </a:pPr>
                      <a:r>
                        <a:rPr kumimoji="1" lang="ja-JP" altLang="ja-JP" sz="1800" b="1" kern="1200" dirty="0">
                          <a:solidFill>
                            <a:schemeClr val="lt1"/>
                          </a:solidFill>
                          <a:effectLst/>
                          <a:latin typeface="+mn-lt"/>
                          <a:ea typeface="+mn-ea"/>
                          <a:cs typeface="+mn-cs"/>
                        </a:rPr>
                        <a:t>どのようなときに利用できるか</a:t>
                      </a:r>
                      <a:endParaRPr lang="ja-JP" altLang="en-US" sz="18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6350" marR="6350" marT="6350" marB="0" anchor="ctr"/>
                </a:tc>
                <a:extLst>
                  <a:ext uri="{0D108BD9-81ED-4DB2-BD59-A6C34878D82A}">
                    <a16:rowId xmlns:a16="http://schemas.microsoft.com/office/drawing/2014/main" val="412120321"/>
                  </a:ext>
                </a:extLst>
              </a:tr>
              <a:tr h="807423">
                <a:tc>
                  <a:txBody>
                    <a:bodyPr/>
                    <a:lstStyle/>
                    <a:p>
                      <a:pPr>
                        <a:buNone/>
                      </a:pPr>
                      <a:endParaRPr lang="ja-JP" altLang="en-US" sz="1600" dirty="0">
                        <a:latin typeface="BIZ UDPゴシック" panose="020B0400000000000000" pitchFamily="50" charset="-128"/>
                        <a:ea typeface="BIZ UDPゴシック" panose="020B0400000000000000" pitchFamily="50" charset="-128"/>
                      </a:endParaRPr>
                    </a:p>
                  </a:txBody>
                  <a:tcPr anchor="ctr"/>
                </a:tc>
                <a:tc>
                  <a:txBody>
                    <a:bodyPr/>
                    <a:lstStyle/>
                    <a:p>
                      <a:pPr>
                        <a:buNone/>
                      </a:pPr>
                      <a:endParaRPr lang="ja-JP" altLang="en-US" sz="1600" dirty="0">
                        <a:latin typeface="BIZ UDPゴシック" panose="020B0400000000000000" pitchFamily="50" charset="-128"/>
                        <a:ea typeface="BIZ UDPゴシック" panose="020B0400000000000000" pitchFamily="50" charset="-128"/>
                      </a:endParaRPr>
                    </a:p>
                  </a:txBody>
                  <a:tcPr anchor="ctr"/>
                </a:tc>
                <a:tc>
                  <a:txBody>
                    <a:bodyPr/>
                    <a:lstStyle/>
                    <a:p>
                      <a:pPr>
                        <a:buNone/>
                      </a:pPr>
                      <a:endParaRPr lang="ja-JP" altLang="en-US" sz="16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31589432"/>
                  </a:ext>
                </a:extLst>
              </a:tr>
              <a:tr h="807423">
                <a:tc>
                  <a:txBody>
                    <a:bodyPr/>
                    <a:lstStyle/>
                    <a:p>
                      <a:pPr>
                        <a:buNone/>
                      </a:pPr>
                      <a:endParaRPr lang="ja-JP" altLang="en-US" sz="1600" dirty="0">
                        <a:latin typeface="BIZ UDPゴシック" panose="020B0400000000000000" pitchFamily="50" charset="-128"/>
                        <a:ea typeface="BIZ UDPゴシック" panose="020B0400000000000000" pitchFamily="50" charset="-128"/>
                      </a:endParaRPr>
                    </a:p>
                  </a:txBody>
                  <a:tcPr anchor="ct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nchor="ctr"/>
                </a:tc>
                <a:tc>
                  <a:txBody>
                    <a:bodyPr/>
                    <a:lstStyle/>
                    <a:p>
                      <a:endParaRPr kumimoji="1" lang="ja-JP" altLang="en-US" sz="160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422792330"/>
                  </a:ext>
                </a:extLst>
              </a:tr>
              <a:tr h="807423">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nchor="ct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nchor="ctr"/>
                </a:tc>
                <a:tc>
                  <a:txBody>
                    <a:bodyPr/>
                    <a:lstStyle/>
                    <a:p>
                      <a:endParaRPr kumimoji="1" lang="ja-JP" altLang="en-US" sz="160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658185124"/>
                  </a:ext>
                </a:extLst>
              </a:tr>
              <a:tr h="807423">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nchor="ct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nchor="ct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714061813"/>
                  </a:ext>
                </a:extLst>
              </a:tr>
              <a:tr h="807423">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nchor="ct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nchor="ct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059268713"/>
                  </a:ext>
                </a:extLst>
              </a:tr>
            </a:tbl>
          </a:graphicData>
        </a:graphic>
      </p:graphicFrame>
      <p:sp>
        <p:nvSpPr>
          <p:cNvPr id="9" name="テキスト ボックス 8">
            <a:extLst>
              <a:ext uri="{FF2B5EF4-FFF2-40B4-BE49-F238E27FC236}">
                <a16:creationId xmlns:a16="http://schemas.microsoft.com/office/drawing/2014/main" id="{EE1C107C-07C2-DAB5-15A1-D7F6AE243FCF}"/>
              </a:ext>
            </a:extLst>
          </p:cNvPr>
          <p:cNvSpPr txBox="1"/>
          <p:nvPr/>
        </p:nvSpPr>
        <p:spPr>
          <a:xfrm>
            <a:off x="3230179" y="3208283"/>
            <a:ext cx="5030952" cy="1077218"/>
          </a:xfrm>
          <a:prstGeom prst="rect">
            <a:avLst/>
          </a:prstGeom>
          <a:solidFill>
            <a:schemeClr val="bg1"/>
          </a:solidFill>
          <a:ln>
            <a:solidFill>
              <a:schemeClr val="tx1"/>
            </a:solidFill>
          </a:ln>
        </p:spPr>
        <p:txBody>
          <a:bodyPr wrap="square" rtlCol="0">
            <a:spAutoFit/>
          </a:bodyPr>
          <a:lstStyle/>
          <a:p>
            <a:r>
              <a:rPr kumimoji="1" lang="ja-JP" altLang="en-US" sz="3200" dirty="0">
                <a:solidFill>
                  <a:srgbClr val="00B0F0"/>
                </a:solidFill>
                <a:latin typeface="BIZ UDPゴシック" panose="020B0400000000000000" pitchFamily="50" charset="-128"/>
                <a:ea typeface="BIZ UDPゴシック" panose="020B0400000000000000" pitchFamily="50" charset="-128"/>
              </a:rPr>
              <a:t>自社の制度等を書き込んで</a:t>
            </a:r>
            <a:endParaRPr kumimoji="1" lang="en-US" altLang="ja-JP" sz="3200" dirty="0">
              <a:solidFill>
                <a:srgbClr val="00B0F0"/>
              </a:solidFill>
              <a:latin typeface="BIZ UDPゴシック" panose="020B0400000000000000" pitchFamily="50" charset="-128"/>
              <a:ea typeface="BIZ UDPゴシック" panose="020B0400000000000000" pitchFamily="50" charset="-128"/>
            </a:endParaRPr>
          </a:p>
          <a:p>
            <a:r>
              <a:rPr kumimoji="1" lang="ja-JP" altLang="en-US" sz="3200" dirty="0">
                <a:solidFill>
                  <a:srgbClr val="00B0F0"/>
                </a:solidFill>
                <a:latin typeface="BIZ UDPゴシック" panose="020B0400000000000000" pitchFamily="50" charset="-128"/>
                <a:ea typeface="BIZ UDPゴシック" panose="020B0400000000000000" pitchFamily="50" charset="-128"/>
              </a:rPr>
              <a:t>お使いください。</a:t>
            </a:r>
          </a:p>
        </p:txBody>
      </p:sp>
    </p:spTree>
    <p:extLst>
      <p:ext uri="{BB962C8B-B14F-4D97-AF65-F5344CB8AC3E}">
        <p14:creationId xmlns:p14="http://schemas.microsoft.com/office/powerpoint/2010/main" val="1591285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6BA03-0DB3-BA91-E552-C54BCC33CE08}"/>
            </a:ext>
          </a:extLst>
        </p:cNvPr>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5BE4A995-7476-9414-7AE9-E12F91F9A80D}"/>
              </a:ext>
            </a:extLst>
          </p:cNvPr>
          <p:cNvGrpSpPr/>
          <p:nvPr/>
        </p:nvGrpSpPr>
        <p:grpSpPr>
          <a:xfrm>
            <a:off x="587825" y="134699"/>
            <a:ext cx="417101" cy="405792"/>
            <a:chOff x="915867" y="206729"/>
            <a:chExt cx="351532" cy="342000"/>
          </a:xfrm>
        </p:grpSpPr>
        <p:sp>
          <p:nvSpPr>
            <p:cNvPr id="4" name="正方形/長方形 3">
              <a:extLst>
                <a:ext uri="{FF2B5EF4-FFF2-40B4-BE49-F238E27FC236}">
                  <a16:creationId xmlns:a16="http://schemas.microsoft.com/office/drawing/2014/main" id="{1B3C3164-9D55-9710-C6A9-23A9DD5B5E98}"/>
                </a:ext>
              </a:extLst>
            </p:cNvPr>
            <p:cNvSpPr/>
            <p:nvPr/>
          </p:nvSpPr>
          <p:spPr>
            <a:xfrm>
              <a:off x="1051399" y="332729"/>
              <a:ext cx="216000" cy="216000"/>
            </a:xfrm>
            <a:prstGeom prst="ellipse">
              <a:avLst/>
            </a:prstGeom>
            <a:solidFill>
              <a:srgbClr val="B1D9E9"/>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B07C7516-F900-A78F-E5ED-E65BDBD3060C}"/>
                </a:ext>
              </a:extLst>
            </p:cNvPr>
            <p:cNvSpPr/>
            <p:nvPr/>
          </p:nvSpPr>
          <p:spPr>
            <a:xfrm>
              <a:off x="915867" y="206729"/>
              <a:ext cx="252000" cy="252000"/>
            </a:xfrm>
            <a:prstGeom prst="ellipse">
              <a:avLst/>
            </a:prstGeom>
            <a:solidFill>
              <a:srgbClr val="ED8B9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16" name="テキスト ボックス 15">
            <a:extLst>
              <a:ext uri="{FF2B5EF4-FFF2-40B4-BE49-F238E27FC236}">
                <a16:creationId xmlns:a16="http://schemas.microsoft.com/office/drawing/2014/main" id="{37B5B639-588D-9941-E0FD-36E946559B0C}"/>
              </a:ext>
            </a:extLst>
          </p:cNvPr>
          <p:cNvSpPr txBox="1"/>
          <p:nvPr/>
        </p:nvSpPr>
        <p:spPr>
          <a:xfrm>
            <a:off x="1090826" y="160162"/>
            <a:ext cx="6846674" cy="400110"/>
          </a:xfrm>
          <a:prstGeom prst="rect">
            <a:avLst/>
          </a:prstGeom>
          <a:noFill/>
        </p:spPr>
        <p:txBody>
          <a:bodyPr wrap="square" rtlCol="0">
            <a:spAutoFit/>
          </a:bodyPr>
          <a:lstStyle/>
          <a:p>
            <a:r>
              <a:rPr lang="ja-JP" altLang="en-US" sz="2000" b="1" dirty="0">
                <a:solidFill>
                  <a:schemeClr val="tx1">
                    <a:lumMod val="75000"/>
                    <a:lumOff val="25000"/>
                  </a:schemeClr>
                </a:solidFill>
                <a:latin typeface="BIZ UDゴシック" panose="020B0400000000000000" pitchFamily="49" charset="-128"/>
                <a:ea typeface="BIZ UDゴシック" panose="020B0400000000000000" pitchFamily="49" charset="-128"/>
              </a:rPr>
              <a:t>目次</a:t>
            </a:r>
          </a:p>
        </p:txBody>
      </p:sp>
      <p:sp>
        <p:nvSpPr>
          <p:cNvPr id="13" name="テキスト ボックス 12">
            <a:extLst>
              <a:ext uri="{FF2B5EF4-FFF2-40B4-BE49-F238E27FC236}">
                <a16:creationId xmlns:a16="http://schemas.microsoft.com/office/drawing/2014/main" id="{3678C4CC-724E-3860-D790-2AF98188698C}"/>
              </a:ext>
            </a:extLst>
          </p:cNvPr>
          <p:cNvSpPr txBox="1"/>
          <p:nvPr/>
        </p:nvSpPr>
        <p:spPr>
          <a:xfrm>
            <a:off x="737327" y="1236989"/>
            <a:ext cx="8894859" cy="4384021"/>
          </a:xfrm>
          <a:prstGeom prst="rect">
            <a:avLst/>
          </a:prstGeom>
          <a:noFill/>
        </p:spPr>
        <p:txBody>
          <a:bodyPr wrap="square" rtlCol="0">
            <a:spAutoFit/>
          </a:bodyPr>
          <a:lstStyle/>
          <a:p>
            <a:pPr>
              <a:lnSpc>
                <a:spcPct val="200000"/>
              </a:lnSpc>
            </a:pPr>
            <a:r>
              <a:rPr lang="ja-JP" altLang="en-US" sz="2400" b="1" dirty="0">
                <a:solidFill>
                  <a:schemeClr val="tx1">
                    <a:lumMod val="85000"/>
                    <a:lumOff val="15000"/>
                  </a:schemeClr>
                </a:solidFill>
                <a:latin typeface="BIZ UDゴシック" panose="020B0400000000000000" pitchFamily="49" charset="-128"/>
                <a:ea typeface="BIZ UDゴシック" panose="020B0400000000000000" pitchFamily="49" charset="-128"/>
              </a:rPr>
              <a:t>１．不妊治療・不育症治療の基礎知識</a:t>
            </a:r>
            <a:endParaRPr lang="en-US" altLang="ja-JP" sz="24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a:p>
            <a:pPr>
              <a:lnSpc>
                <a:spcPct val="200000"/>
              </a:lnSpc>
            </a:pPr>
            <a:r>
              <a:rPr lang="ja-JP" altLang="en-US" sz="2400" b="1" dirty="0">
                <a:solidFill>
                  <a:schemeClr val="tx1">
                    <a:lumMod val="85000"/>
                    <a:lumOff val="15000"/>
                  </a:schemeClr>
                </a:solidFill>
                <a:latin typeface="BIZ UDゴシック" panose="020B0400000000000000" pitchFamily="49" charset="-128"/>
                <a:ea typeface="BIZ UDゴシック" panose="020B0400000000000000" pitchFamily="49" charset="-128"/>
              </a:rPr>
              <a:t>２．不妊治療・不育症治療と仕事の両立について</a:t>
            </a:r>
          </a:p>
          <a:p>
            <a:pPr>
              <a:lnSpc>
                <a:spcPct val="200000"/>
              </a:lnSpc>
            </a:pPr>
            <a:r>
              <a:rPr lang="ja-JP" altLang="en-US" sz="2400" b="1" dirty="0">
                <a:solidFill>
                  <a:schemeClr val="tx1">
                    <a:lumMod val="85000"/>
                    <a:lumOff val="15000"/>
                  </a:schemeClr>
                </a:solidFill>
                <a:latin typeface="BIZ UDゴシック" panose="020B0400000000000000" pitchFamily="49" charset="-128"/>
                <a:ea typeface="BIZ UDゴシック" panose="020B0400000000000000" pitchFamily="49" charset="-128"/>
              </a:rPr>
              <a:t>３．不妊治療・不育症治療に係るハラスメント防止について</a:t>
            </a:r>
          </a:p>
          <a:p>
            <a:pPr>
              <a:lnSpc>
                <a:spcPct val="200000"/>
              </a:lnSpc>
            </a:pPr>
            <a:r>
              <a:rPr lang="ja-JP" altLang="en-US" sz="2400" b="1" dirty="0">
                <a:solidFill>
                  <a:schemeClr val="tx1">
                    <a:lumMod val="85000"/>
                    <a:lumOff val="15000"/>
                  </a:schemeClr>
                </a:solidFill>
                <a:latin typeface="BIZ UDゴシック" panose="020B0400000000000000" pitchFamily="49" charset="-128"/>
                <a:ea typeface="BIZ UDゴシック" panose="020B0400000000000000" pitchFamily="49" charset="-128"/>
              </a:rPr>
              <a:t>４．社内相談体制についての説明</a:t>
            </a:r>
          </a:p>
          <a:p>
            <a:pPr>
              <a:lnSpc>
                <a:spcPct val="200000"/>
              </a:lnSpc>
            </a:pPr>
            <a:r>
              <a:rPr lang="ja-JP" altLang="en-US" sz="2400" b="1" dirty="0">
                <a:solidFill>
                  <a:schemeClr val="tx1">
                    <a:lumMod val="85000"/>
                    <a:lumOff val="15000"/>
                  </a:schemeClr>
                </a:solidFill>
                <a:latin typeface="BIZ UDゴシック" panose="020B0400000000000000" pitchFamily="49" charset="-128"/>
                <a:ea typeface="BIZ UDゴシック" panose="020B0400000000000000" pitchFamily="49" charset="-128"/>
              </a:rPr>
              <a:t>５．休暇制度等の説明</a:t>
            </a:r>
          </a:p>
          <a:p>
            <a:pPr>
              <a:lnSpc>
                <a:spcPct val="200000"/>
              </a:lnSpc>
            </a:pPr>
            <a:r>
              <a:rPr lang="ja-JP" altLang="en-US" sz="2400" b="1" dirty="0">
                <a:solidFill>
                  <a:schemeClr val="tx1">
                    <a:lumMod val="85000"/>
                    <a:lumOff val="15000"/>
                  </a:schemeClr>
                </a:solidFill>
                <a:latin typeface="BIZ UDゴシック" panose="020B0400000000000000" pitchFamily="49" charset="-128"/>
                <a:ea typeface="BIZ UDゴシック" panose="020B0400000000000000" pitchFamily="49" charset="-128"/>
              </a:rPr>
              <a:t>６．テレワーク制度等の説明</a:t>
            </a:r>
            <a:endParaRPr lang="en-US" altLang="ja-JP" sz="2400" b="1"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sp>
        <p:nvSpPr>
          <p:cNvPr id="2" name="テキスト ボックス 1">
            <a:extLst>
              <a:ext uri="{FF2B5EF4-FFF2-40B4-BE49-F238E27FC236}">
                <a16:creationId xmlns:a16="http://schemas.microsoft.com/office/drawing/2014/main" id="{2C8C2111-60F9-F337-F5E0-712EC4E781F2}"/>
              </a:ext>
            </a:extLst>
          </p:cNvPr>
          <p:cNvSpPr txBox="1"/>
          <p:nvPr/>
        </p:nvSpPr>
        <p:spPr>
          <a:xfrm>
            <a:off x="9096866" y="1236989"/>
            <a:ext cx="1659118" cy="4384021"/>
          </a:xfrm>
          <a:prstGeom prst="rect">
            <a:avLst/>
          </a:prstGeom>
          <a:noFill/>
        </p:spPr>
        <p:txBody>
          <a:bodyPr wrap="square" rtlCol="0">
            <a:spAutoFit/>
          </a:bodyPr>
          <a:lstStyle/>
          <a:p>
            <a:pPr algn="r">
              <a:lnSpc>
                <a:spcPct val="200000"/>
              </a:lnSpc>
            </a:pPr>
            <a:r>
              <a:rPr lang="ja-JP" altLang="en-US" sz="2400" b="1" dirty="0">
                <a:solidFill>
                  <a:schemeClr val="tx1">
                    <a:lumMod val="85000"/>
                    <a:lumOff val="15000"/>
                  </a:schemeClr>
                </a:solidFill>
                <a:latin typeface="BIZ UDPゴシック" panose="020B0400000000000000" pitchFamily="50" charset="-128"/>
                <a:ea typeface="BIZ UDPゴシック" panose="020B0400000000000000" pitchFamily="50" charset="-128"/>
              </a:rPr>
              <a:t>３</a:t>
            </a:r>
            <a:endParaRPr lang="en-US" altLang="ja-JP" sz="24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algn="r">
              <a:lnSpc>
                <a:spcPct val="200000"/>
              </a:lnSpc>
            </a:pPr>
            <a:r>
              <a:rPr lang="ja-JP" altLang="en-US" sz="2400" b="1" dirty="0">
                <a:solidFill>
                  <a:schemeClr val="tx1">
                    <a:lumMod val="85000"/>
                    <a:lumOff val="15000"/>
                  </a:schemeClr>
                </a:solidFill>
                <a:latin typeface="BIZ UDPゴシック" panose="020B0400000000000000" pitchFamily="50" charset="-128"/>
                <a:ea typeface="BIZ UDPゴシック" panose="020B0400000000000000" pitchFamily="50" charset="-128"/>
              </a:rPr>
              <a:t>１１</a:t>
            </a:r>
            <a:endParaRPr lang="en-US" altLang="ja-JP" sz="2400" b="1" dirty="0">
              <a:solidFill>
                <a:schemeClr val="tx1">
                  <a:lumMod val="85000"/>
                  <a:lumOff val="15000"/>
                </a:schemeClr>
              </a:solidFill>
              <a:latin typeface="BIZ UDPゴシック" panose="020B0400000000000000" pitchFamily="50" charset="-128"/>
              <a:ea typeface="BIZ UDPゴシック" panose="020B0400000000000000" pitchFamily="50" charset="-128"/>
            </a:endParaRPr>
          </a:p>
          <a:p>
            <a:pPr algn="r">
              <a:lnSpc>
                <a:spcPct val="200000"/>
              </a:lnSpc>
            </a:pPr>
            <a:r>
              <a:rPr lang="en-US" altLang="ja-JP" sz="2400" b="1" dirty="0">
                <a:solidFill>
                  <a:schemeClr val="tx1">
                    <a:lumMod val="85000"/>
                    <a:lumOff val="15000"/>
                  </a:schemeClr>
                </a:solidFill>
                <a:latin typeface="BIZ UDPゴシック" panose="020B0400000000000000" pitchFamily="50" charset="-128"/>
                <a:ea typeface="BIZ UDPゴシック" panose="020B0400000000000000" pitchFamily="50" charset="-128"/>
              </a:rPr>
              <a:t>16</a:t>
            </a:r>
          </a:p>
          <a:p>
            <a:pPr algn="r">
              <a:lnSpc>
                <a:spcPct val="200000"/>
              </a:lnSpc>
            </a:pPr>
            <a:r>
              <a:rPr lang="en-US" altLang="ja-JP" sz="2400" b="1" dirty="0">
                <a:solidFill>
                  <a:schemeClr val="tx1">
                    <a:lumMod val="85000"/>
                    <a:lumOff val="15000"/>
                  </a:schemeClr>
                </a:solidFill>
                <a:latin typeface="BIZ UDPゴシック" panose="020B0400000000000000" pitchFamily="50" charset="-128"/>
                <a:ea typeface="BIZ UDPゴシック" panose="020B0400000000000000" pitchFamily="50" charset="-128"/>
              </a:rPr>
              <a:t>18</a:t>
            </a:r>
          </a:p>
          <a:p>
            <a:pPr algn="r">
              <a:lnSpc>
                <a:spcPct val="200000"/>
              </a:lnSpc>
            </a:pPr>
            <a:r>
              <a:rPr lang="en-US" altLang="ja-JP" sz="2400" b="1" dirty="0">
                <a:solidFill>
                  <a:schemeClr val="tx1">
                    <a:lumMod val="85000"/>
                    <a:lumOff val="15000"/>
                  </a:schemeClr>
                </a:solidFill>
                <a:latin typeface="BIZ UDPゴシック" panose="020B0400000000000000" pitchFamily="50" charset="-128"/>
                <a:ea typeface="BIZ UDPゴシック" panose="020B0400000000000000" pitchFamily="50" charset="-128"/>
              </a:rPr>
              <a:t>19</a:t>
            </a:r>
          </a:p>
          <a:p>
            <a:pPr algn="r">
              <a:lnSpc>
                <a:spcPct val="200000"/>
              </a:lnSpc>
            </a:pPr>
            <a:r>
              <a:rPr lang="en-US" altLang="ja-JP" sz="2400" b="1" dirty="0">
                <a:solidFill>
                  <a:schemeClr val="tx1">
                    <a:lumMod val="85000"/>
                    <a:lumOff val="15000"/>
                  </a:schemeClr>
                </a:solidFill>
                <a:latin typeface="BIZ UDPゴシック" panose="020B0400000000000000" pitchFamily="50" charset="-128"/>
                <a:ea typeface="BIZ UDPゴシック" panose="020B0400000000000000" pitchFamily="50" charset="-128"/>
              </a:rPr>
              <a:t>20</a:t>
            </a:r>
          </a:p>
        </p:txBody>
      </p:sp>
      <p:cxnSp>
        <p:nvCxnSpPr>
          <p:cNvPr id="15" name="直線コネクタ 14">
            <a:extLst>
              <a:ext uri="{FF2B5EF4-FFF2-40B4-BE49-F238E27FC236}">
                <a16:creationId xmlns:a16="http://schemas.microsoft.com/office/drawing/2014/main" id="{FA9AB682-0E90-8DDE-B7E7-94BA2BAA7AE5}"/>
              </a:ext>
            </a:extLst>
          </p:cNvPr>
          <p:cNvCxnSpPr>
            <a:cxnSpLocks/>
          </p:cNvCxnSpPr>
          <p:nvPr/>
        </p:nvCxnSpPr>
        <p:spPr>
          <a:xfrm>
            <a:off x="6297105" y="1715679"/>
            <a:ext cx="3610465"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8" name="直線コネクタ 17">
            <a:extLst>
              <a:ext uri="{FF2B5EF4-FFF2-40B4-BE49-F238E27FC236}">
                <a16:creationId xmlns:a16="http://schemas.microsoft.com/office/drawing/2014/main" id="{9BD9AB01-B8A1-2C9C-9E27-D653D29CB1A7}"/>
              </a:ext>
            </a:extLst>
          </p:cNvPr>
          <p:cNvCxnSpPr>
            <a:cxnSpLocks/>
          </p:cNvCxnSpPr>
          <p:nvPr/>
        </p:nvCxnSpPr>
        <p:spPr>
          <a:xfrm>
            <a:off x="5015060" y="5373279"/>
            <a:ext cx="4892510"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59F1A278-21D5-73D2-843D-256FAF3AC2E5}"/>
              </a:ext>
            </a:extLst>
          </p:cNvPr>
          <p:cNvCxnSpPr>
            <a:cxnSpLocks/>
          </p:cNvCxnSpPr>
          <p:nvPr/>
        </p:nvCxnSpPr>
        <p:spPr>
          <a:xfrm>
            <a:off x="4157221" y="4656842"/>
            <a:ext cx="5750349"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6394FEFD-9FA5-FE51-86EB-623538DAE7B6}"/>
              </a:ext>
            </a:extLst>
          </p:cNvPr>
          <p:cNvCxnSpPr>
            <a:cxnSpLocks/>
          </p:cNvCxnSpPr>
          <p:nvPr/>
        </p:nvCxnSpPr>
        <p:spPr>
          <a:xfrm>
            <a:off x="5618375" y="3902697"/>
            <a:ext cx="4289195"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968A7F31-118D-9A52-8398-389414B8F935}"/>
              </a:ext>
            </a:extLst>
          </p:cNvPr>
          <p:cNvCxnSpPr>
            <a:cxnSpLocks/>
          </p:cNvCxnSpPr>
          <p:nvPr/>
        </p:nvCxnSpPr>
        <p:spPr>
          <a:xfrm>
            <a:off x="9294829" y="3186260"/>
            <a:ext cx="612741"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E624C128-B42A-4945-F1F9-14778FE16141}"/>
              </a:ext>
            </a:extLst>
          </p:cNvPr>
          <p:cNvCxnSpPr>
            <a:cxnSpLocks/>
          </p:cNvCxnSpPr>
          <p:nvPr/>
        </p:nvCxnSpPr>
        <p:spPr>
          <a:xfrm>
            <a:off x="7729979" y="2450970"/>
            <a:ext cx="2177591" cy="0"/>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13009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B046C-741F-750A-DC72-82C95958B4BE}"/>
            </a:ext>
          </a:extLst>
        </p:cNvPr>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3A38F351-A51B-4C02-FA24-E72890FCE61E}"/>
              </a:ext>
            </a:extLst>
          </p:cNvPr>
          <p:cNvGrpSpPr/>
          <p:nvPr/>
        </p:nvGrpSpPr>
        <p:grpSpPr>
          <a:xfrm>
            <a:off x="587825" y="134699"/>
            <a:ext cx="417101" cy="405792"/>
            <a:chOff x="915867" y="206729"/>
            <a:chExt cx="351532" cy="342000"/>
          </a:xfrm>
        </p:grpSpPr>
        <p:sp>
          <p:nvSpPr>
            <p:cNvPr id="4" name="正方形/長方形 3">
              <a:extLst>
                <a:ext uri="{FF2B5EF4-FFF2-40B4-BE49-F238E27FC236}">
                  <a16:creationId xmlns:a16="http://schemas.microsoft.com/office/drawing/2014/main" id="{3D04A3C2-9614-888C-06D2-0DC7D589D1EA}"/>
                </a:ext>
              </a:extLst>
            </p:cNvPr>
            <p:cNvSpPr/>
            <p:nvPr/>
          </p:nvSpPr>
          <p:spPr>
            <a:xfrm>
              <a:off x="1051399" y="332729"/>
              <a:ext cx="216000" cy="216000"/>
            </a:xfrm>
            <a:prstGeom prst="ellipse">
              <a:avLst/>
            </a:prstGeom>
            <a:solidFill>
              <a:srgbClr val="B1D9E9"/>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38E00049-0B90-9245-027C-2AEBE11CA4A7}"/>
                </a:ext>
              </a:extLst>
            </p:cNvPr>
            <p:cNvSpPr/>
            <p:nvPr/>
          </p:nvSpPr>
          <p:spPr>
            <a:xfrm>
              <a:off x="915867" y="206729"/>
              <a:ext cx="252000" cy="252000"/>
            </a:xfrm>
            <a:prstGeom prst="ellipse">
              <a:avLst/>
            </a:prstGeom>
            <a:solidFill>
              <a:srgbClr val="ED8B9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2" name="テキスト ボックス 1">
            <a:extLst>
              <a:ext uri="{FF2B5EF4-FFF2-40B4-BE49-F238E27FC236}">
                <a16:creationId xmlns:a16="http://schemas.microsoft.com/office/drawing/2014/main" id="{3CBE893B-ABDD-6668-BF40-10B8E6FD73AC}"/>
              </a:ext>
            </a:extLst>
          </p:cNvPr>
          <p:cNvSpPr txBox="1"/>
          <p:nvPr/>
        </p:nvSpPr>
        <p:spPr>
          <a:xfrm>
            <a:off x="1090826" y="160162"/>
            <a:ext cx="7451008" cy="400110"/>
          </a:xfrm>
          <a:prstGeom prst="rect">
            <a:avLst/>
          </a:prstGeom>
          <a:noFill/>
        </p:spPr>
        <p:txBody>
          <a:bodyPr wrap="square" rtlCol="0">
            <a:spAutoFit/>
          </a:bodyPr>
          <a:lstStyle/>
          <a:p>
            <a:r>
              <a:rPr lang="ja-JP" altLang="en-US" sz="2000" b="1" dirty="0">
                <a:solidFill>
                  <a:schemeClr val="tx1">
                    <a:lumMod val="75000"/>
                    <a:lumOff val="25000"/>
                  </a:schemeClr>
                </a:solidFill>
                <a:latin typeface="BIZ UDゴシック" panose="020B0400000000000000" pitchFamily="49" charset="-128"/>
                <a:ea typeface="BIZ UDゴシック" panose="020B0400000000000000" pitchFamily="49" charset="-128"/>
              </a:rPr>
              <a:t>６．テレワーク制度等の説明</a:t>
            </a:r>
            <a:endParaRPr lang="ja-JP" altLang="en-US" sz="2000" b="1" dirty="0">
              <a:solidFill>
                <a:srgbClr val="FF0000"/>
              </a:solidFill>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D19A89BF-976D-3845-8F72-0316AE501EC3}"/>
              </a:ext>
            </a:extLst>
          </p:cNvPr>
          <p:cNvSpPr txBox="1"/>
          <p:nvPr/>
        </p:nvSpPr>
        <p:spPr>
          <a:xfrm>
            <a:off x="1246471" y="846773"/>
            <a:ext cx="10175780" cy="646331"/>
          </a:xfrm>
          <a:prstGeom prst="rect">
            <a:avLst/>
          </a:prstGeom>
          <a:noFill/>
        </p:spPr>
        <p:txBody>
          <a:bodyPr wrap="square">
            <a:spAutoFit/>
          </a:bodyPr>
          <a:lstStyle/>
          <a:p>
            <a:pPr marL="285750" indent="-285750">
              <a:spcBef>
                <a:spcPts val="600"/>
              </a:spcBef>
              <a:buFont typeface="Wingdings" panose="05000000000000000000" pitchFamily="2" charset="2"/>
              <a:buChar char="l"/>
            </a:pPr>
            <a:r>
              <a:rPr lang="ja-JP" altLang="en-US" dirty="0">
                <a:latin typeface="BIZ UDPゴシック" panose="020B0400000000000000" pitchFamily="50" charset="-128"/>
                <a:ea typeface="BIZ UDPゴシック" panose="020B0400000000000000" pitchFamily="50" charset="-128"/>
              </a:rPr>
              <a:t>不妊治療・不育症治療では、通院日程の調整や体調変化への対応が必要になります。</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働き方を柔軟にすることで、仕事との両立がしやすくなる場合があります。</a:t>
            </a:r>
            <a:endParaRPr lang="ja-JP" altLang="en-US" sz="1200" dirty="0">
              <a:latin typeface="BIZ UDPゴシック" panose="020B0400000000000000" pitchFamily="50" charset="-128"/>
              <a:ea typeface="BIZ UDPゴシック" panose="020B0400000000000000" pitchFamily="50" charset="-128"/>
            </a:endParaRPr>
          </a:p>
        </p:txBody>
      </p:sp>
      <p:graphicFrame>
        <p:nvGraphicFramePr>
          <p:cNvPr id="11" name="表 10">
            <a:extLst>
              <a:ext uri="{FF2B5EF4-FFF2-40B4-BE49-F238E27FC236}">
                <a16:creationId xmlns:a16="http://schemas.microsoft.com/office/drawing/2014/main" id="{84C52DF3-642A-6FF1-E0EC-031EC5379604}"/>
              </a:ext>
            </a:extLst>
          </p:cNvPr>
          <p:cNvGraphicFramePr>
            <a:graphicFrameLocks noGrp="1"/>
          </p:cNvGraphicFramePr>
          <p:nvPr>
            <p:extLst>
              <p:ext uri="{D42A27DB-BD31-4B8C-83A1-F6EECF244321}">
                <p14:modId xmlns:p14="http://schemas.microsoft.com/office/powerpoint/2010/main" val="3215909655"/>
              </p:ext>
            </p:extLst>
          </p:nvPr>
        </p:nvGraphicFramePr>
        <p:xfrm>
          <a:off x="1202409" y="1768864"/>
          <a:ext cx="9756183" cy="4456575"/>
        </p:xfrm>
        <a:graphic>
          <a:graphicData uri="http://schemas.openxmlformats.org/drawingml/2006/table">
            <a:tbl>
              <a:tblPr firstRow="1" bandRow="1">
                <a:tableStyleId>{5C22544A-7EE6-4342-B048-85BDC9FD1C3A}</a:tableStyleId>
              </a:tblPr>
              <a:tblGrid>
                <a:gridCol w="2297536">
                  <a:extLst>
                    <a:ext uri="{9D8B030D-6E8A-4147-A177-3AD203B41FA5}">
                      <a16:colId xmlns:a16="http://schemas.microsoft.com/office/drawing/2014/main" val="3828800425"/>
                    </a:ext>
                  </a:extLst>
                </a:gridCol>
                <a:gridCol w="3636579">
                  <a:extLst>
                    <a:ext uri="{9D8B030D-6E8A-4147-A177-3AD203B41FA5}">
                      <a16:colId xmlns:a16="http://schemas.microsoft.com/office/drawing/2014/main" val="2309195408"/>
                    </a:ext>
                  </a:extLst>
                </a:gridCol>
                <a:gridCol w="3822068">
                  <a:extLst>
                    <a:ext uri="{9D8B030D-6E8A-4147-A177-3AD203B41FA5}">
                      <a16:colId xmlns:a16="http://schemas.microsoft.com/office/drawing/2014/main" val="3572716891"/>
                    </a:ext>
                  </a:extLst>
                </a:gridCol>
              </a:tblGrid>
              <a:tr h="419460">
                <a:tc>
                  <a:txBody>
                    <a:bodyPr/>
                    <a:lstStyle/>
                    <a:p>
                      <a:pPr algn="ctr" fontAlgn="ctr">
                        <a:buNone/>
                      </a:pPr>
                      <a:r>
                        <a:rPr lang="ja-JP" altLang="en-US" sz="1800" b="1" i="0" u="none" strike="noStrike" dirty="0">
                          <a:solidFill>
                            <a:schemeClr val="bg1"/>
                          </a:solidFill>
                          <a:effectLst/>
                          <a:latin typeface="BIZ UDPゴシック" panose="020B0400000000000000" pitchFamily="50" charset="-128"/>
                          <a:ea typeface="BIZ UDPゴシック" panose="020B0400000000000000" pitchFamily="50" charset="-128"/>
                        </a:rPr>
                        <a:t>制度名</a:t>
                      </a:r>
                    </a:p>
                  </a:txBody>
                  <a:tcPr marL="6350" marR="6350" marT="6350" marB="0" anchor="ctr"/>
                </a:tc>
                <a:tc>
                  <a:txBody>
                    <a:bodyPr/>
                    <a:lstStyle/>
                    <a:p>
                      <a:pPr algn="ctr" fontAlgn="ctr">
                        <a:buNone/>
                      </a:pPr>
                      <a:r>
                        <a:rPr lang="ja-JP" altLang="en-US" sz="1800" b="1" i="0" u="none" strike="noStrike" dirty="0">
                          <a:solidFill>
                            <a:schemeClr val="bg1"/>
                          </a:solidFill>
                          <a:effectLst/>
                          <a:latin typeface="BIZ UDPゴシック" panose="020B0400000000000000" pitchFamily="50" charset="-128"/>
                          <a:ea typeface="BIZ UDPゴシック" panose="020B0400000000000000" pitchFamily="50" charset="-128"/>
                        </a:rPr>
                        <a:t>制度内容</a:t>
                      </a:r>
                    </a:p>
                  </a:txBody>
                  <a:tcPr marL="6350" marR="6350" marT="6350" marB="0" anchor="ctr"/>
                </a:tc>
                <a:tc>
                  <a:txBody>
                    <a:bodyPr/>
                    <a:lstStyle/>
                    <a:p>
                      <a:pPr algn="ctr" fontAlgn="ctr">
                        <a:buNone/>
                      </a:pPr>
                      <a:r>
                        <a:rPr kumimoji="1" lang="ja-JP" altLang="ja-JP" sz="1800" b="1" kern="1200" dirty="0">
                          <a:solidFill>
                            <a:schemeClr val="lt1"/>
                          </a:solidFill>
                          <a:effectLst/>
                          <a:latin typeface="+mn-lt"/>
                          <a:ea typeface="+mn-ea"/>
                          <a:cs typeface="+mn-cs"/>
                        </a:rPr>
                        <a:t>どのようなときに利用できるか</a:t>
                      </a:r>
                      <a:endParaRPr lang="ja-JP" altLang="en-US" sz="1800" b="1" i="0" u="none" strike="noStrike" dirty="0">
                        <a:solidFill>
                          <a:schemeClr val="bg1"/>
                        </a:solidFill>
                        <a:effectLst/>
                        <a:latin typeface="BIZ UDPゴシック" panose="020B0400000000000000" pitchFamily="50" charset="-128"/>
                        <a:ea typeface="BIZ UDPゴシック" panose="020B0400000000000000" pitchFamily="50" charset="-128"/>
                      </a:endParaRPr>
                    </a:p>
                  </a:txBody>
                  <a:tcPr marL="6350" marR="6350" marT="6350" marB="0" anchor="ctr"/>
                </a:tc>
                <a:extLst>
                  <a:ext uri="{0D108BD9-81ED-4DB2-BD59-A6C34878D82A}">
                    <a16:rowId xmlns:a16="http://schemas.microsoft.com/office/drawing/2014/main" val="412120321"/>
                  </a:ext>
                </a:extLst>
              </a:tr>
              <a:tr h="807423">
                <a:tc>
                  <a:txBody>
                    <a:bodyPr/>
                    <a:lstStyle/>
                    <a:p>
                      <a:pPr>
                        <a:buNone/>
                      </a:pPr>
                      <a:endParaRPr lang="ja-JP" altLang="en-US" sz="1600" dirty="0">
                        <a:latin typeface="BIZ UDPゴシック" panose="020B0400000000000000" pitchFamily="50" charset="-128"/>
                        <a:ea typeface="BIZ UDPゴシック" panose="020B0400000000000000" pitchFamily="50" charset="-128"/>
                      </a:endParaRPr>
                    </a:p>
                  </a:txBody>
                  <a:tcPr anchor="ctr"/>
                </a:tc>
                <a:tc>
                  <a:txBody>
                    <a:bodyPr/>
                    <a:lstStyle/>
                    <a:p>
                      <a:pPr>
                        <a:buNone/>
                      </a:pPr>
                      <a:endParaRPr lang="ja-JP" altLang="en-US" sz="1600" dirty="0">
                        <a:latin typeface="BIZ UDPゴシック" panose="020B0400000000000000" pitchFamily="50" charset="-128"/>
                        <a:ea typeface="BIZ UDPゴシック" panose="020B0400000000000000" pitchFamily="50" charset="-128"/>
                      </a:endParaRPr>
                    </a:p>
                  </a:txBody>
                  <a:tcPr anchor="ctr"/>
                </a:tc>
                <a:tc>
                  <a:txBody>
                    <a:bodyPr/>
                    <a:lstStyle/>
                    <a:p>
                      <a:pPr>
                        <a:buNone/>
                      </a:pPr>
                      <a:endParaRPr lang="ja-JP" altLang="en-US" sz="16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31589432"/>
                  </a:ext>
                </a:extLst>
              </a:tr>
              <a:tr h="807423">
                <a:tc>
                  <a:txBody>
                    <a:bodyPr/>
                    <a:lstStyle/>
                    <a:p>
                      <a:pPr>
                        <a:buNone/>
                      </a:pPr>
                      <a:endParaRPr lang="ja-JP" altLang="en-US" sz="1600" dirty="0">
                        <a:latin typeface="BIZ UDPゴシック" panose="020B0400000000000000" pitchFamily="50" charset="-128"/>
                        <a:ea typeface="BIZ UDPゴシック" panose="020B0400000000000000" pitchFamily="50" charset="-128"/>
                      </a:endParaRPr>
                    </a:p>
                  </a:txBody>
                  <a:tcPr anchor="ct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nchor="ctr"/>
                </a:tc>
                <a:tc>
                  <a:txBody>
                    <a:bodyPr/>
                    <a:lstStyle/>
                    <a:p>
                      <a:endParaRPr kumimoji="1" lang="ja-JP" altLang="en-US" sz="160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422792330"/>
                  </a:ext>
                </a:extLst>
              </a:tr>
              <a:tr h="807423">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nchor="ct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nchor="ctr"/>
                </a:tc>
                <a:tc>
                  <a:txBody>
                    <a:bodyPr/>
                    <a:lstStyle/>
                    <a:p>
                      <a:endParaRPr kumimoji="1" lang="ja-JP" altLang="en-US" sz="160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2658185124"/>
                  </a:ext>
                </a:extLst>
              </a:tr>
              <a:tr h="807423">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nchor="ct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nchor="ct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714061813"/>
                  </a:ext>
                </a:extLst>
              </a:tr>
              <a:tr h="807423">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nchor="ct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nchor="ct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nchor="ctr"/>
                </a:tc>
                <a:extLst>
                  <a:ext uri="{0D108BD9-81ED-4DB2-BD59-A6C34878D82A}">
                    <a16:rowId xmlns:a16="http://schemas.microsoft.com/office/drawing/2014/main" val="1059268713"/>
                  </a:ext>
                </a:extLst>
              </a:tr>
            </a:tbl>
          </a:graphicData>
        </a:graphic>
      </p:graphicFrame>
      <p:sp>
        <p:nvSpPr>
          <p:cNvPr id="13" name="テキスト ボックス 12">
            <a:extLst>
              <a:ext uri="{FF2B5EF4-FFF2-40B4-BE49-F238E27FC236}">
                <a16:creationId xmlns:a16="http://schemas.microsoft.com/office/drawing/2014/main" id="{83A594B4-845B-BEB8-1BBA-45FDB5A9FDC5}"/>
              </a:ext>
            </a:extLst>
          </p:cNvPr>
          <p:cNvSpPr txBox="1"/>
          <p:nvPr/>
        </p:nvSpPr>
        <p:spPr>
          <a:xfrm>
            <a:off x="3230179" y="3208283"/>
            <a:ext cx="5030952" cy="1077218"/>
          </a:xfrm>
          <a:prstGeom prst="rect">
            <a:avLst/>
          </a:prstGeom>
          <a:solidFill>
            <a:schemeClr val="bg1"/>
          </a:solidFill>
          <a:ln>
            <a:solidFill>
              <a:schemeClr val="tx1"/>
            </a:solidFill>
          </a:ln>
        </p:spPr>
        <p:txBody>
          <a:bodyPr wrap="square" rtlCol="0">
            <a:spAutoFit/>
          </a:bodyPr>
          <a:lstStyle/>
          <a:p>
            <a:r>
              <a:rPr kumimoji="1" lang="ja-JP" altLang="en-US" sz="3200" dirty="0">
                <a:solidFill>
                  <a:srgbClr val="00B0F0"/>
                </a:solidFill>
                <a:latin typeface="BIZ UDPゴシック" panose="020B0400000000000000" pitchFamily="50" charset="-128"/>
                <a:ea typeface="BIZ UDPゴシック" panose="020B0400000000000000" pitchFamily="50" charset="-128"/>
              </a:rPr>
              <a:t>自社の制度等を書き込んで</a:t>
            </a:r>
            <a:endParaRPr kumimoji="1" lang="en-US" altLang="ja-JP" sz="3200" dirty="0">
              <a:solidFill>
                <a:srgbClr val="00B0F0"/>
              </a:solidFill>
              <a:latin typeface="BIZ UDPゴシック" panose="020B0400000000000000" pitchFamily="50" charset="-128"/>
              <a:ea typeface="BIZ UDPゴシック" panose="020B0400000000000000" pitchFamily="50" charset="-128"/>
            </a:endParaRPr>
          </a:p>
          <a:p>
            <a:r>
              <a:rPr kumimoji="1" lang="ja-JP" altLang="en-US" sz="3200" dirty="0">
                <a:solidFill>
                  <a:srgbClr val="00B0F0"/>
                </a:solidFill>
                <a:latin typeface="BIZ UDPゴシック" panose="020B0400000000000000" pitchFamily="50" charset="-128"/>
                <a:ea typeface="BIZ UDPゴシック" panose="020B0400000000000000" pitchFamily="50" charset="-128"/>
              </a:rPr>
              <a:t>お使いください。</a:t>
            </a:r>
          </a:p>
        </p:txBody>
      </p:sp>
    </p:spTree>
    <p:extLst>
      <p:ext uri="{BB962C8B-B14F-4D97-AF65-F5344CB8AC3E}">
        <p14:creationId xmlns:p14="http://schemas.microsoft.com/office/powerpoint/2010/main" val="2795102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A9C8A-F1B4-55E5-FC4D-01BFBA1CDE3B}"/>
            </a:ext>
          </a:extLst>
        </p:cNvPr>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34A7E75B-0DBA-F5E0-B655-AEB49E6FFF71}"/>
              </a:ext>
            </a:extLst>
          </p:cNvPr>
          <p:cNvGrpSpPr/>
          <p:nvPr/>
        </p:nvGrpSpPr>
        <p:grpSpPr>
          <a:xfrm>
            <a:off x="587825" y="134699"/>
            <a:ext cx="417101" cy="405792"/>
            <a:chOff x="915867" y="206729"/>
            <a:chExt cx="351532" cy="342000"/>
          </a:xfrm>
        </p:grpSpPr>
        <p:sp>
          <p:nvSpPr>
            <p:cNvPr id="4" name="正方形/長方形 3">
              <a:extLst>
                <a:ext uri="{FF2B5EF4-FFF2-40B4-BE49-F238E27FC236}">
                  <a16:creationId xmlns:a16="http://schemas.microsoft.com/office/drawing/2014/main" id="{AA6E78ED-ABA6-7E9B-6092-7B1B5DEAE313}"/>
                </a:ext>
              </a:extLst>
            </p:cNvPr>
            <p:cNvSpPr/>
            <p:nvPr/>
          </p:nvSpPr>
          <p:spPr>
            <a:xfrm>
              <a:off x="1051399" y="332729"/>
              <a:ext cx="216000" cy="216000"/>
            </a:xfrm>
            <a:prstGeom prst="ellipse">
              <a:avLst/>
            </a:prstGeom>
            <a:solidFill>
              <a:srgbClr val="B1D9E9"/>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A820BCF6-FF5F-FB71-C0A4-83138701083A}"/>
                </a:ext>
              </a:extLst>
            </p:cNvPr>
            <p:cNvSpPr/>
            <p:nvPr/>
          </p:nvSpPr>
          <p:spPr>
            <a:xfrm>
              <a:off x="915867" y="206729"/>
              <a:ext cx="252000" cy="252000"/>
            </a:xfrm>
            <a:prstGeom prst="ellipse">
              <a:avLst/>
            </a:prstGeom>
            <a:solidFill>
              <a:srgbClr val="ED8B9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16" name="テキスト ボックス 15">
            <a:extLst>
              <a:ext uri="{FF2B5EF4-FFF2-40B4-BE49-F238E27FC236}">
                <a16:creationId xmlns:a16="http://schemas.microsoft.com/office/drawing/2014/main" id="{4AAE040C-4C50-3AC2-7DAD-EE543CD0484F}"/>
              </a:ext>
            </a:extLst>
          </p:cNvPr>
          <p:cNvSpPr txBox="1"/>
          <p:nvPr/>
        </p:nvSpPr>
        <p:spPr>
          <a:xfrm>
            <a:off x="1090826" y="160162"/>
            <a:ext cx="6846674" cy="400110"/>
          </a:xfrm>
          <a:prstGeom prst="rect">
            <a:avLst/>
          </a:prstGeom>
          <a:noFill/>
        </p:spPr>
        <p:txBody>
          <a:bodyPr wrap="square" rtlCol="0">
            <a:spAutoFit/>
          </a:bodyPr>
          <a:lstStyle/>
          <a:p>
            <a:r>
              <a:rPr lang="ja-JP" altLang="en-US" sz="2000" b="1" dirty="0">
                <a:solidFill>
                  <a:schemeClr val="tx1">
                    <a:lumMod val="75000"/>
                    <a:lumOff val="25000"/>
                  </a:schemeClr>
                </a:solidFill>
                <a:latin typeface="BIZ UDゴシック" panose="020B0400000000000000" pitchFamily="49" charset="-128"/>
                <a:ea typeface="BIZ UDゴシック" panose="020B0400000000000000" pitchFamily="49" charset="-128"/>
              </a:rPr>
              <a:t>１．不妊治療・不育症治療の基礎知識</a:t>
            </a:r>
          </a:p>
        </p:txBody>
      </p:sp>
      <p:sp>
        <p:nvSpPr>
          <p:cNvPr id="6" name="テキスト ボックス 5">
            <a:extLst>
              <a:ext uri="{FF2B5EF4-FFF2-40B4-BE49-F238E27FC236}">
                <a16:creationId xmlns:a16="http://schemas.microsoft.com/office/drawing/2014/main" id="{66F6BCF1-40DE-6951-78D4-4A5608115C14}"/>
              </a:ext>
            </a:extLst>
          </p:cNvPr>
          <p:cNvSpPr txBox="1"/>
          <p:nvPr/>
        </p:nvSpPr>
        <p:spPr>
          <a:xfrm>
            <a:off x="1147978" y="2961858"/>
            <a:ext cx="8894859" cy="400110"/>
          </a:xfrm>
          <a:prstGeom prst="rect">
            <a:avLst/>
          </a:prstGeom>
          <a:noFill/>
        </p:spPr>
        <p:txBody>
          <a:bodyPr wrap="square" rtlCol="0">
            <a:spAutoFit/>
          </a:bodyPr>
          <a:lstStyle/>
          <a:p>
            <a:r>
              <a:rPr lang="ja-JP" altLang="en-US" sz="2000" b="1" dirty="0">
                <a:solidFill>
                  <a:schemeClr val="tx1">
                    <a:lumMod val="85000"/>
                    <a:lumOff val="15000"/>
                  </a:schemeClr>
                </a:solidFill>
                <a:latin typeface="BIZ UDゴシック" panose="020B0400000000000000" pitchFamily="49" charset="-128"/>
                <a:ea typeface="BIZ UDゴシック" panose="020B0400000000000000" pitchFamily="49" charset="-128"/>
              </a:rPr>
              <a:t>不妊の原因</a:t>
            </a:r>
            <a:endParaRPr lang="en-US" altLang="ja-JP" sz="2000"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sp>
        <p:nvSpPr>
          <p:cNvPr id="14" name="テキスト ボックス 13">
            <a:extLst>
              <a:ext uri="{FF2B5EF4-FFF2-40B4-BE49-F238E27FC236}">
                <a16:creationId xmlns:a16="http://schemas.microsoft.com/office/drawing/2014/main" id="{365AF69C-FB8E-760C-2698-776F6F85828E}"/>
              </a:ext>
            </a:extLst>
          </p:cNvPr>
          <p:cNvSpPr txBox="1"/>
          <p:nvPr/>
        </p:nvSpPr>
        <p:spPr>
          <a:xfrm>
            <a:off x="3340222" y="5955288"/>
            <a:ext cx="6788342" cy="369332"/>
          </a:xfrm>
          <a:prstGeom prst="rect">
            <a:avLst/>
          </a:prstGeom>
          <a:noFill/>
        </p:spPr>
        <p:txBody>
          <a:bodyPr wrap="square">
            <a:spAutoFit/>
          </a:bodyPr>
          <a:lstStyle/>
          <a:p>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ただし、検査をしても原因がわからないことも多い</a:t>
            </a:r>
          </a:p>
        </p:txBody>
      </p:sp>
      <p:grpSp>
        <p:nvGrpSpPr>
          <p:cNvPr id="8" name="グループ化 7">
            <a:extLst>
              <a:ext uri="{FF2B5EF4-FFF2-40B4-BE49-F238E27FC236}">
                <a16:creationId xmlns:a16="http://schemas.microsoft.com/office/drawing/2014/main" id="{6F7F1C7F-A89F-C936-82B3-46B095AAE653}"/>
              </a:ext>
            </a:extLst>
          </p:cNvPr>
          <p:cNvGrpSpPr/>
          <p:nvPr/>
        </p:nvGrpSpPr>
        <p:grpSpPr>
          <a:xfrm>
            <a:off x="1841667" y="3324329"/>
            <a:ext cx="8508666" cy="2496209"/>
            <a:chOff x="1364358" y="3324329"/>
            <a:chExt cx="8508666" cy="2496209"/>
          </a:xfrm>
        </p:grpSpPr>
        <p:pic>
          <p:nvPicPr>
            <p:cNvPr id="10" name="図 9">
              <a:extLst>
                <a:ext uri="{FF2B5EF4-FFF2-40B4-BE49-F238E27FC236}">
                  <a16:creationId xmlns:a16="http://schemas.microsoft.com/office/drawing/2014/main" id="{59DBAA0C-E0F5-C0C8-D395-CDB45BC8412E}"/>
                </a:ext>
              </a:extLst>
            </p:cNvPr>
            <p:cNvPicPr>
              <a:picLocks noChangeAspect="1"/>
            </p:cNvPicPr>
            <p:nvPr/>
          </p:nvPicPr>
          <p:blipFill>
            <a:blip r:embed="rId2"/>
            <a:srcRect b="50194"/>
            <a:stretch>
              <a:fillRect/>
            </a:stretch>
          </p:blipFill>
          <p:spPr>
            <a:xfrm>
              <a:off x="1364358" y="4487614"/>
              <a:ext cx="4209946" cy="1225629"/>
            </a:xfrm>
            <a:prstGeom prst="rect">
              <a:avLst/>
            </a:prstGeom>
          </p:spPr>
        </p:pic>
        <p:pic>
          <p:nvPicPr>
            <p:cNvPr id="11" name="図 10">
              <a:extLst>
                <a:ext uri="{FF2B5EF4-FFF2-40B4-BE49-F238E27FC236}">
                  <a16:creationId xmlns:a16="http://schemas.microsoft.com/office/drawing/2014/main" id="{F3ECBB7D-42B4-F9E8-9C31-973A43957497}"/>
                </a:ext>
              </a:extLst>
            </p:cNvPr>
            <p:cNvPicPr>
              <a:picLocks noChangeAspect="1"/>
            </p:cNvPicPr>
            <p:nvPr/>
          </p:nvPicPr>
          <p:blipFill>
            <a:blip r:embed="rId3"/>
            <a:stretch>
              <a:fillRect/>
            </a:stretch>
          </p:blipFill>
          <p:spPr>
            <a:xfrm>
              <a:off x="4076557" y="3324329"/>
              <a:ext cx="3173043" cy="1274969"/>
            </a:xfrm>
            <a:prstGeom prst="rect">
              <a:avLst/>
            </a:prstGeom>
          </p:spPr>
        </p:pic>
        <p:pic>
          <p:nvPicPr>
            <p:cNvPr id="7" name="図 6">
              <a:extLst>
                <a:ext uri="{FF2B5EF4-FFF2-40B4-BE49-F238E27FC236}">
                  <a16:creationId xmlns:a16="http://schemas.microsoft.com/office/drawing/2014/main" id="{BBD3F4AF-A7AE-978C-FD33-0A144F3D44ED}"/>
                </a:ext>
              </a:extLst>
            </p:cNvPr>
            <p:cNvPicPr>
              <a:picLocks noChangeAspect="1"/>
            </p:cNvPicPr>
            <p:nvPr/>
          </p:nvPicPr>
          <p:blipFill>
            <a:blip r:embed="rId2"/>
            <a:srcRect t="50374"/>
            <a:stretch>
              <a:fillRect/>
            </a:stretch>
          </p:blipFill>
          <p:spPr>
            <a:xfrm>
              <a:off x="5663078" y="4599298"/>
              <a:ext cx="4209946" cy="1221240"/>
            </a:xfrm>
            <a:prstGeom prst="rect">
              <a:avLst/>
            </a:prstGeom>
          </p:spPr>
        </p:pic>
      </p:grpSp>
      <p:sp>
        <p:nvSpPr>
          <p:cNvPr id="13" name="テキスト ボックス 12">
            <a:extLst>
              <a:ext uri="{FF2B5EF4-FFF2-40B4-BE49-F238E27FC236}">
                <a16:creationId xmlns:a16="http://schemas.microsoft.com/office/drawing/2014/main" id="{61A1B7CF-5F3E-DC26-50A2-8820B2643345}"/>
              </a:ext>
            </a:extLst>
          </p:cNvPr>
          <p:cNvSpPr txBox="1"/>
          <p:nvPr/>
        </p:nvSpPr>
        <p:spPr>
          <a:xfrm>
            <a:off x="1147978" y="1532852"/>
            <a:ext cx="8894859" cy="400110"/>
          </a:xfrm>
          <a:prstGeom prst="rect">
            <a:avLst/>
          </a:prstGeom>
          <a:noFill/>
        </p:spPr>
        <p:txBody>
          <a:bodyPr wrap="square" rtlCol="0">
            <a:spAutoFit/>
          </a:bodyPr>
          <a:lstStyle/>
          <a:p>
            <a:r>
              <a:rPr lang="ja-JP" altLang="en-US" sz="2000" b="1" dirty="0">
                <a:solidFill>
                  <a:schemeClr val="tx1">
                    <a:lumMod val="85000"/>
                    <a:lumOff val="15000"/>
                  </a:schemeClr>
                </a:solidFill>
                <a:latin typeface="BIZ UDゴシック" panose="020B0400000000000000" pitchFamily="49" charset="-128"/>
                <a:ea typeface="BIZ UDゴシック" panose="020B0400000000000000" pitchFamily="49" charset="-128"/>
              </a:rPr>
              <a:t>不妊とは（定義）</a:t>
            </a:r>
            <a:endParaRPr lang="en-US" altLang="ja-JP" sz="2000"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sp>
        <p:nvSpPr>
          <p:cNvPr id="22" name="テキスト ボックス 21">
            <a:extLst>
              <a:ext uri="{FF2B5EF4-FFF2-40B4-BE49-F238E27FC236}">
                <a16:creationId xmlns:a16="http://schemas.microsoft.com/office/drawing/2014/main" id="{C93C682B-ECAC-D89F-6957-897FFF2F172B}"/>
              </a:ext>
            </a:extLst>
          </p:cNvPr>
          <p:cNvSpPr txBox="1"/>
          <p:nvPr/>
        </p:nvSpPr>
        <p:spPr>
          <a:xfrm>
            <a:off x="1226035" y="2060244"/>
            <a:ext cx="7970985" cy="646331"/>
          </a:xfrm>
          <a:prstGeom prst="rect">
            <a:avLst/>
          </a:prstGeom>
          <a:noFill/>
        </p:spPr>
        <p:txBody>
          <a:bodyPr wrap="square">
            <a:spAutoFit/>
          </a:bodyPr>
          <a:lstStyle/>
          <a:p>
            <a:pPr marL="285750" indent="-285750">
              <a:spcBef>
                <a:spcPts val="600"/>
              </a:spcBef>
              <a:buFont typeface="Wingdings" panose="05000000000000000000" pitchFamily="2" charset="2"/>
              <a:buChar char="l"/>
            </a:pPr>
            <a:r>
              <a:rPr lang="ja-JP" altLang="en-US" dirty="0">
                <a:latin typeface="BIZ UDPゴシック" panose="020B0400000000000000" pitchFamily="50" charset="-128"/>
                <a:ea typeface="BIZ UDPゴシック" panose="020B0400000000000000" pitchFamily="50" charset="-128"/>
              </a:rPr>
              <a:t>妊娠を望む健康な男女が、避妊をしないで性交をしていたにもかかわらず、１年間妊娠しない場合を指す</a:t>
            </a:r>
            <a:endParaRPr lang="ja-JP" altLang="en-US" sz="12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AAB34B35-548D-7F28-3211-659F0773ADE9}"/>
              </a:ext>
            </a:extLst>
          </p:cNvPr>
          <p:cNvSpPr txBox="1"/>
          <p:nvPr/>
        </p:nvSpPr>
        <p:spPr>
          <a:xfrm>
            <a:off x="2636132" y="6383075"/>
            <a:ext cx="7303970" cy="230832"/>
          </a:xfrm>
          <a:prstGeom prst="rect">
            <a:avLst/>
          </a:prstGeom>
          <a:noFill/>
        </p:spPr>
        <p:txBody>
          <a:bodyPr wrap="square">
            <a:spAutoFit/>
          </a:bodyPr>
          <a:lstStyle/>
          <a:p>
            <a:pPr algn="r"/>
            <a:r>
              <a:rPr lang="ja-JP" altLang="en-US" sz="900" dirty="0">
                <a:latin typeface="BIZ UDPゴシック" panose="020B0400000000000000" pitchFamily="50" charset="-128"/>
                <a:ea typeface="BIZ UDPゴシック" panose="020B0400000000000000" pitchFamily="50" charset="-128"/>
              </a:rPr>
              <a:t>（出所）　東京都福祉局「いつか子供がほしいと思っているあなたへ」</a:t>
            </a:r>
          </a:p>
        </p:txBody>
      </p:sp>
      <p:sp>
        <p:nvSpPr>
          <p:cNvPr id="17" name="テキスト ボックス 16">
            <a:extLst>
              <a:ext uri="{FF2B5EF4-FFF2-40B4-BE49-F238E27FC236}">
                <a16:creationId xmlns:a16="http://schemas.microsoft.com/office/drawing/2014/main" id="{2AB8E154-B10E-E1E5-1102-F648111D5E2D}"/>
              </a:ext>
            </a:extLst>
          </p:cNvPr>
          <p:cNvSpPr txBox="1"/>
          <p:nvPr/>
        </p:nvSpPr>
        <p:spPr>
          <a:xfrm>
            <a:off x="744751" y="906218"/>
            <a:ext cx="8894859" cy="400110"/>
          </a:xfrm>
          <a:prstGeom prst="rect">
            <a:avLst/>
          </a:prstGeom>
          <a:noFill/>
        </p:spPr>
        <p:txBody>
          <a:bodyPr wrap="square" rtlCol="0">
            <a:spAutoFit/>
          </a:bodyPr>
          <a:lstStyle/>
          <a:p>
            <a:r>
              <a:rPr lang="ja-JP" altLang="en-US" sz="2000" b="1" dirty="0">
                <a:solidFill>
                  <a:schemeClr val="tx1">
                    <a:lumMod val="85000"/>
                    <a:lumOff val="15000"/>
                  </a:schemeClr>
                </a:solidFill>
                <a:latin typeface="BIZ UDゴシック" panose="020B0400000000000000" pitchFamily="49" charset="-128"/>
                <a:ea typeface="BIZ UDゴシック" panose="020B0400000000000000" pitchFamily="49" charset="-128"/>
              </a:rPr>
              <a:t>不妊治療の現状・概要</a:t>
            </a:r>
            <a:endParaRPr lang="en-US" altLang="ja-JP" sz="2000"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142834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8D33D-F9A2-D08C-F5EB-E2F2D84CB016}"/>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D08A13B-DBFC-A537-95A9-05380AB76CFB}"/>
              </a:ext>
            </a:extLst>
          </p:cNvPr>
          <p:cNvSpPr txBox="1"/>
          <p:nvPr/>
        </p:nvSpPr>
        <p:spPr>
          <a:xfrm>
            <a:off x="1090826" y="160162"/>
            <a:ext cx="6846674" cy="400110"/>
          </a:xfrm>
          <a:prstGeom prst="rect">
            <a:avLst/>
          </a:prstGeom>
          <a:noFill/>
        </p:spPr>
        <p:txBody>
          <a:bodyPr wrap="square" rtlCol="0">
            <a:spAutoFit/>
          </a:bodyPr>
          <a:lstStyle/>
          <a:p>
            <a:r>
              <a:rPr lang="ja-JP" altLang="en-US" sz="2000" b="1" dirty="0">
                <a:solidFill>
                  <a:schemeClr val="tx1">
                    <a:lumMod val="75000"/>
                    <a:lumOff val="25000"/>
                  </a:schemeClr>
                </a:solidFill>
                <a:latin typeface="BIZ UDゴシック" panose="020B0400000000000000" pitchFamily="49" charset="-128"/>
                <a:ea typeface="BIZ UDゴシック" panose="020B0400000000000000" pitchFamily="49" charset="-128"/>
              </a:rPr>
              <a:t>１．不妊治療・不育症治療の基礎知識</a:t>
            </a:r>
          </a:p>
        </p:txBody>
      </p:sp>
      <p:grpSp>
        <p:nvGrpSpPr>
          <p:cNvPr id="5" name="グループ化 4">
            <a:extLst>
              <a:ext uri="{FF2B5EF4-FFF2-40B4-BE49-F238E27FC236}">
                <a16:creationId xmlns:a16="http://schemas.microsoft.com/office/drawing/2014/main" id="{8A4D42BA-19FE-5990-E32A-23AAF133C977}"/>
              </a:ext>
            </a:extLst>
          </p:cNvPr>
          <p:cNvGrpSpPr/>
          <p:nvPr/>
        </p:nvGrpSpPr>
        <p:grpSpPr>
          <a:xfrm>
            <a:off x="587825" y="134699"/>
            <a:ext cx="417101" cy="405792"/>
            <a:chOff x="915867" y="206729"/>
            <a:chExt cx="351532" cy="342000"/>
          </a:xfrm>
        </p:grpSpPr>
        <p:sp>
          <p:nvSpPr>
            <p:cNvPr id="4" name="正方形/長方形 3">
              <a:extLst>
                <a:ext uri="{FF2B5EF4-FFF2-40B4-BE49-F238E27FC236}">
                  <a16:creationId xmlns:a16="http://schemas.microsoft.com/office/drawing/2014/main" id="{7FE8DDE7-8DAD-1629-B578-F78FB7FBD7DA}"/>
                </a:ext>
              </a:extLst>
            </p:cNvPr>
            <p:cNvSpPr/>
            <p:nvPr/>
          </p:nvSpPr>
          <p:spPr>
            <a:xfrm>
              <a:off x="1051399" y="332729"/>
              <a:ext cx="216000" cy="216000"/>
            </a:xfrm>
            <a:prstGeom prst="ellipse">
              <a:avLst/>
            </a:prstGeom>
            <a:solidFill>
              <a:srgbClr val="B1D9E9"/>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F01B5EDE-22A6-2D98-1841-E6FE90EE0532}"/>
                </a:ext>
              </a:extLst>
            </p:cNvPr>
            <p:cNvSpPr/>
            <p:nvPr/>
          </p:nvSpPr>
          <p:spPr>
            <a:xfrm>
              <a:off x="915867" y="206729"/>
              <a:ext cx="252000" cy="252000"/>
            </a:xfrm>
            <a:prstGeom prst="ellipse">
              <a:avLst/>
            </a:prstGeom>
            <a:solidFill>
              <a:srgbClr val="ED8B9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11" name="テキスト ボックス 10">
            <a:extLst>
              <a:ext uri="{FF2B5EF4-FFF2-40B4-BE49-F238E27FC236}">
                <a16:creationId xmlns:a16="http://schemas.microsoft.com/office/drawing/2014/main" id="{6826EF0B-B82E-ACC4-98C9-1477F0961211}"/>
              </a:ext>
            </a:extLst>
          </p:cNvPr>
          <p:cNvSpPr txBox="1"/>
          <p:nvPr/>
        </p:nvSpPr>
        <p:spPr>
          <a:xfrm>
            <a:off x="1246471" y="1714516"/>
            <a:ext cx="7050671" cy="723275"/>
          </a:xfrm>
          <a:prstGeom prst="rect">
            <a:avLst/>
          </a:prstGeom>
          <a:noFill/>
        </p:spPr>
        <p:txBody>
          <a:bodyPr wrap="square">
            <a:spAutoFit/>
          </a:bodyPr>
          <a:lstStyle/>
          <a:p>
            <a:pPr marL="285750" indent="-285750">
              <a:spcBef>
                <a:spcPts val="600"/>
              </a:spcBef>
              <a:buFont typeface="Wingdings" panose="05000000000000000000" pitchFamily="2" charset="2"/>
              <a:buChar char="l"/>
            </a:pPr>
            <a:r>
              <a:rPr lang="ja-JP" altLang="en-US" dirty="0">
                <a:latin typeface="BIZ UDPゴシック" panose="020B0400000000000000" pitchFamily="50" charset="-128"/>
                <a:ea typeface="BIZ UDPゴシック" panose="020B0400000000000000" pitchFamily="50" charset="-128"/>
              </a:rPr>
              <a:t>不妊の検査や治療を受けた夫婦　</a:t>
            </a:r>
            <a:r>
              <a:rPr lang="en-US" altLang="ja-JP" dirty="0">
                <a:latin typeface="BIZ UDPゴシック" panose="020B0400000000000000" pitchFamily="50" charset="-128"/>
                <a:ea typeface="BIZ UDPゴシック" panose="020B0400000000000000" pitchFamily="50" charset="-128"/>
              </a:rPr>
              <a:t>22.7</a:t>
            </a:r>
            <a:r>
              <a:rPr lang="ja-JP" altLang="en-US" dirty="0">
                <a:latin typeface="BIZ UDPゴシック" panose="020B0400000000000000" pitchFamily="50" charset="-128"/>
                <a:ea typeface="BIZ UDPゴシック" panose="020B0400000000000000" pitchFamily="50" charset="-128"/>
              </a:rPr>
              <a:t>％ </a:t>
            </a:r>
            <a:r>
              <a:rPr lang="ja-JP" altLang="en-US" b="1" dirty="0">
                <a:latin typeface="BIZ UDPゴシック" panose="020B0400000000000000" pitchFamily="50" charset="-128"/>
                <a:ea typeface="BIZ UDPゴシック" panose="020B0400000000000000" pitchFamily="50" charset="-128"/>
              </a:rPr>
              <a:t>（約４</a:t>
            </a:r>
            <a:r>
              <a:rPr lang="en-US" altLang="ja-JP" b="1" dirty="0">
                <a:latin typeface="BIZ UDPゴシック" panose="020B0400000000000000" pitchFamily="50" charset="-128"/>
                <a:ea typeface="BIZ UDPゴシック" panose="020B0400000000000000" pitchFamily="50" charset="-128"/>
              </a:rPr>
              <a:t>.</a:t>
            </a:r>
            <a:r>
              <a:rPr lang="ja-JP" altLang="en-US" b="1" dirty="0">
                <a:latin typeface="BIZ UDPゴシック" panose="020B0400000000000000" pitchFamily="50" charset="-128"/>
                <a:ea typeface="BIZ UDPゴシック" panose="020B0400000000000000" pitchFamily="50" charset="-128"/>
              </a:rPr>
              <a:t>４組に１組）　</a:t>
            </a:r>
          </a:p>
          <a:p>
            <a:pPr marL="285750" indent="-285750">
              <a:spcBef>
                <a:spcPts val="600"/>
              </a:spcBef>
              <a:buFont typeface="Wingdings" panose="05000000000000000000" pitchFamily="2" charset="2"/>
              <a:buChar char="l"/>
            </a:pPr>
            <a:r>
              <a:rPr lang="ja-JP" altLang="en-US" dirty="0">
                <a:latin typeface="BIZ UDPゴシック" panose="020B0400000000000000" pitchFamily="50" charset="-128"/>
                <a:ea typeface="BIZ UDPゴシック" panose="020B0400000000000000" pitchFamily="50" charset="-128"/>
              </a:rPr>
              <a:t>不妊を心配したことがある夫婦 　</a:t>
            </a:r>
            <a:r>
              <a:rPr lang="en-US" altLang="ja-JP" dirty="0">
                <a:latin typeface="BIZ UDPゴシック" panose="020B0400000000000000" pitchFamily="50" charset="-128"/>
                <a:ea typeface="BIZ UDPゴシック" panose="020B0400000000000000" pitchFamily="50" charset="-128"/>
              </a:rPr>
              <a:t>39.2</a:t>
            </a:r>
            <a:r>
              <a:rPr lang="ja-JP" altLang="en-US" dirty="0">
                <a:latin typeface="BIZ UDPゴシック" panose="020B0400000000000000" pitchFamily="50" charset="-128"/>
                <a:ea typeface="BIZ UDPゴシック" panose="020B0400000000000000" pitchFamily="50" charset="-128"/>
              </a:rPr>
              <a:t>％</a:t>
            </a:r>
            <a:r>
              <a:rPr lang="ja-JP" altLang="en-US" b="1" dirty="0">
                <a:latin typeface="BIZ UDPゴシック" panose="020B0400000000000000" pitchFamily="50" charset="-128"/>
                <a:ea typeface="BIZ UDPゴシック" panose="020B0400000000000000" pitchFamily="50" charset="-128"/>
              </a:rPr>
              <a:t> （約</a:t>
            </a:r>
            <a:r>
              <a:rPr lang="en-US" altLang="ja-JP" b="1" dirty="0">
                <a:latin typeface="BIZ UDPゴシック" panose="020B0400000000000000" pitchFamily="50" charset="-128"/>
                <a:ea typeface="BIZ UDPゴシック" panose="020B0400000000000000" pitchFamily="50" charset="-128"/>
              </a:rPr>
              <a:t>2.6</a:t>
            </a:r>
            <a:r>
              <a:rPr lang="ja-JP" altLang="en-US" b="1" dirty="0">
                <a:latin typeface="BIZ UDPゴシック" panose="020B0400000000000000" pitchFamily="50" charset="-128"/>
                <a:ea typeface="BIZ UDPゴシック" panose="020B0400000000000000" pitchFamily="50" charset="-128"/>
              </a:rPr>
              <a:t>組に</a:t>
            </a:r>
            <a:r>
              <a:rPr lang="en-US" altLang="ja-JP" b="1" dirty="0">
                <a:latin typeface="BIZ UDPゴシック" panose="020B0400000000000000" pitchFamily="50" charset="-128"/>
                <a:ea typeface="BIZ UDPゴシック" panose="020B0400000000000000" pitchFamily="50" charset="-128"/>
              </a:rPr>
              <a:t>1</a:t>
            </a:r>
            <a:r>
              <a:rPr lang="ja-JP" altLang="en-US" b="1" dirty="0">
                <a:latin typeface="BIZ UDPゴシック" panose="020B0400000000000000" pitchFamily="50" charset="-128"/>
                <a:ea typeface="BIZ UDPゴシック" panose="020B0400000000000000" pitchFamily="50" charset="-128"/>
              </a:rPr>
              <a:t>組）</a:t>
            </a:r>
            <a:r>
              <a:rPr lang="ja-JP" altLang="en-US" sz="1200" dirty="0">
                <a:latin typeface="BIZ UDPゴシック" panose="020B0400000000000000" pitchFamily="50" charset="-128"/>
                <a:ea typeface="BIZ UDPゴシック" panose="020B0400000000000000" pitchFamily="50" charset="-128"/>
              </a:rPr>
              <a:t>　</a:t>
            </a:r>
          </a:p>
        </p:txBody>
      </p:sp>
      <p:pic>
        <p:nvPicPr>
          <p:cNvPr id="13" name="図 12">
            <a:extLst>
              <a:ext uri="{FF2B5EF4-FFF2-40B4-BE49-F238E27FC236}">
                <a16:creationId xmlns:a16="http://schemas.microsoft.com/office/drawing/2014/main" id="{1AB6A146-F270-79A7-BD23-26229E15D1E3}"/>
              </a:ext>
            </a:extLst>
          </p:cNvPr>
          <p:cNvPicPr>
            <a:picLocks noChangeAspect="1"/>
          </p:cNvPicPr>
          <p:nvPr/>
        </p:nvPicPr>
        <p:blipFill>
          <a:blip r:embed="rId2"/>
          <a:stretch>
            <a:fillRect/>
          </a:stretch>
        </p:blipFill>
        <p:spPr>
          <a:xfrm>
            <a:off x="3026820" y="2492688"/>
            <a:ext cx="6138360" cy="2682899"/>
          </a:xfrm>
          <a:prstGeom prst="rect">
            <a:avLst/>
          </a:prstGeom>
        </p:spPr>
      </p:pic>
      <p:grpSp>
        <p:nvGrpSpPr>
          <p:cNvPr id="8" name="グループ化 7">
            <a:extLst>
              <a:ext uri="{FF2B5EF4-FFF2-40B4-BE49-F238E27FC236}">
                <a16:creationId xmlns:a16="http://schemas.microsoft.com/office/drawing/2014/main" id="{D063C8B5-2967-C6B9-0F40-FC07AC6D38D9}"/>
              </a:ext>
            </a:extLst>
          </p:cNvPr>
          <p:cNvGrpSpPr/>
          <p:nvPr/>
        </p:nvGrpSpPr>
        <p:grpSpPr>
          <a:xfrm>
            <a:off x="2262146" y="5583234"/>
            <a:ext cx="7667709" cy="1080000"/>
            <a:chOff x="1943244" y="5583234"/>
            <a:chExt cx="7667709" cy="1080000"/>
          </a:xfrm>
        </p:grpSpPr>
        <p:sp>
          <p:nvSpPr>
            <p:cNvPr id="14" name="四角形: 角を丸くする 13">
              <a:extLst>
                <a:ext uri="{FF2B5EF4-FFF2-40B4-BE49-F238E27FC236}">
                  <a16:creationId xmlns:a16="http://schemas.microsoft.com/office/drawing/2014/main" id="{D666D175-77BC-6950-5507-162553156165}"/>
                </a:ext>
              </a:extLst>
            </p:cNvPr>
            <p:cNvSpPr/>
            <p:nvPr/>
          </p:nvSpPr>
          <p:spPr>
            <a:xfrm>
              <a:off x="4066953" y="5583234"/>
              <a:ext cx="5544000" cy="10800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BIZ UDPゴシック" panose="020B0400000000000000" pitchFamily="50" charset="-128"/>
                  <a:ea typeface="BIZ UDPゴシック" panose="020B0400000000000000" pitchFamily="50" charset="-128"/>
                </a:rPr>
                <a:t>① 晩婚化・出産年齢の上昇</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② 不妊に関する認知の広がり・受診のハードル低下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③ 医療技術の進展と選択肢の多様化</a:t>
              </a:r>
            </a:p>
          </p:txBody>
        </p:sp>
        <p:sp>
          <p:nvSpPr>
            <p:cNvPr id="18" name="テキスト ボックス 17">
              <a:extLst>
                <a:ext uri="{FF2B5EF4-FFF2-40B4-BE49-F238E27FC236}">
                  <a16:creationId xmlns:a16="http://schemas.microsoft.com/office/drawing/2014/main" id="{F8D56732-814E-29E8-F02E-2412118F7DE7}"/>
                </a:ext>
              </a:extLst>
            </p:cNvPr>
            <p:cNvSpPr txBox="1"/>
            <p:nvPr/>
          </p:nvSpPr>
          <p:spPr>
            <a:xfrm>
              <a:off x="1943244" y="5603260"/>
              <a:ext cx="6097162" cy="369332"/>
            </a:xfrm>
            <a:prstGeom prst="rect">
              <a:avLst/>
            </a:prstGeom>
            <a:noFill/>
          </p:spPr>
          <p:txBody>
            <a:bodyPr wrap="square">
              <a:spAutoFit/>
            </a:bodyPr>
            <a:lstStyle/>
            <a:p>
              <a:r>
                <a:rPr kumimoji="1" lang="en-US" altLang="ja-JP"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想定される背景</a:t>
              </a:r>
              <a:r>
                <a:rPr kumimoji="1" lang="en-US" altLang="ja-JP" dirty="0">
                  <a:solidFill>
                    <a:schemeClr val="tx1"/>
                  </a:solidFill>
                  <a:latin typeface="BIZ UDPゴシック" panose="020B0400000000000000" pitchFamily="50" charset="-128"/>
                  <a:ea typeface="BIZ UDPゴシック" panose="020B0400000000000000" pitchFamily="50" charset="-128"/>
                </a:rPr>
                <a:t>》</a:t>
              </a:r>
            </a:p>
          </p:txBody>
        </p:sp>
      </p:grpSp>
      <p:sp>
        <p:nvSpPr>
          <p:cNvPr id="20" name="テキスト ボックス 19">
            <a:extLst>
              <a:ext uri="{FF2B5EF4-FFF2-40B4-BE49-F238E27FC236}">
                <a16:creationId xmlns:a16="http://schemas.microsoft.com/office/drawing/2014/main" id="{4F5E2D4D-E54D-7024-A346-25322E2341FA}"/>
              </a:ext>
            </a:extLst>
          </p:cNvPr>
          <p:cNvSpPr txBox="1"/>
          <p:nvPr/>
        </p:nvSpPr>
        <p:spPr>
          <a:xfrm>
            <a:off x="5824544" y="5234304"/>
            <a:ext cx="4136469" cy="230832"/>
          </a:xfrm>
          <a:prstGeom prst="rect">
            <a:avLst/>
          </a:prstGeom>
          <a:noFill/>
        </p:spPr>
        <p:txBody>
          <a:bodyPr wrap="square">
            <a:spAutoFit/>
          </a:bodyPr>
          <a:lstStyle/>
          <a:p>
            <a:r>
              <a:rPr lang="ja-JP" altLang="en-US" sz="900" dirty="0">
                <a:latin typeface="BIZ UDPゴシック" panose="020B0400000000000000" pitchFamily="50" charset="-128"/>
                <a:ea typeface="BIZ UDPゴシック" panose="020B0400000000000000" pitchFamily="50" charset="-128"/>
              </a:rPr>
              <a:t>（出所）　国立社会保障・人口問題研究所「</a:t>
            </a:r>
            <a:r>
              <a:rPr lang="zh-TW" altLang="en-US" sz="900" dirty="0">
                <a:latin typeface="BIZ UDPゴシック" panose="020B0400000000000000" pitchFamily="50" charset="-128"/>
                <a:ea typeface="BIZ UDPゴシック" panose="020B0400000000000000" pitchFamily="50" charset="-128"/>
              </a:rPr>
              <a:t>第</a:t>
            </a:r>
            <a:r>
              <a:rPr lang="en-US" altLang="zh-TW" sz="900" dirty="0">
                <a:latin typeface="BIZ UDPゴシック" panose="020B0400000000000000" pitchFamily="50" charset="-128"/>
                <a:ea typeface="BIZ UDPゴシック" panose="020B0400000000000000" pitchFamily="50" charset="-128"/>
              </a:rPr>
              <a:t>16</a:t>
            </a:r>
            <a:r>
              <a:rPr lang="zh-TW" altLang="en-US" sz="900" dirty="0">
                <a:latin typeface="BIZ UDPゴシック" panose="020B0400000000000000" pitchFamily="50" charset="-128"/>
                <a:ea typeface="BIZ UDPゴシック" panose="020B0400000000000000" pitchFamily="50" charset="-128"/>
              </a:rPr>
              <a:t>回出生動向基本調査</a:t>
            </a:r>
            <a:r>
              <a:rPr lang="ja-JP" altLang="en-US" sz="900" dirty="0">
                <a:latin typeface="BIZ UDPゴシック" panose="020B0400000000000000" pitchFamily="50" charset="-128"/>
                <a:ea typeface="BIZ UDPゴシック" panose="020B0400000000000000" pitchFamily="50" charset="-128"/>
              </a:rPr>
              <a:t>」</a:t>
            </a:r>
            <a:r>
              <a:rPr lang="en-US" altLang="ja-JP" sz="900" dirty="0">
                <a:latin typeface="BIZ UDPゴシック" panose="020B0400000000000000" pitchFamily="50" charset="-128"/>
                <a:ea typeface="BIZ UDPゴシック" panose="020B0400000000000000" pitchFamily="50" charset="-128"/>
              </a:rPr>
              <a:t>2021</a:t>
            </a:r>
            <a:r>
              <a:rPr lang="ja-JP" altLang="en-US" sz="900" dirty="0">
                <a:latin typeface="BIZ UDPゴシック" panose="020B0400000000000000" pitchFamily="50" charset="-128"/>
                <a:ea typeface="BIZ UDPゴシック" panose="020B0400000000000000" pitchFamily="50" charset="-128"/>
              </a:rPr>
              <a:t>年</a:t>
            </a:r>
          </a:p>
        </p:txBody>
      </p:sp>
      <p:sp>
        <p:nvSpPr>
          <p:cNvPr id="7" name="テキスト ボックス 6">
            <a:extLst>
              <a:ext uri="{FF2B5EF4-FFF2-40B4-BE49-F238E27FC236}">
                <a16:creationId xmlns:a16="http://schemas.microsoft.com/office/drawing/2014/main" id="{F6CA7D9D-1745-E115-C2B0-874F61B06AB8}"/>
              </a:ext>
            </a:extLst>
          </p:cNvPr>
          <p:cNvSpPr txBox="1"/>
          <p:nvPr/>
        </p:nvSpPr>
        <p:spPr>
          <a:xfrm>
            <a:off x="1148305" y="1332653"/>
            <a:ext cx="8894859" cy="400110"/>
          </a:xfrm>
          <a:prstGeom prst="rect">
            <a:avLst/>
          </a:prstGeom>
          <a:noFill/>
        </p:spPr>
        <p:txBody>
          <a:bodyPr wrap="square" rtlCol="0">
            <a:spAutoFit/>
          </a:bodyPr>
          <a:lstStyle/>
          <a:p>
            <a:r>
              <a:rPr lang="ja-JP" altLang="en-US" sz="2000" b="1" dirty="0">
                <a:solidFill>
                  <a:schemeClr val="tx1">
                    <a:lumMod val="85000"/>
                    <a:lumOff val="15000"/>
                  </a:schemeClr>
                </a:solidFill>
                <a:latin typeface="BIZ UDゴシック" panose="020B0400000000000000" pitchFamily="49" charset="-128"/>
                <a:ea typeface="BIZ UDゴシック" panose="020B0400000000000000" pitchFamily="49" charset="-128"/>
              </a:rPr>
              <a:t>不妊に悩む夫婦は、年々増加</a:t>
            </a:r>
            <a:endParaRPr lang="en-US" altLang="ja-JP" sz="2000"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sp>
        <p:nvSpPr>
          <p:cNvPr id="9" name="テキスト ボックス 8">
            <a:extLst>
              <a:ext uri="{FF2B5EF4-FFF2-40B4-BE49-F238E27FC236}">
                <a16:creationId xmlns:a16="http://schemas.microsoft.com/office/drawing/2014/main" id="{D7FFFFC0-6C05-53B1-C7ED-9BB255327037}"/>
              </a:ext>
            </a:extLst>
          </p:cNvPr>
          <p:cNvSpPr txBox="1"/>
          <p:nvPr/>
        </p:nvSpPr>
        <p:spPr>
          <a:xfrm>
            <a:off x="744751" y="906218"/>
            <a:ext cx="8894859" cy="400110"/>
          </a:xfrm>
          <a:prstGeom prst="rect">
            <a:avLst/>
          </a:prstGeom>
          <a:noFill/>
        </p:spPr>
        <p:txBody>
          <a:bodyPr wrap="square" rtlCol="0">
            <a:spAutoFit/>
          </a:bodyPr>
          <a:lstStyle/>
          <a:p>
            <a:r>
              <a:rPr lang="ja-JP" altLang="en-US" sz="2000" b="1" dirty="0">
                <a:solidFill>
                  <a:schemeClr val="tx1">
                    <a:lumMod val="85000"/>
                    <a:lumOff val="15000"/>
                  </a:schemeClr>
                </a:solidFill>
                <a:latin typeface="BIZ UDゴシック" panose="020B0400000000000000" pitchFamily="49" charset="-128"/>
                <a:ea typeface="BIZ UDゴシック" panose="020B0400000000000000" pitchFamily="49" charset="-128"/>
              </a:rPr>
              <a:t>不妊治療の現状・概要</a:t>
            </a:r>
            <a:endParaRPr lang="en-US" altLang="ja-JP" sz="2000"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909379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3C662-08B3-C8A8-9DD3-DBEAD056E759}"/>
            </a:ext>
          </a:extLst>
        </p:cNvPr>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E8DE19EE-DC19-CF83-BA02-D137F0258739}"/>
              </a:ext>
            </a:extLst>
          </p:cNvPr>
          <p:cNvGrpSpPr/>
          <p:nvPr/>
        </p:nvGrpSpPr>
        <p:grpSpPr>
          <a:xfrm>
            <a:off x="587825" y="134699"/>
            <a:ext cx="417101" cy="405792"/>
            <a:chOff x="915867" y="206729"/>
            <a:chExt cx="351532" cy="342000"/>
          </a:xfrm>
        </p:grpSpPr>
        <p:sp>
          <p:nvSpPr>
            <p:cNvPr id="4" name="正方形/長方形 3">
              <a:extLst>
                <a:ext uri="{FF2B5EF4-FFF2-40B4-BE49-F238E27FC236}">
                  <a16:creationId xmlns:a16="http://schemas.microsoft.com/office/drawing/2014/main" id="{45FB3DD6-8A58-A5F2-DE90-56BFA7D9EE87}"/>
                </a:ext>
              </a:extLst>
            </p:cNvPr>
            <p:cNvSpPr/>
            <p:nvPr/>
          </p:nvSpPr>
          <p:spPr>
            <a:xfrm>
              <a:off x="1051399" y="332729"/>
              <a:ext cx="216000" cy="216000"/>
            </a:xfrm>
            <a:prstGeom prst="ellipse">
              <a:avLst/>
            </a:prstGeom>
            <a:solidFill>
              <a:srgbClr val="B1D9E9"/>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92CF7CBC-FAD6-EC5C-A325-93D2908D3D9E}"/>
                </a:ext>
              </a:extLst>
            </p:cNvPr>
            <p:cNvSpPr/>
            <p:nvPr/>
          </p:nvSpPr>
          <p:spPr>
            <a:xfrm>
              <a:off x="915867" y="206729"/>
              <a:ext cx="252000" cy="252000"/>
            </a:xfrm>
            <a:prstGeom prst="ellipse">
              <a:avLst/>
            </a:prstGeom>
            <a:solidFill>
              <a:srgbClr val="ED8B9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7" name="テキスト ボックス 6">
            <a:extLst>
              <a:ext uri="{FF2B5EF4-FFF2-40B4-BE49-F238E27FC236}">
                <a16:creationId xmlns:a16="http://schemas.microsoft.com/office/drawing/2014/main" id="{EDFB4BDA-C252-81DC-8751-7F45EC0EC184}"/>
              </a:ext>
            </a:extLst>
          </p:cNvPr>
          <p:cNvSpPr txBox="1"/>
          <p:nvPr/>
        </p:nvSpPr>
        <p:spPr>
          <a:xfrm>
            <a:off x="1090826" y="160162"/>
            <a:ext cx="6846674" cy="400110"/>
          </a:xfrm>
          <a:prstGeom prst="rect">
            <a:avLst/>
          </a:prstGeom>
          <a:noFill/>
        </p:spPr>
        <p:txBody>
          <a:bodyPr wrap="square" rtlCol="0">
            <a:spAutoFit/>
          </a:bodyPr>
          <a:lstStyle/>
          <a:p>
            <a:r>
              <a:rPr lang="ja-JP" altLang="en-US" sz="2000" b="1" dirty="0">
                <a:solidFill>
                  <a:schemeClr val="tx1">
                    <a:lumMod val="75000"/>
                    <a:lumOff val="25000"/>
                  </a:schemeClr>
                </a:solidFill>
                <a:latin typeface="BIZ UDゴシック" panose="020B0400000000000000" pitchFamily="49" charset="-128"/>
                <a:ea typeface="BIZ UDゴシック" panose="020B0400000000000000" pitchFamily="49" charset="-128"/>
              </a:rPr>
              <a:t>１．不妊治療・不育症治療の基礎知識</a:t>
            </a:r>
          </a:p>
        </p:txBody>
      </p:sp>
      <p:sp>
        <p:nvSpPr>
          <p:cNvPr id="15" name="テキスト ボックス 14">
            <a:extLst>
              <a:ext uri="{FF2B5EF4-FFF2-40B4-BE49-F238E27FC236}">
                <a16:creationId xmlns:a16="http://schemas.microsoft.com/office/drawing/2014/main" id="{22DB4619-50E3-4654-AAF5-6BB0A8F431E0}"/>
              </a:ext>
            </a:extLst>
          </p:cNvPr>
          <p:cNvSpPr txBox="1"/>
          <p:nvPr/>
        </p:nvSpPr>
        <p:spPr>
          <a:xfrm>
            <a:off x="4205710" y="6261885"/>
            <a:ext cx="6097162" cy="369332"/>
          </a:xfrm>
          <a:prstGeom prst="rect">
            <a:avLst/>
          </a:prstGeom>
          <a:noFill/>
        </p:spPr>
        <p:txBody>
          <a:bodyPr wrap="square">
            <a:spAutoFit/>
          </a:bodyPr>
          <a:lstStyle/>
          <a:p>
            <a:pPr>
              <a:tabLst>
                <a:tab pos="361950" algn="l"/>
              </a:tabLst>
            </a:pPr>
            <a:r>
              <a:rPr lang="ja-JP" altLang="en-US" sz="900" dirty="0">
                <a:latin typeface="BIZ UDPゴシック" panose="020B0400000000000000" pitchFamily="50" charset="-128"/>
                <a:ea typeface="BIZ UDPゴシック" panose="020B0400000000000000" pitchFamily="50" charset="-128"/>
              </a:rPr>
              <a:t>（出所）</a:t>
            </a:r>
            <a:r>
              <a:rPr lang="en-US" altLang="ja-JP" sz="900" dirty="0">
                <a:latin typeface="BIZ UDPゴシック" panose="020B0400000000000000" pitchFamily="50" charset="-128"/>
                <a:ea typeface="BIZ UDPゴシック" panose="020B0400000000000000" pitchFamily="50" charset="-128"/>
              </a:rPr>
              <a:t>	</a:t>
            </a:r>
            <a:r>
              <a:rPr lang="ja-JP" altLang="en-US" sz="900" dirty="0">
                <a:latin typeface="BIZ UDPゴシック" panose="020B0400000000000000" pitchFamily="50" charset="-128"/>
                <a:ea typeface="BIZ UDPゴシック" panose="020B0400000000000000" pitchFamily="50" charset="-128"/>
              </a:rPr>
              <a:t>生殖補助医療による出生児数　公益社団法人日本産科婦人科学会「</a:t>
            </a:r>
            <a:r>
              <a:rPr lang="en-US" altLang="ja-JP" sz="900" dirty="0">
                <a:latin typeface="BIZ UDPゴシック" panose="020B0400000000000000" pitchFamily="50" charset="-128"/>
                <a:ea typeface="BIZ UDPゴシック" panose="020B0400000000000000" pitchFamily="50" charset="-128"/>
              </a:rPr>
              <a:t>ART</a:t>
            </a:r>
            <a:r>
              <a:rPr lang="ja-JP" altLang="en-US" sz="900" dirty="0">
                <a:latin typeface="BIZ UDPゴシック" panose="020B0400000000000000" pitchFamily="50" charset="-128"/>
                <a:ea typeface="BIZ UDPゴシック" panose="020B0400000000000000" pitchFamily="50" charset="-128"/>
              </a:rPr>
              <a:t>データブック </a:t>
            </a:r>
            <a:r>
              <a:rPr lang="en-US" altLang="ja-JP" sz="900" dirty="0">
                <a:latin typeface="BIZ UDPゴシック" panose="020B0400000000000000" pitchFamily="50" charset="-128"/>
                <a:ea typeface="BIZ UDPゴシック" panose="020B0400000000000000" pitchFamily="50" charset="-128"/>
              </a:rPr>
              <a:t>(2023</a:t>
            </a:r>
            <a:r>
              <a:rPr lang="ja-JP" altLang="en-US" sz="900" dirty="0">
                <a:latin typeface="BIZ UDPゴシック" panose="020B0400000000000000" pitchFamily="50" charset="-128"/>
                <a:ea typeface="BIZ UDPゴシック" panose="020B0400000000000000" pitchFamily="50" charset="-128"/>
              </a:rPr>
              <a:t>年</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a:t>
            </a:r>
          </a:p>
          <a:p>
            <a:pPr>
              <a:tabLst>
                <a:tab pos="361950" algn="l"/>
              </a:tabLst>
            </a:pPr>
            <a:r>
              <a:rPr lang="ja-JP" altLang="en-US" sz="900" dirty="0">
                <a:latin typeface="BIZ UDPゴシック" panose="020B0400000000000000" pitchFamily="50" charset="-128"/>
                <a:ea typeface="BIZ UDPゴシック" panose="020B0400000000000000" pitchFamily="50" charset="-128"/>
              </a:rPr>
              <a:t>　　　</a:t>
            </a:r>
            <a:r>
              <a:rPr lang="en-US" altLang="ja-JP" sz="900" dirty="0">
                <a:latin typeface="BIZ UDPゴシック" panose="020B0400000000000000" pitchFamily="50" charset="-128"/>
                <a:ea typeface="BIZ UDPゴシック" panose="020B0400000000000000" pitchFamily="50" charset="-128"/>
              </a:rPr>
              <a:t>	</a:t>
            </a:r>
            <a:r>
              <a:rPr lang="ja-JP" altLang="en-US" sz="900" dirty="0">
                <a:latin typeface="BIZ UDPゴシック" panose="020B0400000000000000" pitchFamily="50" charset="-128"/>
                <a:ea typeface="BIZ UDPゴシック" panose="020B0400000000000000" pitchFamily="50" charset="-128"/>
              </a:rPr>
              <a:t>全出生児数　厚生労働省「令和５年</a:t>
            </a:r>
            <a:r>
              <a:rPr lang="en-US" altLang="ja-JP" sz="900" dirty="0">
                <a:latin typeface="BIZ UDPゴシック" panose="020B0400000000000000" pitchFamily="50" charset="-128"/>
                <a:ea typeface="BIZ UDPゴシック" panose="020B0400000000000000" pitchFamily="50" charset="-128"/>
              </a:rPr>
              <a:t>(2023)</a:t>
            </a:r>
            <a:r>
              <a:rPr lang="ja-JP" altLang="en-US" sz="900" dirty="0">
                <a:latin typeface="BIZ UDPゴシック" panose="020B0400000000000000" pitchFamily="50" charset="-128"/>
                <a:ea typeface="BIZ UDPゴシック" panose="020B0400000000000000" pitchFamily="50" charset="-128"/>
              </a:rPr>
              <a:t>人口動態統計 </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確定数</a:t>
            </a:r>
            <a:r>
              <a:rPr lang="en-US" altLang="ja-JP" sz="900" dirty="0">
                <a:latin typeface="BIZ UDPゴシック" panose="020B0400000000000000" pitchFamily="50" charset="-128"/>
                <a:ea typeface="BIZ UDPゴシック" panose="020B0400000000000000" pitchFamily="50" charset="-128"/>
              </a:rPr>
              <a:t>)</a:t>
            </a:r>
            <a:r>
              <a:rPr lang="ja-JP" altLang="en-US" sz="900" dirty="0">
                <a:latin typeface="BIZ UDPゴシック" panose="020B0400000000000000" pitchFamily="50" charset="-128"/>
                <a:ea typeface="BIZ UDPゴシック" panose="020B0400000000000000" pitchFamily="50" charset="-128"/>
              </a:rPr>
              <a:t>」</a:t>
            </a:r>
          </a:p>
        </p:txBody>
      </p:sp>
      <p:grpSp>
        <p:nvGrpSpPr>
          <p:cNvPr id="8" name="グループ化 7">
            <a:extLst>
              <a:ext uri="{FF2B5EF4-FFF2-40B4-BE49-F238E27FC236}">
                <a16:creationId xmlns:a16="http://schemas.microsoft.com/office/drawing/2014/main" id="{D37A5F94-3DFF-80DD-7659-E1DD63C023D0}"/>
              </a:ext>
            </a:extLst>
          </p:cNvPr>
          <p:cNvGrpSpPr/>
          <p:nvPr/>
        </p:nvGrpSpPr>
        <p:grpSpPr>
          <a:xfrm>
            <a:off x="2071446" y="987553"/>
            <a:ext cx="8049108" cy="4731265"/>
            <a:chOff x="1663347" y="987553"/>
            <a:chExt cx="8049108" cy="4731265"/>
          </a:xfrm>
        </p:grpSpPr>
        <p:pic>
          <p:nvPicPr>
            <p:cNvPr id="10" name="図 9">
              <a:extLst>
                <a:ext uri="{FF2B5EF4-FFF2-40B4-BE49-F238E27FC236}">
                  <a16:creationId xmlns:a16="http://schemas.microsoft.com/office/drawing/2014/main" id="{C33B68E3-85AF-21DC-4A8A-DF0B362FB933}"/>
                </a:ext>
              </a:extLst>
            </p:cNvPr>
            <p:cNvPicPr>
              <a:picLocks noChangeAspect="1"/>
            </p:cNvPicPr>
            <p:nvPr/>
          </p:nvPicPr>
          <p:blipFill>
            <a:blip r:embed="rId2"/>
            <a:stretch>
              <a:fillRect/>
            </a:stretch>
          </p:blipFill>
          <p:spPr>
            <a:xfrm>
              <a:off x="1663347" y="1807017"/>
              <a:ext cx="7017111" cy="3911801"/>
            </a:xfrm>
            <a:prstGeom prst="rect">
              <a:avLst/>
            </a:prstGeom>
          </p:spPr>
        </p:pic>
        <p:sp>
          <p:nvSpPr>
            <p:cNvPr id="17" name="テキスト ボックス 16">
              <a:extLst>
                <a:ext uri="{FF2B5EF4-FFF2-40B4-BE49-F238E27FC236}">
                  <a16:creationId xmlns:a16="http://schemas.microsoft.com/office/drawing/2014/main" id="{4AB4B68F-A1A4-14CE-FA6D-671D2D049A96}"/>
                </a:ext>
              </a:extLst>
            </p:cNvPr>
            <p:cNvSpPr txBox="1"/>
            <p:nvPr/>
          </p:nvSpPr>
          <p:spPr>
            <a:xfrm>
              <a:off x="8034056" y="987553"/>
              <a:ext cx="1678399" cy="432000"/>
            </a:xfrm>
            <a:prstGeom prst="wedgeRoundRectCallout">
              <a:avLst>
                <a:gd name="adj1" fmla="val -34463"/>
                <a:gd name="adj2" fmla="val 83441"/>
                <a:gd name="adj3" fmla="val 16667"/>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ja-JP" altLang="en-US" sz="1600" b="1" dirty="0">
                  <a:latin typeface="BIZ UDPゴシック" panose="020B0400000000000000" pitchFamily="50" charset="-128"/>
                  <a:ea typeface="BIZ UDPゴシック" panose="020B0400000000000000" pitchFamily="50" charset="-128"/>
                </a:rPr>
                <a:t>約 </a:t>
              </a:r>
              <a:r>
                <a:rPr lang="en-US" altLang="ja-JP" sz="1600" b="1" dirty="0">
                  <a:latin typeface="BIZ UDPゴシック" panose="020B0400000000000000" pitchFamily="50" charset="-128"/>
                  <a:ea typeface="BIZ UDPゴシック" panose="020B0400000000000000" pitchFamily="50" charset="-128"/>
                </a:rPr>
                <a:t>8.6</a:t>
              </a:r>
              <a:r>
                <a:rPr lang="ja-JP" altLang="en-US" sz="1600" b="1" dirty="0">
                  <a:latin typeface="BIZ UDPゴシック" panose="020B0400000000000000" pitchFamily="50" charset="-128"/>
                  <a:ea typeface="BIZ UDPゴシック" panose="020B0400000000000000" pitchFamily="50" charset="-128"/>
                </a:rPr>
                <a:t>人に</a:t>
              </a:r>
              <a:r>
                <a:rPr lang="en-US" altLang="ja-JP" sz="1600" b="1" dirty="0">
                  <a:latin typeface="BIZ UDPゴシック" panose="020B0400000000000000" pitchFamily="50" charset="-128"/>
                  <a:ea typeface="BIZ UDPゴシック" panose="020B0400000000000000" pitchFamily="50" charset="-128"/>
                </a:rPr>
                <a:t>1</a:t>
              </a:r>
              <a:r>
                <a:rPr lang="ja-JP" altLang="en-US" sz="1600" b="1" dirty="0">
                  <a:latin typeface="BIZ UDPゴシック" panose="020B0400000000000000" pitchFamily="50" charset="-128"/>
                  <a:ea typeface="BIZ UDPゴシック" panose="020B0400000000000000" pitchFamily="50" charset="-128"/>
                </a:rPr>
                <a:t>人</a:t>
              </a:r>
            </a:p>
          </p:txBody>
        </p:sp>
      </p:grpSp>
      <p:sp>
        <p:nvSpPr>
          <p:cNvPr id="20" name="テキスト ボックス 19">
            <a:extLst>
              <a:ext uri="{FF2B5EF4-FFF2-40B4-BE49-F238E27FC236}">
                <a16:creationId xmlns:a16="http://schemas.microsoft.com/office/drawing/2014/main" id="{BE22A2D7-9ACA-A6BF-DA13-421398AEFEB8}"/>
              </a:ext>
            </a:extLst>
          </p:cNvPr>
          <p:cNvSpPr txBox="1"/>
          <p:nvPr/>
        </p:nvSpPr>
        <p:spPr>
          <a:xfrm>
            <a:off x="1900690" y="5718818"/>
            <a:ext cx="7974620" cy="523220"/>
          </a:xfrm>
          <a:prstGeom prst="rect">
            <a:avLst/>
          </a:prstGeom>
          <a:noFill/>
        </p:spPr>
        <p:txBody>
          <a:bodyPr wrap="square">
            <a:spAutoFit/>
          </a:bodyPr>
          <a:lstStyle/>
          <a:p>
            <a:r>
              <a:rPr lang="en-US" altLang="ja-JP" sz="1400" dirty="0">
                <a:latin typeface="BIZ UDPゴシック" panose="020B0400000000000000" pitchFamily="50" charset="-128"/>
                <a:ea typeface="BIZ UDPゴシック" panose="020B0400000000000000" pitchFamily="50" charset="-128"/>
              </a:rPr>
              <a:t>※</a:t>
            </a:r>
            <a:r>
              <a:rPr lang="zh-TW" altLang="en-US" sz="1400" dirty="0">
                <a:latin typeface="BIZ UDPゴシック" panose="020B0400000000000000" pitchFamily="50" charset="-128"/>
                <a:ea typeface="BIZ UDPゴシック" panose="020B0400000000000000" pitchFamily="50" charset="-128"/>
              </a:rPr>
              <a:t>生殖補助医療</a:t>
            </a:r>
            <a:r>
              <a:rPr lang="ja-JP" altLang="en-US" sz="1400" dirty="0">
                <a:latin typeface="BIZ UDPゴシック" panose="020B0400000000000000" pitchFamily="50" charset="-128"/>
                <a:ea typeface="BIZ UDPゴシック" panose="020B0400000000000000" pitchFamily="50" charset="-128"/>
              </a:rPr>
              <a:t>とは</a:t>
            </a:r>
            <a:endParaRPr lang="en-US" altLang="ja-JP" sz="1400" dirty="0">
              <a:latin typeface="BIZ UDPゴシック" panose="020B0400000000000000" pitchFamily="50" charset="-128"/>
              <a:ea typeface="BIZ UDPゴシック" panose="020B0400000000000000" pitchFamily="50" charset="-128"/>
            </a:endParaRPr>
          </a:p>
          <a:p>
            <a:r>
              <a:rPr lang="ja-JP" altLang="en-US" sz="1400" b="1"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卵子や精子を体外に取り出し、受精や培養を体外で行ってから子宮に戻す不妊治療技術の総称</a:t>
            </a:r>
          </a:p>
        </p:txBody>
      </p:sp>
      <p:sp>
        <p:nvSpPr>
          <p:cNvPr id="11" name="テキスト ボックス 10">
            <a:extLst>
              <a:ext uri="{FF2B5EF4-FFF2-40B4-BE49-F238E27FC236}">
                <a16:creationId xmlns:a16="http://schemas.microsoft.com/office/drawing/2014/main" id="{669CF9A6-B906-FEC5-395B-507682F2D2C8}"/>
              </a:ext>
            </a:extLst>
          </p:cNvPr>
          <p:cNvSpPr txBox="1"/>
          <p:nvPr/>
        </p:nvSpPr>
        <p:spPr>
          <a:xfrm>
            <a:off x="1148311" y="1332653"/>
            <a:ext cx="8894859" cy="400110"/>
          </a:xfrm>
          <a:prstGeom prst="rect">
            <a:avLst/>
          </a:prstGeom>
          <a:noFill/>
        </p:spPr>
        <p:txBody>
          <a:bodyPr wrap="square" rtlCol="0">
            <a:spAutoFit/>
          </a:bodyPr>
          <a:lstStyle/>
          <a:p>
            <a:r>
              <a:rPr lang="ja-JP" altLang="en-US" sz="2000" b="1" dirty="0">
                <a:solidFill>
                  <a:schemeClr val="tx1">
                    <a:lumMod val="85000"/>
                    <a:lumOff val="15000"/>
                  </a:schemeClr>
                </a:solidFill>
                <a:latin typeface="BIZ UDゴシック" panose="020B0400000000000000" pitchFamily="49" charset="-128"/>
                <a:ea typeface="BIZ UDゴシック" panose="020B0400000000000000" pitchFamily="49" charset="-128"/>
              </a:rPr>
              <a:t>生殖補助医療による出生児の割合、年々増加</a:t>
            </a:r>
            <a:endParaRPr lang="en-US" altLang="ja-JP" sz="2000"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sp>
        <p:nvSpPr>
          <p:cNvPr id="2" name="テキスト ボックス 1">
            <a:extLst>
              <a:ext uri="{FF2B5EF4-FFF2-40B4-BE49-F238E27FC236}">
                <a16:creationId xmlns:a16="http://schemas.microsoft.com/office/drawing/2014/main" id="{3C001862-1884-FFEA-B3D8-2C1150962FD1}"/>
              </a:ext>
            </a:extLst>
          </p:cNvPr>
          <p:cNvSpPr txBox="1"/>
          <p:nvPr/>
        </p:nvSpPr>
        <p:spPr>
          <a:xfrm>
            <a:off x="744751" y="906218"/>
            <a:ext cx="8894859" cy="400110"/>
          </a:xfrm>
          <a:prstGeom prst="rect">
            <a:avLst/>
          </a:prstGeom>
          <a:noFill/>
        </p:spPr>
        <p:txBody>
          <a:bodyPr wrap="square" rtlCol="0">
            <a:spAutoFit/>
          </a:bodyPr>
          <a:lstStyle/>
          <a:p>
            <a:r>
              <a:rPr lang="ja-JP" altLang="en-US" sz="2000" b="1" dirty="0">
                <a:solidFill>
                  <a:schemeClr val="tx1">
                    <a:lumMod val="85000"/>
                    <a:lumOff val="15000"/>
                  </a:schemeClr>
                </a:solidFill>
                <a:latin typeface="BIZ UDゴシック" panose="020B0400000000000000" pitchFamily="49" charset="-128"/>
                <a:ea typeface="BIZ UDゴシック" panose="020B0400000000000000" pitchFamily="49" charset="-128"/>
              </a:rPr>
              <a:t>不妊治療の現状・概要</a:t>
            </a:r>
            <a:endParaRPr lang="en-US" altLang="ja-JP" sz="2000"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737338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12112-5B7D-9590-7F7A-F9C98411EA63}"/>
            </a:ext>
          </a:extLst>
        </p:cNvPr>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6AB9B51A-1A32-2143-EB89-E9EA0763C1CD}"/>
              </a:ext>
            </a:extLst>
          </p:cNvPr>
          <p:cNvGrpSpPr/>
          <p:nvPr/>
        </p:nvGrpSpPr>
        <p:grpSpPr>
          <a:xfrm>
            <a:off x="587825" y="134699"/>
            <a:ext cx="417101" cy="405792"/>
            <a:chOff x="915867" y="206729"/>
            <a:chExt cx="351532" cy="342000"/>
          </a:xfrm>
        </p:grpSpPr>
        <p:sp>
          <p:nvSpPr>
            <p:cNvPr id="4" name="正方形/長方形 3">
              <a:extLst>
                <a:ext uri="{FF2B5EF4-FFF2-40B4-BE49-F238E27FC236}">
                  <a16:creationId xmlns:a16="http://schemas.microsoft.com/office/drawing/2014/main" id="{8CBCD6ED-34A8-12FE-231C-EE2C2CA29043}"/>
                </a:ext>
              </a:extLst>
            </p:cNvPr>
            <p:cNvSpPr/>
            <p:nvPr/>
          </p:nvSpPr>
          <p:spPr>
            <a:xfrm>
              <a:off x="1051399" y="332729"/>
              <a:ext cx="216000" cy="216000"/>
            </a:xfrm>
            <a:prstGeom prst="ellipse">
              <a:avLst/>
            </a:prstGeom>
            <a:solidFill>
              <a:srgbClr val="B1D9E9"/>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F7A1A1EB-0FD4-DEC8-556E-B83063D1E486}"/>
                </a:ext>
              </a:extLst>
            </p:cNvPr>
            <p:cNvSpPr/>
            <p:nvPr/>
          </p:nvSpPr>
          <p:spPr>
            <a:xfrm>
              <a:off x="915867" y="206729"/>
              <a:ext cx="252000" cy="252000"/>
            </a:xfrm>
            <a:prstGeom prst="ellipse">
              <a:avLst/>
            </a:prstGeom>
            <a:solidFill>
              <a:srgbClr val="ED8B9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13" name="テキスト ボックス 12">
            <a:extLst>
              <a:ext uri="{FF2B5EF4-FFF2-40B4-BE49-F238E27FC236}">
                <a16:creationId xmlns:a16="http://schemas.microsoft.com/office/drawing/2014/main" id="{796CB3AA-1CB1-AC92-97A3-8212652F1889}"/>
              </a:ext>
            </a:extLst>
          </p:cNvPr>
          <p:cNvSpPr txBox="1"/>
          <p:nvPr/>
        </p:nvSpPr>
        <p:spPr>
          <a:xfrm>
            <a:off x="1090826" y="160162"/>
            <a:ext cx="6846674" cy="400110"/>
          </a:xfrm>
          <a:prstGeom prst="rect">
            <a:avLst/>
          </a:prstGeom>
          <a:noFill/>
        </p:spPr>
        <p:txBody>
          <a:bodyPr wrap="square" rtlCol="0">
            <a:spAutoFit/>
          </a:bodyPr>
          <a:lstStyle/>
          <a:p>
            <a:r>
              <a:rPr lang="ja-JP" altLang="en-US" sz="2000" b="1" dirty="0">
                <a:solidFill>
                  <a:schemeClr val="tx1">
                    <a:lumMod val="75000"/>
                    <a:lumOff val="25000"/>
                  </a:schemeClr>
                </a:solidFill>
                <a:latin typeface="BIZ UDゴシック" panose="020B0400000000000000" pitchFamily="49" charset="-128"/>
                <a:ea typeface="BIZ UDゴシック" panose="020B0400000000000000" pitchFamily="49" charset="-128"/>
              </a:rPr>
              <a:t>１．不妊治療・不育症治療の基礎知識</a:t>
            </a:r>
          </a:p>
        </p:txBody>
      </p:sp>
      <p:grpSp>
        <p:nvGrpSpPr>
          <p:cNvPr id="2" name="グループ化 1">
            <a:extLst>
              <a:ext uri="{FF2B5EF4-FFF2-40B4-BE49-F238E27FC236}">
                <a16:creationId xmlns:a16="http://schemas.microsoft.com/office/drawing/2014/main" id="{53794D87-34E3-3E3E-A63C-40A062605A71}"/>
              </a:ext>
            </a:extLst>
          </p:cNvPr>
          <p:cNvGrpSpPr/>
          <p:nvPr/>
        </p:nvGrpSpPr>
        <p:grpSpPr>
          <a:xfrm>
            <a:off x="741908" y="906218"/>
            <a:ext cx="9828670" cy="5766037"/>
            <a:chOff x="-1047" y="906218"/>
            <a:chExt cx="9828670" cy="5766037"/>
          </a:xfrm>
        </p:grpSpPr>
        <p:pic>
          <p:nvPicPr>
            <p:cNvPr id="10" name="図 9">
              <a:extLst>
                <a:ext uri="{FF2B5EF4-FFF2-40B4-BE49-F238E27FC236}">
                  <a16:creationId xmlns:a16="http://schemas.microsoft.com/office/drawing/2014/main" id="{BE769C2B-6F60-C0AA-1937-9109D66041F5}"/>
                </a:ext>
              </a:extLst>
            </p:cNvPr>
            <p:cNvPicPr>
              <a:picLocks noChangeAspect="1"/>
            </p:cNvPicPr>
            <p:nvPr/>
          </p:nvPicPr>
          <p:blipFill>
            <a:blip r:embed="rId2"/>
            <a:stretch>
              <a:fillRect/>
            </a:stretch>
          </p:blipFill>
          <p:spPr>
            <a:xfrm>
              <a:off x="878467" y="2683361"/>
              <a:ext cx="8949156" cy="3075406"/>
            </a:xfrm>
            <a:prstGeom prst="rect">
              <a:avLst/>
            </a:prstGeom>
          </p:spPr>
        </p:pic>
        <p:sp>
          <p:nvSpPr>
            <p:cNvPr id="25" name="テキスト ボックス 24">
              <a:extLst>
                <a:ext uri="{FF2B5EF4-FFF2-40B4-BE49-F238E27FC236}">
                  <a16:creationId xmlns:a16="http://schemas.microsoft.com/office/drawing/2014/main" id="{EA4EEF7A-C0EB-1C65-1D33-4C648E10AE17}"/>
                </a:ext>
              </a:extLst>
            </p:cNvPr>
            <p:cNvSpPr txBox="1"/>
            <p:nvPr/>
          </p:nvSpPr>
          <p:spPr>
            <a:xfrm>
              <a:off x="2479300" y="5784854"/>
              <a:ext cx="7303970" cy="230832"/>
            </a:xfrm>
            <a:prstGeom prst="rect">
              <a:avLst/>
            </a:prstGeom>
            <a:noFill/>
          </p:spPr>
          <p:txBody>
            <a:bodyPr wrap="square">
              <a:spAutoFit/>
            </a:bodyPr>
            <a:lstStyle/>
            <a:p>
              <a:pPr algn="r"/>
              <a:r>
                <a:rPr lang="ja-JP" altLang="en-US" sz="900" dirty="0">
                  <a:latin typeface="BIZ UDPゴシック" panose="020B0400000000000000" pitchFamily="50" charset="-128"/>
                  <a:ea typeface="BIZ UDPゴシック" panose="020B0400000000000000" pitchFamily="50" charset="-128"/>
                </a:rPr>
                <a:t>（出所）　厚生労働省「令和５年度　不妊治療と仕事の両立に係る諸問題についての総合的調査」</a:t>
              </a:r>
            </a:p>
          </p:txBody>
        </p:sp>
        <p:sp>
          <p:nvSpPr>
            <p:cNvPr id="26" name="テキスト ボックス 25">
              <a:extLst>
                <a:ext uri="{FF2B5EF4-FFF2-40B4-BE49-F238E27FC236}">
                  <a16:creationId xmlns:a16="http://schemas.microsoft.com/office/drawing/2014/main" id="{4C80D89E-4924-8B6C-3C9D-471A6563E43D}"/>
                </a:ext>
              </a:extLst>
            </p:cNvPr>
            <p:cNvSpPr txBox="1"/>
            <p:nvPr/>
          </p:nvSpPr>
          <p:spPr>
            <a:xfrm>
              <a:off x="893810" y="1760203"/>
              <a:ext cx="8217940" cy="1184940"/>
            </a:xfrm>
            <a:prstGeom prst="rect">
              <a:avLst/>
            </a:prstGeom>
            <a:noFill/>
          </p:spPr>
          <p:txBody>
            <a:bodyPr wrap="square">
              <a:spAutoFit/>
            </a:bodyPr>
            <a:lstStyle/>
            <a:p>
              <a:pPr marL="285750" indent="-285750">
                <a:spcBef>
                  <a:spcPts val="600"/>
                </a:spcBef>
                <a:buFont typeface="Wingdings" panose="05000000000000000000" pitchFamily="2" charset="2"/>
                <a:buChar char="l"/>
              </a:pPr>
              <a:r>
                <a:rPr lang="ja-JP" altLang="en-US" dirty="0">
                  <a:latin typeface="BIZ UDPゴシック" panose="020B0400000000000000" pitchFamily="50" charset="-128"/>
                  <a:ea typeface="BIZ UDPゴシック" panose="020B0400000000000000" pitchFamily="50" charset="-128"/>
                </a:rPr>
                <a:t>男女の社員２０００人を対象とするアンケートで、</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不妊治療に係る実態を知っているかという質問に対して、</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「知らない」</a:t>
              </a:r>
              <a:r>
                <a:rPr lang="en-US" altLang="ja-JP" sz="1400"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という回答が、</a:t>
              </a:r>
              <a:r>
                <a:rPr lang="en-US" altLang="ja-JP" dirty="0">
                  <a:latin typeface="BIZ UDPゴシック" panose="020B0400000000000000" pitchFamily="50" charset="-128"/>
                  <a:ea typeface="BIZ UDPゴシック" panose="020B0400000000000000" pitchFamily="50" charset="-128"/>
                </a:rPr>
                <a:t>85.6</a:t>
              </a:r>
              <a:r>
                <a:rPr lang="ja-JP" altLang="en-US" dirty="0">
                  <a:latin typeface="BIZ UDPゴシック" panose="020B0400000000000000" pitchFamily="50" charset="-128"/>
                  <a:ea typeface="BIZ UDPゴシック" panose="020B0400000000000000" pitchFamily="50" charset="-128"/>
                </a:rPr>
                <a:t>％</a:t>
              </a:r>
              <a:endParaRPr lang="en-US" altLang="ja-JP" dirty="0">
                <a:latin typeface="BIZ UDPゴシック" panose="020B0400000000000000" pitchFamily="50" charset="-128"/>
                <a:ea typeface="BIZ UDPゴシック" panose="020B0400000000000000" pitchFamily="50" charset="-128"/>
              </a:endParaRPr>
            </a:p>
            <a:p>
              <a:pPr marL="273050">
                <a:spcBef>
                  <a:spcPts val="600"/>
                </a:spcBef>
              </a:pP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「ほとんど知らない」と「全く知らない」の合計</a:t>
              </a:r>
            </a:p>
          </p:txBody>
        </p:sp>
        <p:sp>
          <p:nvSpPr>
            <p:cNvPr id="7" name="テキスト ボックス 6">
              <a:extLst>
                <a:ext uri="{FF2B5EF4-FFF2-40B4-BE49-F238E27FC236}">
                  <a16:creationId xmlns:a16="http://schemas.microsoft.com/office/drawing/2014/main" id="{B2DECA1A-A60B-7EED-4861-4E5FFC379520}"/>
                </a:ext>
              </a:extLst>
            </p:cNvPr>
            <p:cNvSpPr txBox="1"/>
            <p:nvPr/>
          </p:nvSpPr>
          <p:spPr>
            <a:xfrm>
              <a:off x="1321405" y="6087480"/>
              <a:ext cx="8063281" cy="584775"/>
            </a:xfrm>
            <a:prstGeom prst="rect">
              <a:avLst/>
            </a:prstGeom>
            <a:noFill/>
          </p:spPr>
          <p:txBody>
            <a:bodyPr wrap="square" rtlCol="0">
              <a:spAutoFit/>
            </a:bodyPr>
            <a:lstStyle/>
            <a:p>
              <a:pPr algn="ctr"/>
              <a:r>
                <a:rPr lang="ja-JP" altLang="en-US" sz="1600" dirty="0">
                  <a:latin typeface="BIZ UDPゴシック" panose="020B0400000000000000" pitchFamily="50" charset="-128"/>
                  <a:ea typeface="BIZ UDPゴシック" panose="020B0400000000000000" pitchFamily="50" charset="-128"/>
                </a:rPr>
                <a:t>「認知度の低さ」は、支援制度構築が進まない、周囲の理解が得られない、</a:t>
              </a:r>
              <a:endParaRPr lang="en-US" altLang="ja-JP" sz="1600" dirty="0">
                <a:latin typeface="BIZ UDPゴシック" panose="020B0400000000000000" pitchFamily="50" charset="-128"/>
                <a:ea typeface="BIZ UDPゴシック" panose="020B0400000000000000" pitchFamily="50" charset="-128"/>
              </a:endParaRPr>
            </a:p>
            <a:p>
              <a:pPr algn="ctr"/>
              <a:r>
                <a:rPr kumimoji="1" lang="ja-JP" altLang="en-US" sz="1600" dirty="0">
                  <a:latin typeface="BIZ UDPゴシック" panose="020B0400000000000000" pitchFamily="50" charset="-128"/>
                  <a:ea typeface="BIZ UDPゴシック" panose="020B0400000000000000" pitchFamily="50" charset="-128"/>
                </a:rPr>
                <a:t>そして “仕事と不妊治療の両立の難しさ”につながっていきます</a:t>
              </a:r>
            </a:p>
          </p:txBody>
        </p:sp>
        <p:sp>
          <p:nvSpPr>
            <p:cNvPr id="14" name="テキスト ボックス 13">
              <a:extLst>
                <a:ext uri="{FF2B5EF4-FFF2-40B4-BE49-F238E27FC236}">
                  <a16:creationId xmlns:a16="http://schemas.microsoft.com/office/drawing/2014/main" id="{74FDF794-CA8A-8E04-C302-B5D931A5B9FB}"/>
                </a:ext>
              </a:extLst>
            </p:cNvPr>
            <p:cNvSpPr txBox="1"/>
            <p:nvPr/>
          </p:nvSpPr>
          <p:spPr>
            <a:xfrm>
              <a:off x="-1047" y="906218"/>
              <a:ext cx="8894859" cy="400110"/>
            </a:xfrm>
            <a:prstGeom prst="rect">
              <a:avLst/>
            </a:prstGeom>
            <a:noFill/>
          </p:spPr>
          <p:txBody>
            <a:bodyPr wrap="square" rtlCol="0">
              <a:spAutoFit/>
            </a:bodyPr>
            <a:lstStyle/>
            <a:p>
              <a:r>
                <a:rPr lang="ja-JP" altLang="en-US" sz="2000" b="1" dirty="0">
                  <a:solidFill>
                    <a:schemeClr val="tx1">
                      <a:lumMod val="85000"/>
                      <a:lumOff val="15000"/>
                    </a:schemeClr>
                  </a:solidFill>
                  <a:latin typeface="BIZ UDゴシック" panose="020B0400000000000000" pitchFamily="49" charset="-128"/>
                  <a:ea typeface="BIZ UDゴシック" panose="020B0400000000000000" pitchFamily="49" charset="-128"/>
                </a:rPr>
                <a:t>不妊治療の現状・概要</a:t>
              </a:r>
              <a:endParaRPr lang="en-US" altLang="ja-JP" sz="2000"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F7D48628-87C5-4064-4A5D-DC72ED6A674A}"/>
                </a:ext>
              </a:extLst>
            </p:cNvPr>
            <p:cNvSpPr txBox="1"/>
            <p:nvPr/>
          </p:nvSpPr>
          <p:spPr>
            <a:xfrm>
              <a:off x="405353" y="1332653"/>
              <a:ext cx="8894859" cy="400110"/>
            </a:xfrm>
            <a:prstGeom prst="rect">
              <a:avLst/>
            </a:prstGeom>
            <a:noFill/>
          </p:spPr>
          <p:txBody>
            <a:bodyPr wrap="square" rtlCol="0">
              <a:spAutoFit/>
            </a:bodyPr>
            <a:lstStyle/>
            <a:p>
              <a:r>
                <a:rPr lang="ja-JP" altLang="en-US" sz="2000" b="1" dirty="0">
                  <a:solidFill>
                    <a:schemeClr val="tx1">
                      <a:lumMod val="85000"/>
                      <a:lumOff val="15000"/>
                    </a:schemeClr>
                  </a:solidFill>
                  <a:latin typeface="BIZ UDゴシック" panose="020B0400000000000000" pitchFamily="49" charset="-128"/>
                  <a:ea typeface="BIZ UDゴシック" panose="020B0400000000000000" pitchFamily="49" charset="-128"/>
                </a:rPr>
                <a:t>不妊治療に係る実態の認知状況</a:t>
              </a:r>
              <a:endParaRPr lang="en-US" altLang="ja-JP" sz="2000"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spTree>
    <p:extLst>
      <p:ext uri="{BB962C8B-B14F-4D97-AF65-F5344CB8AC3E}">
        <p14:creationId xmlns:p14="http://schemas.microsoft.com/office/powerpoint/2010/main" val="2119097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5FAEF-774E-3DBF-15E0-E879B549F626}"/>
            </a:ext>
          </a:extLst>
        </p:cNvPr>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91A2ABB1-0045-0DFA-1347-3BEFB2A4709D}"/>
              </a:ext>
            </a:extLst>
          </p:cNvPr>
          <p:cNvGrpSpPr/>
          <p:nvPr/>
        </p:nvGrpSpPr>
        <p:grpSpPr>
          <a:xfrm>
            <a:off x="587825" y="134699"/>
            <a:ext cx="417101" cy="405792"/>
            <a:chOff x="915867" y="206729"/>
            <a:chExt cx="351532" cy="342000"/>
          </a:xfrm>
        </p:grpSpPr>
        <p:sp>
          <p:nvSpPr>
            <p:cNvPr id="4" name="正方形/長方形 3">
              <a:extLst>
                <a:ext uri="{FF2B5EF4-FFF2-40B4-BE49-F238E27FC236}">
                  <a16:creationId xmlns:a16="http://schemas.microsoft.com/office/drawing/2014/main" id="{A227B520-421B-626F-1D5A-05863EE923E0}"/>
                </a:ext>
              </a:extLst>
            </p:cNvPr>
            <p:cNvSpPr/>
            <p:nvPr/>
          </p:nvSpPr>
          <p:spPr>
            <a:xfrm>
              <a:off x="1051399" y="332729"/>
              <a:ext cx="216000" cy="216000"/>
            </a:xfrm>
            <a:prstGeom prst="ellipse">
              <a:avLst/>
            </a:prstGeom>
            <a:solidFill>
              <a:srgbClr val="B1D9E9"/>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EB7DDC95-5697-F78D-19FA-76E3A93DA785}"/>
                </a:ext>
              </a:extLst>
            </p:cNvPr>
            <p:cNvSpPr/>
            <p:nvPr/>
          </p:nvSpPr>
          <p:spPr>
            <a:xfrm>
              <a:off x="915867" y="206729"/>
              <a:ext cx="252000" cy="252000"/>
            </a:xfrm>
            <a:prstGeom prst="ellipse">
              <a:avLst/>
            </a:prstGeom>
            <a:solidFill>
              <a:srgbClr val="ED8B9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14" name="テキスト ボックス 13">
            <a:extLst>
              <a:ext uri="{FF2B5EF4-FFF2-40B4-BE49-F238E27FC236}">
                <a16:creationId xmlns:a16="http://schemas.microsoft.com/office/drawing/2014/main" id="{9B3F042C-393A-1AD3-5CBE-78CDE833780F}"/>
              </a:ext>
            </a:extLst>
          </p:cNvPr>
          <p:cNvSpPr txBox="1"/>
          <p:nvPr/>
        </p:nvSpPr>
        <p:spPr>
          <a:xfrm>
            <a:off x="1090826" y="160162"/>
            <a:ext cx="6846674" cy="400110"/>
          </a:xfrm>
          <a:prstGeom prst="rect">
            <a:avLst/>
          </a:prstGeom>
          <a:noFill/>
        </p:spPr>
        <p:txBody>
          <a:bodyPr wrap="square" rtlCol="0">
            <a:spAutoFit/>
          </a:bodyPr>
          <a:lstStyle/>
          <a:p>
            <a:r>
              <a:rPr lang="ja-JP" altLang="en-US" sz="2000" b="1" dirty="0">
                <a:solidFill>
                  <a:schemeClr val="tx1">
                    <a:lumMod val="75000"/>
                    <a:lumOff val="25000"/>
                  </a:schemeClr>
                </a:solidFill>
                <a:latin typeface="BIZ UDゴシック" panose="020B0400000000000000" pitchFamily="49" charset="-128"/>
                <a:ea typeface="BIZ UDゴシック" panose="020B0400000000000000" pitchFamily="49" charset="-128"/>
              </a:rPr>
              <a:t>１．不妊治療・不育症治療の基礎知識</a:t>
            </a:r>
          </a:p>
        </p:txBody>
      </p:sp>
      <p:sp>
        <p:nvSpPr>
          <p:cNvPr id="11" name="テキスト ボックス 10">
            <a:extLst>
              <a:ext uri="{FF2B5EF4-FFF2-40B4-BE49-F238E27FC236}">
                <a16:creationId xmlns:a16="http://schemas.microsoft.com/office/drawing/2014/main" id="{3788C2A7-CF10-A30E-0735-EA932D62423E}"/>
              </a:ext>
            </a:extLst>
          </p:cNvPr>
          <p:cNvSpPr txBox="1"/>
          <p:nvPr/>
        </p:nvSpPr>
        <p:spPr>
          <a:xfrm>
            <a:off x="1148308" y="1359063"/>
            <a:ext cx="8894859" cy="369332"/>
          </a:xfrm>
          <a:prstGeom prst="rect">
            <a:avLst/>
          </a:prstGeom>
          <a:noFill/>
        </p:spPr>
        <p:txBody>
          <a:bodyPr wrap="square" rtlCol="0">
            <a:spAutoFit/>
          </a:bodyPr>
          <a:lstStyle/>
          <a:p>
            <a:r>
              <a:rPr lang="en-US" altLang="ja-JP" b="1"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ja-JP" altLang="en-US" b="1" dirty="0">
                <a:solidFill>
                  <a:schemeClr val="tx1">
                    <a:lumMod val="85000"/>
                    <a:lumOff val="15000"/>
                  </a:schemeClr>
                </a:solidFill>
                <a:latin typeface="BIZ UDゴシック" panose="020B0400000000000000" pitchFamily="49" charset="-128"/>
                <a:ea typeface="BIZ UDゴシック" panose="020B0400000000000000" pitchFamily="49" charset="-128"/>
              </a:rPr>
              <a:t>参考</a:t>
            </a:r>
            <a:r>
              <a:rPr lang="en-US" altLang="ja-JP" b="1" dirty="0">
                <a:solidFill>
                  <a:schemeClr val="tx1">
                    <a:lumMod val="85000"/>
                    <a:lumOff val="15000"/>
                  </a:schemeClr>
                </a:solidFill>
                <a:latin typeface="BIZ UDゴシック" panose="020B0400000000000000" pitchFamily="49" charset="-128"/>
                <a:ea typeface="BIZ UDゴシック" panose="020B0400000000000000" pitchFamily="49" charset="-128"/>
              </a:rPr>
              <a:t>】</a:t>
            </a:r>
            <a:r>
              <a:rPr lang="ja-JP" altLang="en-US" b="1" dirty="0">
                <a:solidFill>
                  <a:schemeClr val="tx1">
                    <a:lumMod val="85000"/>
                    <a:lumOff val="15000"/>
                  </a:schemeClr>
                </a:solidFill>
                <a:latin typeface="BIZ UDゴシック" panose="020B0400000000000000" pitchFamily="49" charset="-128"/>
                <a:ea typeface="BIZ UDゴシック" panose="020B0400000000000000" pitchFamily="49" charset="-128"/>
              </a:rPr>
              <a:t>不妊治療の全体像（保険適用）</a:t>
            </a:r>
            <a:endParaRPr lang="en-US" altLang="ja-JP"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grpSp>
        <p:nvGrpSpPr>
          <p:cNvPr id="7" name="グループ化 6">
            <a:extLst>
              <a:ext uri="{FF2B5EF4-FFF2-40B4-BE49-F238E27FC236}">
                <a16:creationId xmlns:a16="http://schemas.microsoft.com/office/drawing/2014/main" id="{8031E9E5-7008-5447-7A63-88E4CE65FE88}"/>
              </a:ext>
            </a:extLst>
          </p:cNvPr>
          <p:cNvGrpSpPr/>
          <p:nvPr/>
        </p:nvGrpSpPr>
        <p:grpSpPr>
          <a:xfrm>
            <a:off x="1537398" y="1771620"/>
            <a:ext cx="9117204" cy="4941882"/>
            <a:chOff x="1099955" y="1771620"/>
            <a:chExt cx="9117204" cy="4941882"/>
          </a:xfrm>
        </p:grpSpPr>
        <p:pic>
          <p:nvPicPr>
            <p:cNvPr id="10" name="図 9">
              <a:extLst>
                <a:ext uri="{FF2B5EF4-FFF2-40B4-BE49-F238E27FC236}">
                  <a16:creationId xmlns:a16="http://schemas.microsoft.com/office/drawing/2014/main" id="{D20D5A45-62DA-F264-E2CA-0127F923499B}"/>
                </a:ext>
              </a:extLst>
            </p:cNvPr>
            <p:cNvPicPr>
              <a:picLocks noChangeAspect="1"/>
            </p:cNvPicPr>
            <p:nvPr/>
          </p:nvPicPr>
          <p:blipFill>
            <a:blip r:embed="rId2"/>
            <a:srcRect t="10535"/>
            <a:stretch>
              <a:fillRect/>
            </a:stretch>
          </p:blipFill>
          <p:spPr>
            <a:xfrm>
              <a:off x="1099955" y="1771620"/>
              <a:ext cx="9117204" cy="4737375"/>
            </a:xfrm>
            <a:prstGeom prst="rect">
              <a:avLst/>
            </a:prstGeom>
          </p:spPr>
        </p:pic>
        <p:sp>
          <p:nvSpPr>
            <p:cNvPr id="6" name="テキスト ボックス 5">
              <a:extLst>
                <a:ext uri="{FF2B5EF4-FFF2-40B4-BE49-F238E27FC236}">
                  <a16:creationId xmlns:a16="http://schemas.microsoft.com/office/drawing/2014/main" id="{448E4645-A6E1-D4D4-AE07-5396B5789998}"/>
                </a:ext>
              </a:extLst>
            </p:cNvPr>
            <p:cNvSpPr txBox="1"/>
            <p:nvPr/>
          </p:nvSpPr>
          <p:spPr>
            <a:xfrm>
              <a:off x="4759192" y="6482670"/>
              <a:ext cx="5283975" cy="230832"/>
            </a:xfrm>
            <a:prstGeom prst="rect">
              <a:avLst/>
            </a:prstGeom>
            <a:noFill/>
          </p:spPr>
          <p:txBody>
            <a:bodyPr wrap="square">
              <a:spAutoFit/>
            </a:bodyPr>
            <a:lstStyle/>
            <a:p>
              <a:r>
                <a:rPr lang="ja-JP" altLang="en-US" sz="900" dirty="0">
                  <a:latin typeface="BIZ UDPゴシック" panose="020B0400000000000000" pitchFamily="50" charset="-128"/>
                  <a:ea typeface="BIZ UDPゴシック" panose="020B0400000000000000" pitchFamily="50" charset="-128"/>
                </a:rPr>
                <a:t>（出所）　厚生労働省「令和</a:t>
              </a:r>
              <a:r>
                <a:rPr lang="en-US" altLang="ja-JP" sz="900" dirty="0">
                  <a:latin typeface="BIZ UDPゴシック" panose="020B0400000000000000" pitchFamily="50" charset="-128"/>
                  <a:ea typeface="BIZ UDPゴシック" panose="020B0400000000000000" pitchFamily="50" charset="-128"/>
                </a:rPr>
                <a:t>4</a:t>
              </a:r>
              <a:r>
                <a:rPr lang="ja-JP" altLang="en-US" sz="900" dirty="0">
                  <a:latin typeface="BIZ UDPゴシック" panose="020B0400000000000000" pitchFamily="50" charset="-128"/>
                  <a:ea typeface="BIZ UDPゴシック" panose="020B0400000000000000" pitchFamily="50" charset="-128"/>
                </a:rPr>
                <a:t>年度診療報酬改定の概要　不妊</a:t>
              </a:r>
              <a:r>
                <a:rPr lang="en-US" altLang="ja-JP" sz="900" dirty="0">
                  <a:latin typeface="BIZ UDPゴシック" panose="020B0400000000000000" pitchFamily="50" charset="-128"/>
                  <a:ea typeface="BIZ UDPゴシック" panose="020B0400000000000000" pitchFamily="50" charset="-128"/>
                </a:rPr>
                <a:t>Ⅰ </a:t>
              </a:r>
              <a:r>
                <a:rPr lang="ja-JP" altLang="en-US" sz="900" dirty="0">
                  <a:latin typeface="BIZ UDPゴシック" panose="020B0400000000000000" pitchFamily="50" charset="-128"/>
                  <a:ea typeface="BIZ UDPゴシック" panose="020B0400000000000000" pitchFamily="50" charset="-128"/>
                </a:rPr>
                <a:t>（概要、先進医療、医薬品、移行措置）」</a:t>
              </a:r>
            </a:p>
          </p:txBody>
        </p:sp>
      </p:grpSp>
      <p:sp>
        <p:nvSpPr>
          <p:cNvPr id="12" name="テキスト ボックス 11">
            <a:extLst>
              <a:ext uri="{FF2B5EF4-FFF2-40B4-BE49-F238E27FC236}">
                <a16:creationId xmlns:a16="http://schemas.microsoft.com/office/drawing/2014/main" id="{20A02DCA-1754-DAA8-564E-D398BD53070D}"/>
              </a:ext>
            </a:extLst>
          </p:cNvPr>
          <p:cNvSpPr txBox="1"/>
          <p:nvPr/>
        </p:nvSpPr>
        <p:spPr>
          <a:xfrm>
            <a:off x="6293923" y="1417276"/>
            <a:ext cx="3749244" cy="369332"/>
          </a:xfrm>
          <a:prstGeom prst="rect">
            <a:avLst/>
          </a:prstGeom>
          <a:noFill/>
        </p:spPr>
        <p:txBody>
          <a:bodyPr wrap="square">
            <a:spAutoFit/>
          </a:bodyPr>
          <a:lstStyle/>
          <a:p>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高額療養費制度も利用可能</a:t>
            </a:r>
          </a:p>
        </p:txBody>
      </p:sp>
      <p:sp>
        <p:nvSpPr>
          <p:cNvPr id="15" name="テキスト ボックス 14">
            <a:extLst>
              <a:ext uri="{FF2B5EF4-FFF2-40B4-BE49-F238E27FC236}">
                <a16:creationId xmlns:a16="http://schemas.microsoft.com/office/drawing/2014/main" id="{57942BB3-BAB1-2C8C-4713-BE84B253DF08}"/>
              </a:ext>
            </a:extLst>
          </p:cNvPr>
          <p:cNvSpPr txBox="1"/>
          <p:nvPr/>
        </p:nvSpPr>
        <p:spPr>
          <a:xfrm>
            <a:off x="741906" y="906218"/>
            <a:ext cx="8894859" cy="400110"/>
          </a:xfrm>
          <a:prstGeom prst="rect">
            <a:avLst/>
          </a:prstGeom>
          <a:noFill/>
        </p:spPr>
        <p:txBody>
          <a:bodyPr wrap="square" rtlCol="0">
            <a:spAutoFit/>
          </a:bodyPr>
          <a:lstStyle/>
          <a:p>
            <a:r>
              <a:rPr lang="ja-JP" altLang="en-US" sz="2000" b="1" dirty="0">
                <a:solidFill>
                  <a:schemeClr val="tx1">
                    <a:lumMod val="85000"/>
                    <a:lumOff val="15000"/>
                  </a:schemeClr>
                </a:solidFill>
                <a:latin typeface="BIZ UDゴシック" panose="020B0400000000000000" pitchFamily="49" charset="-128"/>
                <a:ea typeface="BIZ UDゴシック" panose="020B0400000000000000" pitchFamily="49" charset="-128"/>
              </a:rPr>
              <a:t>不妊治療の医療行為の内容</a:t>
            </a:r>
            <a:endParaRPr lang="en-US" altLang="ja-JP" sz="2000"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721520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89366-047C-6735-7B87-BAF46E596D6B}"/>
            </a:ext>
          </a:extLst>
        </p:cNvPr>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262C1697-B60E-17C1-6531-315C87F5717A}"/>
              </a:ext>
            </a:extLst>
          </p:cNvPr>
          <p:cNvGrpSpPr/>
          <p:nvPr/>
        </p:nvGrpSpPr>
        <p:grpSpPr>
          <a:xfrm>
            <a:off x="587825" y="134699"/>
            <a:ext cx="417101" cy="405792"/>
            <a:chOff x="915867" y="206729"/>
            <a:chExt cx="351532" cy="342000"/>
          </a:xfrm>
        </p:grpSpPr>
        <p:sp>
          <p:nvSpPr>
            <p:cNvPr id="4" name="正方形/長方形 3">
              <a:extLst>
                <a:ext uri="{FF2B5EF4-FFF2-40B4-BE49-F238E27FC236}">
                  <a16:creationId xmlns:a16="http://schemas.microsoft.com/office/drawing/2014/main" id="{A7C2EAEC-38FA-7934-0C8C-4AC0AB10C157}"/>
                </a:ext>
              </a:extLst>
            </p:cNvPr>
            <p:cNvSpPr/>
            <p:nvPr/>
          </p:nvSpPr>
          <p:spPr>
            <a:xfrm>
              <a:off x="1051399" y="332729"/>
              <a:ext cx="216000" cy="216000"/>
            </a:xfrm>
            <a:prstGeom prst="ellipse">
              <a:avLst/>
            </a:prstGeom>
            <a:solidFill>
              <a:srgbClr val="B1D9E9"/>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47337ED4-FD63-8595-CAC9-37A73044CDE8}"/>
                </a:ext>
              </a:extLst>
            </p:cNvPr>
            <p:cNvSpPr/>
            <p:nvPr/>
          </p:nvSpPr>
          <p:spPr>
            <a:xfrm>
              <a:off x="915867" y="206729"/>
              <a:ext cx="252000" cy="252000"/>
            </a:xfrm>
            <a:prstGeom prst="ellipse">
              <a:avLst/>
            </a:prstGeom>
            <a:solidFill>
              <a:srgbClr val="ED8B9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21" name="テキスト ボックス 20">
            <a:extLst>
              <a:ext uri="{FF2B5EF4-FFF2-40B4-BE49-F238E27FC236}">
                <a16:creationId xmlns:a16="http://schemas.microsoft.com/office/drawing/2014/main" id="{6B6242B5-627F-0C07-89F8-2AB622D38060}"/>
              </a:ext>
            </a:extLst>
          </p:cNvPr>
          <p:cNvSpPr txBox="1"/>
          <p:nvPr/>
        </p:nvSpPr>
        <p:spPr>
          <a:xfrm>
            <a:off x="1148311" y="1316076"/>
            <a:ext cx="8894859" cy="400110"/>
          </a:xfrm>
          <a:prstGeom prst="rect">
            <a:avLst/>
          </a:prstGeom>
          <a:noFill/>
        </p:spPr>
        <p:txBody>
          <a:bodyPr wrap="square" rtlCol="0">
            <a:spAutoFit/>
          </a:bodyPr>
          <a:lstStyle/>
          <a:p>
            <a:r>
              <a:rPr lang="ja-JP" altLang="en-US" sz="2000" b="1" dirty="0">
                <a:solidFill>
                  <a:schemeClr val="tx1">
                    <a:lumMod val="85000"/>
                    <a:lumOff val="15000"/>
                  </a:schemeClr>
                </a:solidFill>
                <a:latin typeface="BIZ UDゴシック" panose="020B0400000000000000" pitchFamily="49" charset="-128"/>
                <a:ea typeface="BIZ UDゴシック" panose="020B0400000000000000" pitchFamily="49" charset="-128"/>
              </a:rPr>
              <a:t>不妊治療の種別と平均治療期間</a:t>
            </a:r>
            <a:endParaRPr lang="en-US" altLang="ja-JP" sz="2000"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BCD9077F-61E5-EA49-E6CF-0E8ADE1AE91F}"/>
              </a:ext>
            </a:extLst>
          </p:cNvPr>
          <p:cNvSpPr txBox="1"/>
          <p:nvPr/>
        </p:nvSpPr>
        <p:spPr>
          <a:xfrm>
            <a:off x="1629787" y="1716865"/>
            <a:ext cx="7728200" cy="369332"/>
          </a:xfrm>
          <a:prstGeom prst="rect">
            <a:avLst/>
          </a:prstGeom>
          <a:noFill/>
        </p:spPr>
        <p:txBody>
          <a:bodyPr wrap="square">
            <a:spAutoFit/>
          </a:bodyPr>
          <a:lstStyle/>
          <a:p>
            <a:pPr marL="285750" indent="-285750">
              <a:spcBef>
                <a:spcPts val="600"/>
              </a:spcBef>
              <a:buFont typeface="Wingdings" panose="05000000000000000000" pitchFamily="2" charset="2"/>
              <a:buChar char="l"/>
            </a:pPr>
            <a:r>
              <a:rPr lang="ja-JP" altLang="en-US" dirty="0">
                <a:latin typeface="BIZ UDPゴシック" panose="020B0400000000000000" pitchFamily="50" charset="-128"/>
                <a:ea typeface="BIZ UDPゴシック" panose="020B0400000000000000" pitchFamily="50" charset="-128"/>
              </a:rPr>
              <a:t>内容や期間等は個々人によって異なるため、ヒアリングが重要</a:t>
            </a:r>
            <a:endParaRPr lang="ja-JP" altLang="en-US" sz="1200" dirty="0">
              <a:latin typeface="BIZ UDPゴシック" panose="020B0400000000000000" pitchFamily="50" charset="-128"/>
              <a:ea typeface="BIZ UDPゴシック" panose="020B0400000000000000" pitchFamily="50" charset="-128"/>
            </a:endParaRPr>
          </a:p>
        </p:txBody>
      </p:sp>
      <p:graphicFrame>
        <p:nvGraphicFramePr>
          <p:cNvPr id="16" name="表 15">
            <a:extLst>
              <a:ext uri="{FF2B5EF4-FFF2-40B4-BE49-F238E27FC236}">
                <a16:creationId xmlns:a16="http://schemas.microsoft.com/office/drawing/2014/main" id="{9A11A19F-D226-05FC-712D-91570CADE3C0}"/>
              </a:ext>
            </a:extLst>
          </p:cNvPr>
          <p:cNvGraphicFramePr>
            <a:graphicFrameLocks noGrp="1"/>
          </p:cNvGraphicFramePr>
          <p:nvPr>
            <p:extLst>
              <p:ext uri="{D42A27DB-BD31-4B8C-83A1-F6EECF244321}">
                <p14:modId xmlns:p14="http://schemas.microsoft.com/office/powerpoint/2010/main" val="878980568"/>
              </p:ext>
            </p:extLst>
          </p:nvPr>
        </p:nvGraphicFramePr>
        <p:xfrm>
          <a:off x="2032000" y="2147547"/>
          <a:ext cx="8128000" cy="1402080"/>
        </p:xfrm>
        <a:graphic>
          <a:graphicData uri="http://schemas.openxmlformats.org/drawingml/2006/table">
            <a:tbl>
              <a:tblPr>
                <a:tableStyleId>{5C22544A-7EE6-4342-B048-85BDC9FD1C3A}</a:tableStyleId>
              </a:tblPr>
              <a:tblGrid>
                <a:gridCol w="1417187">
                  <a:extLst>
                    <a:ext uri="{9D8B030D-6E8A-4147-A177-3AD203B41FA5}">
                      <a16:colId xmlns:a16="http://schemas.microsoft.com/office/drawing/2014/main" val="3022004052"/>
                    </a:ext>
                  </a:extLst>
                </a:gridCol>
                <a:gridCol w="6710813">
                  <a:extLst>
                    <a:ext uri="{9D8B030D-6E8A-4147-A177-3AD203B41FA5}">
                      <a16:colId xmlns:a16="http://schemas.microsoft.com/office/drawing/2014/main" val="4221994343"/>
                    </a:ext>
                  </a:extLst>
                </a:gridCol>
              </a:tblGrid>
              <a:tr h="370840">
                <a:tc>
                  <a:txBody>
                    <a:bodyPr/>
                    <a:lstStyle/>
                    <a:p>
                      <a:r>
                        <a:rPr kumimoji="1" lang="ja-JP" altLang="en-US" sz="1600" dirty="0">
                          <a:latin typeface="BIZ UDPゴシック" panose="020B0400000000000000" pitchFamily="50" charset="-128"/>
                          <a:ea typeface="BIZ UDPゴシック" panose="020B0400000000000000" pitchFamily="50" charset="-128"/>
                        </a:rPr>
                        <a:t>一般不妊治療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dirty="0">
                          <a:latin typeface="BIZ UDPゴシック" panose="020B0400000000000000" pitchFamily="50" charset="-128"/>
                          <a:ea typeface="BIZ UDPゴシック" panose="020B0400000000000000" pitchFamily="50" charset="-128"/>
                        </a:rPr>
                        <a:t>原因探索に最短で２か月、その後で治療のため、生殖補助医療よりも期間を要す。治療方法もさまざまなので、一概には言えない。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0092087"/>
                  </a:ext>
                </a:extLst>
              </a:tr>
              <a:tr h="370840">
                <a:tc>
                  <a:txBody>
                    <a:bodyPr/>
                    <a:lstStyle/>
                    <a:p>
                      <a:r>
                        <a:rPr kumimoji="1" lang="ja-JP" altLang="en-US" sz="1600" dirty="0">
                          <a:latin typeface="BIZ UDPゴシック" panose="020B0400000000000000" pitchFamily="50" charset="-128"/>
                          <a:ea typeface="BIZ UDPゴシック" panose="020B0400000000000000" pitchFamily="50" charset="-128"/>
                        </a:rPr>
                        <a:t>生殖補助医療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dirty="0">
                          <a:latin typeface="BIZ UDPゴシック" panose="020B0400000000000000" pitchFamily="50" charset="-128"/>
                          <a:ea typeface="BIZ UDPゴシック" panose="020B0400000000000000" pitchFamily="50" charset="-128"/>
                        </a:rPr>
                        <a:t>体外受精に関しては、１回の治療期間は、検査、排卵誘発、採卵・凍結、胚移植という過程を経て、最短で約３か月、一般的には約６か月程度。</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何回か行うケースもある。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0519397"/>
                  </a:ext>
                </a:extLst>
              </a:tr>
            </a:tbl>
          </a:graphicData>
        </a:graphic>
      </p:graphicFrame>
      <p:sp>
        <p:nvSpPr>
          <p:cNvPr id="7" name="テキスト ボックス 6">
            <a:extLst>
              <a:ext uri="{FF2B5EF4-FFF2-40B4-BE49-F238E27FC236}">
                <a16:creationId xmlns:a16="http://schemas.microsoft.com/office/drawing/2014/main" id="{BAE97DED-2E6C-8A5F-F314-53BDDE33ECCF}"/>
              </a:ext>
            </a:extLst>
          </p:cNvPr>
          <p:cNvSpPr txBox="1"/>
          <p:nvPr/>
        </p:nvSpPr>
        <p:spPr>
          <a:xfrm>
            <a:off x="1148311" y="3672036"/>
            <a:ext cx="8894859" cy="400110"/>
          </a:xfrm>
          <a:prstGeom prst="rect">
            <a:avLst/>
          </a:prstGeom>
          <a:noFill/>
        </p:spPr>
        <p:txBody>
          <a:bodyPr wrap="square" rtlCol="0">
            <a:spAutoFit/>
          </a:bodyPr>
          <a:lstStyle/>
          <a:p>
            <a:r>
              <a:rPr lang="ja-JP" altLang="en-US" sz="2000" b="1" dirty="0">
                <a:solidFill>
                  <a:schemeClr val="tx1">
                    <a:lumMod val="85000"/>
                    <a:lumOff val="15000"/>
                  </a:schemeClr>
                </a:solidFill>
                <a:latin typeface="BIZ UDゴシック" panose="020B0400000000000000" pitchFamily="49" charset="-128"/>
                <a:ea typeface="BIZ UDゴシック" panose="020B0400000000000000" pitchFamily="49" charset="-128"/>
              </a:rPr>
              <a:t>不妊治療のスケジュール（</a:t>
            </a:r>
            <a:r>
              <a:rPr lang="en-US" altLang="ja-JP" sz="2000" b="1" dirty="0">
                <a:solidFill>
                  <a:schemeClr val="tx1">
                    <a:lumMod val="85000"/>
                    <a:lumOff val="15000"/>
                  </a:schemeClr>
                </a:solidFill>
                <a:latin typeface="BIZ UDPゴシック" panose="020B0400000000000000" pitchFamily="50" charset="-128"/>
                <a:ea typeface="BIZ UDPゴシック" panose="020B0400000000000000" pitchFamily="50" charset="-128"/>
              </a:rPr>
              <a:t>1</a:t>
            </a:r>
            <a:r>
              <a:rPr lang="ja-JP" altLang="en-US" sz="2000" b="1" dirty="0">
                <a:solidFill>
                  <a:schemeClr val="tx1">
                    <a:lumMod val="85000"/>
                    <a:lumOff val="15000"/>
                  </a:schemeClr>
                </a:solidFill>
                <a:latin typeface="BIZ UDゴシック" panose="020B0400000000000000" pitchFamily="49" charset="-128"/>
                <a:ea typeface="BIZ UDゴシック" panose="020B0400000000000000" pitchFamily="49" charset="-128"/>
              </a:rPr>
              <a:t>治療周期あたり）</a:t>
            </a:r>
            <a:endParaRPr lang="en-US" altLang="ja-JP" sz="2000"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sp>
        <p:nvSpPr>
          <p:cNvPr id="12" name="テキスト ボックス 11">
            <a:extLst>
              <a:ext uri="{FF2B5EF4-FFF2-40B4-BE49-F238E27FC236}">
                <a16:creationId xmlns:a16="http://schemas.microsoft.com/office/drawing/2014/main" id="{FC1B3FDC-AAF7-0DA0-1EEA-8C84D7FAA21D}"/>
              </a:ext>
            </a:extLst>
          </p:cNvPr>
          <p:cNvSpPr txBox="1"/>
          <p:nvPr/>
        </p:nvSpPr>
        <p:spPr>
          <a:xfrm>
            <a:off x="1629787" y="4016128"/>
            <a:ext cx="7728200" cy="369332"/>
          </a:xfrm>
          <a:prstGeom prst="rect">
            <a:avLst/>
          </a:prstGeom>
          <a:noFill/>
        </p:spPr>
        <p:txBody>
          <a:bodyPr wrap="square">
            <a:spAutoFit/>
          </a:bodyPr>
          <a:lstStyle/>
          <a:p>
            <a:pPr marL="285750" indent="-285750">
              <a:spcBef>
                <a:spcPts val="600"/>
              </a:spcBef>
              <a:buFont typeface="Wingdings" panose="05000000000000000000" pitchFamily="2" charset="2"/>
              <a:buChar char="l"/>
            </a:pPr>
            <a:r>
              <a:rPr lang="ja-JP" altLang="en-US" dirty="0">
                <a:latin typeface="BIZ UDPゴシック" panose="020B0400000000000000" pitchFamily="50" charset="-128"/>
                <a:ea typeface="BIZ UDPゴシック" panose="020B0400000000000000" pitchFamily="50" charset="-128"/>
              </a:rPr>
              <a:t>日数はあくまで目安であり、医師の判断、個人の状況、体調等により増減</a:t>
            </a:r>
            <a:endParaRPr lang="ja-JP" altLang="en-US" sz="1200" dirty="0">
              <a:latin typeface="BIZ UDPゴシック" panose="020B0400000000000000" pitchFamily="50" charset="-128"/>
              <a:ea typeface="BIZ UDPゴシック" panose="020B0400000000000000" pitchFamily="50" charset="-128"/>
            </a:endParaRPr>
          </a:p>
        </p:txBody>
      </p:sp>
      <p:grpSp>
        <p:nvGrpSpPr>
          <p:cNvPr id="2" name="グループ化 1">
            <a:extLst>
              <a:ext uri="{FF2B5EF4-FFF2-40B4-BE49-F238E27FC236}">
                <a16:creationId xmlns:a16="http://schemas.microsoft.com/office/drawing/2014/main" id="{A59673A2-4322-F453-E62F-D7791A09B8EF}"/>
              </a:ext>
            </a:extLst>
          </p:cNvPr>
          <p:cNvGrpSpPr/>
          <p:nvPr/>
        </p:nvGrpSpPr>
        <p:grpSpPr>
          <a:xfrm>
            <a:off x="1940631" y="4388317"/>
            <a:ext cx="8310738" cy="2373734"/>
            <a:chOff x="1677175" y="4274013"/>
            <a:chExt cx="8310738" cy="2373734"/>
          </a:xfrm>
        </p:grpSpPr>
        <p:pic>
          <p:nvPicPr>
            <p:cNvPr id="17" name="図 16">
              <a:extLst>
                <a:ext uri="{FF2B5EF4-FFF2-40B4-BE49-F238E27FC236}">
                  <a16:creationId xmlns:a16="http://schemas.microsoft.com/office/drawing/2014/main" id="{2CB4ECD9-180E-4BB9-5A43-9D44DD02FDCB}"/>
                </a:ext>
              </a:extLst>
            </p:cNvPr>
            <p:cNvPicPr>
              <a:picLocks noChangeAspect="1"/>
            </p:cNvPicPr>
            <p:nvPr/>
          </p:nvPicPr>
          <p:blipFill>
            <a:blip r:embed="rId2"/>
            <a:stretch>
              <a:fillRect/>
            </a:stretch>
          </p:blipFill>
          <p:spPr>
            <a:xfrm>
              <a:off x="1677175" y="4274013"/>
              <a:ext cx="8310738" cy="2233127"/>
            </a:xfrm>
            <a:prstGeom prst="rect">
              <a:avLst/>
            </a:prstGeom>
          </p:spPr>
        </p:pic>
        <p:sp>
          <p:nvSpPr>
            <p:cNvPr id="6" name="テキスト ボックス 5">
              <a:extLst>
                <a:ext uri="{FF2B5EF4-FFF2-40B4-BE49-F238E27FC236}">
                  <a16:creationId xmlns:a16="http://schemas.microsoft.com/office/drawing/2014/main" id="{8C16913A-9AFF-248A-3E9C-89A2BBB0DA25}"/>
                </a:ext>
              </a:extLst>
            </p:cNvPr>
            <p:cNvSpPr txBox="1"/>
            <p:nvPr/>
          </p:nvSpPr>
          <p:spPr>
            <a:xfrm>
              <a:off x="4675115" y="6416915"/>
              <a:ext cx="5283975" cy="230832"/>
            </a:xfrm>
            <a:prstGeom prst="rect">
              <a:avLst/>
            </a:prstGeom>
            <a:noFill/>
          </p:spPr>
          <p:txBody>
            <a:bodyPr wrap="square">
              <a:spAutoFit/>
            </a:bodyPr>
            <a:lstStyle/>
            <a:p>
              <a:pPr algn="r"/>
              <a:r>
                <a:rPr lang="ja-JP" altLang="en-US" sz="900" dirty="0">
                  <a:latin typeface="BIZ UDPゴシック" panose="020B0400000000000000" pitchFamily="50" charset="-128"/>
                  <a:ea typeface="BIZ UDPゴシック" panose="020B0400000000000000" pitchFamily="50" charset="-128"/>
                </a:rPr>
                <a:t>（出所）　厚生労働省「不妊治療と仕事との両立サポートハンドブック」</a:t>
              </a:r>
            </a:p>
          </p:txBody>
        </p:sp>
      </p:grpSp>
      <p:sp>
        <p:nvSpPr>
          <p:cNvPr id="11" name="テキスト ボックス 10">
            <a:extLst>
              <a:ext uri="{FF2B5EF4-FFF2-40B4-BE49-F238E27FC236}">
                <a16:creationId xmlns:a16="http://schemas.microsoft.com/office/drawing/2014/main" id="{F539B42C-4052-DC8C-6AB6-9C3953E34CDD}"/>
              </a:ext>
            </a:extLst>
          </p:cNvPr>
          <p:cNvSpPr txBox="1"/>
          <p:nvPr/>
        </p:nvSpPr>
        <p:spPr>
          <a:xfrm>
            <a:off x="1090826" y="160162"/>
            <a:ext cx="6846674" cy="400110"/>
          </a:xfrm>
          <a:prstGeom prst="rect">
            <a:avLst/>
          </a:prstGeom>
          <a:noFill/>
        </p:spPr>
        <p:txBody>
          <a:bodyPr wrap="square" rtlCol="0">
            <a:spAutoFit/>
          </a:bodyPr>
          <a:lstStyle/>
          <a:p>
            <a:r>
              <a:rPr lang="ja-JP" altLang="en-US" sz="2000" b="1" dirty="0">
                <a:solidFill>
                  <a:schemeClr val="tx1">
                    <a:lumMod val="75000"/>
                    <a:lumOff val="25000"/>
                  </a:schemeClr>
                </a:solidFill>
                <a:latin typeface="BIZ UDゴシック" panose="020B0400000000000000" pitchFamily="49" charset="-128"/>
                <a:ea typeface="BIZ UDゴシック" panose="020B0400000000000000" pitchFamily="49" charset="-128"/>
              </a:rPr>
              <a:t>１．不妊治療・不育症治療の基礎知識</a:t>
            </a:r>
          </a:p>
        </p:txBody>
      </p:sp>
      <p:sp>
        <p:nvSpPr>
          <p:cNvPr id="13" name="テキスト ボックス 12">
            <a:extLst>
              <a:ext uri="{FF2B5EF4-FFF2-40B4-BE49-F238E27FC236}">
                <a16:creationId xmlns:a16="http://schemas.microsoft.com/office/drawing/2014/main" id="{EB50D4F6-B231-07F5-1F2D-3F018F5A42BF}"/>
              </a:ext>
            </a:extLst>
          </p:cNvPr>
          <p:cNvSpPr txBox="1"/>
          <p:nvPr/>
        </p:nvSpPr>
        <p:spPr>
          <a:xfrm>
            <a:off x="741908" y="906218"/>
            <a:ext cx="8894859" cy="400110"/>
          </a:xfrm>
          <a:prstGeom prst="rect">
            <a:avLst/>
          </a:prstGeom>
          <a:noFill/>
        </p:spPr>
        <p:txBody>
          <a:bodyPr wrap="square" rtlCol="0">
            <a:spAutoFit/>
          </a:bodyPr>
          <a:lstStyle/>
          <a:p>
            <a:r>
              <a:rPr lang="ja-JP" altLang="en-US" sz="2000" b="1" dirty="0">
                <a:solidFill>
                  <a:schemeClr val="tx1">
                    <a:lumMod val="85000"/>
                    <a:lumOff val="15000"/>
                  </a:schemeClr>
                </a:solidFill>
                <a:latin typeface="BIZ UDゴシック" panose="020B0400000000000000" pitchFamily="49" charset="-128"/>
                <a:ea typeface="BIZ UDゴシック" panose="020B0400000000000000" pitchFamily="49" charset="-128"/>
              </a:rPr>
              <a:t>不妊治療の通院頻度</a:t>
            </a:r>
            <a:endParaRPr lang="en-US" altLang="ja-JP" sz="2000"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cxnSp>
        <p:nvCxnSpPr>
          <p:cNvPr id="8" name="直線コネクタ 7">
            <a:extLst>
              <a:ext uri="{FF2B5EF4-FFF2-40B4-BE49-F238E27FC236}">
                <a16:creationId xmlns:a16="http://schemas.microsoft.com/office/drawing/2014/main" id="{DD7AC120-6D69-166C-A12A-CBF24127AACD}"/>
              </a:ext>
            </a:extLst>
          </p:cNvPr>
          <p:cNvCxnSpPr/>
          <p:nvPr/>
        </p:nvCxnSpPr>
        <p:spPr>
          <a:xfrm>
            <a:off x="5423670" y="3029025"/>
            <a:ext cx="158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A9B92F88-0874-993B-4E32-20A426F21E1C}"/>
              </a:ext>
            </a:extLst>
          </p:cNvPr>
          <p:cNvCxnSpPr/>
          <p:nvPr/>
        </p:nvCxnSpPr>
        <p:spPr>
          <a:xfrm>
            <a:off x="3524530" y="3518585"/>
            <a:ext cx="219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1256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29780-B681-FE78-68DD-CF6A4D85943A}"/>
            </a:ext>
          </a:extLst>
        </p:cNvPr>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168F5AE8-356D-D581-AF9C-D612544D1CAC}"/>
              </a:ext>
            </a:extLst>
          </p:cNvPr>
          <p:cNvGrpSpPr/>
          <p:nvPr/>
        </p:nvGrpSpPr>
        <p:grpSpPr>
          <a:xfrm>
            <a:off x="587825" y="134699"/>
            <a:ext cx="417101" cy="405792"/>
            <a:chOff x="915867" y="206729"/>
            <a:chExt cx="351532" cy="342000"/>
          </a:xfrm>
        </p:grpSpPr>
        <p:sp>
          <p:nvSpPr>
            <p:cNvPr id="4" name="正方形/長方形 3">
              <a:extLst>
                <a:ext uri="{FF2B5EF4-FFF2-40B4-BE49-F238E27FC236}">
                  <a16:creationId xmlns:a16="http://schemas.microsoft.com/office/drawing/2014/main" id="{E017E377-FD08-28CA-BD61-CD6D2DCB5CF5}"/>
                </a:ext>
              </a:extLst>
            </p:cNvPr>
            <p:cNvSpPr/>
            <p:nvPr/>
          </p:nvSpPr>
          <p:spPr>
            <a:xfrm>
              <a:off x="1051399" y="332729"/>
              <a:ext cx="216000" cy="216000"/>
            </a:xfrm>
            <a:prstGeom prst="ellipse">
              <a:avLst/>
            </a:prstGeom>
            <a:solidFill>
              <a:srgbClr val="B1D9E9"/>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6CBF06C1-6A09-FFA8-E418-AA37161B0C2D}"/>
                </a:ext>
              </a:extLst>
            </p:cNvPr>
            <p:cNvSpPr/>
            <p:nvPr/>
          </p:nvSpPr>
          <p:spPr>
            <a:xfrm>
              <a:off x="915867" y="206729"/>
              <a:ext cx="252000" cy="252000"/>
            </a:xfrm>
            <a:prstGeom prst="ellipse">
              <a:avLst/>
            </a:prstGeom>
            <a:solidFill>
              <a:srgbClr val="ED8B9B"/>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21" name="テキスト ボックス 20">
            <a:extLst>
              <a:ext uri="{FF2B5EF4-FFF2-40B4-BE49-F238E27FC236}">
                <a16:creationId xmlns:a16="http://schemas.microsoft.com/office/drawing/2014/main" id="{69133381-130D-ACE9-D5C5-95045C807C7E}"/>
              </a:ext>
            </a:extLst>
          </p:cNvPr>
          <p:cNvSpPr txBox="1"/>
          <p:nvPr/>
        </p:nvSpPr>
        <p:spPr>
          <a:xfrm>
            <a:off x="741910" y="906450"/>
            <a:ext cx="8894859" cy="400110"/>
          </a:xfrm>
          <a:prstGeom prst="rect">
            <a:avLst/>
          </a:prstGeom>
          <a:noFill/>
        </p:spPr>
        <p:txBody>
          <a:bodyPr wrap="square" rtlCol="0">
            <a:spAutoFit/>
          </a:bodyPr>
          <a:lstStyle/>
          <a:p>
            <a:r>
              <a:rPr lang="ja-JP" altLang="en-US" sz="2000" b="1" dirty="0">
                <a:solidFill>
                  <a:schemeClr val="tx1">
                    <a:lumMod val="85000"/>
                    <a:lumOff val="15000"/>
                  </a:schemeClr>
                </a:solidFill>
                <a:latin typeface="BIZ UDゴシック" panose="020B0400000000000000" pitchFamily="49" charset="-128"/>
                <a:ea typeface="BIZ UDゴシック" panose="020B0400000000000000" pitchFamily="49" charset="-128"/>
              </a:rPr>
              <a:t>不妊治療の負担</a:t>
            </a:r>
            <a:endParaRPr lang="en-US" altLang="ja-JP" sz="2000" dirty="0">
              <a:solidFill>
                <a:schemeClr val="tx1">
                  <a:lumMod val="85000"/>
                  <a:lumOff val="15000"/>
                </a:schemeClr>
              </a:solidFill>
              <a:latin typeface="BIZ UDゴシック" panose="020B0400000000000000" pitchFamily="49" charset="-128"/>
              <a:ea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B177C7AC-D846-7ADB-62B0-F1985CFBA87A}"/>
              </a:ext>
            </a:extLst>
          </p:cNvPr>
          <p:cNvSpPr txBox="1"/>
          <p:nvPr/>
        </p:nvSpPr>
        <p:spPr>
          <a:xfrm>
            <a:off x="1629787" y="1374273"/>
            <a:ext cx="8096915" cy="1338828"/>
          </a:xfrm>
          <a:prstGeom prst="rect">
            <a:avLst/>
          </a:prstGeom>
          <a:noFill/>
        </p:spPr>
        <p:txBody>
          <a:bodyPr wrap="square">
            <a:spAutoFit/>
          </a:bodyPr>
          <a:lstStyle/>
          <a:p>
            <a:pPr marL="285750" indent="-285750" algn="just">
              <a:spcBef>
                <a:spcPts val="600"/>
              </a:spcBef>
              <a:buFont typeface="Wingdings" panose="05000000000000000000" pitchFamily="2" charset="2"/>
              <a:buChar char="l"/>
            </a:pPr>
            <a:r>
              <a:rPr lang="ja-JP" altLang="en-US" dirty="0">
                <a:latin typeface="BIZ UDPゴシック" panose="020B0400000000000000" pitchFamily="50" charset="-128"/>
                <a:ea typeface="BIZ UDPゴシック" panose="020B0400000000000000" pitchFamily="50" charset="-128"/>
              </a:rPr>
              <a:t>保険適用前の平均費用（医療機関アンケート結果）</a:t>
            </a:r>
            <a:endParaRPr lang="en-US" altLang="ja-JP" dirty="0">
              <a:latin typeface="BIZ UDPゴシック" panose="020B0400000000000000" pitchFamily="50" charset="-128"/>
              <a:ea typeface="BIZ UDPゴシック" panose="020B0400000000000000" pitchFamily="50" charset="-128"/>
            </a:endParaRPr>
          </a:p>
          <a:p>
            <a:pPr marL="742950" lvl="1" indent="-206375">
              <a:spcBef>
                <a:spcPts val="600"/>
              </a:spcBef>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人工授精　平均約３万円</a:t>
            </a:r>
            <a:endParaRPr lang="en-US" altLang="ja-JP" dirty="0">
              <a:latin typeface="BIZ UDPゴシック" panose="020B0400000000000000" pitchFamily="50" charset="-128"/>
              <a:ea typeface="BIZ UDPゴシック" panose="020B0400000000000000" pitchFamily="50" charset="-128"/>
            </a:endParaRPr>
          </a:p>
          <a:p>
            <a:pPr marL="742950" lvl="1" indent="-206375">
              <a:spcBef>
                <a:spcPts val="600"/>
              </a:spcBef>
              <a:buFont typeface="Arial" panose="020B0604020202020204" pitchFamily="34" charset="0"/>
              <a:buChar char="•"/>
            </a:pPr>
            <a:r>
              <a:rPr lang="ja-JP" altLang="en-US" dirty="0">
                <a:latin typeface="BIZ UDPゴシック" panose="020B0400000000000000" pitchFamily="50" charset="-128"/>
                <a:ea typeface="BIZ UDPゴシック" panose="020B0400000000000000" pitchFamily="50" charset="-128"/>
              </a:rPr>
              <a:t>体外受精　平均約５０万円</a:t>
            </a:r>
            <a:endParaRPr lang="en-US" altLang="ja-JP" dirty="0">
              <a:latin typeface="BIZ UDPゴシック" panose="020B0400000000000000" pitchFamily="50" charset="-128"/>
              <a:ea typeface="BIZ UDPゴシック" panose="020B0400000000000000" pitchFamily="50" charset="-128"/>
            </a:endParaRPr>
          </a:p>
          <a:p>
            <a:pPr marL="285750" indent="-285750">
              <a:spcBef>
                <a:spcPts val="600"/>
              </a:spcBef>
              <a:buFont typeface="Wingdings" panose="05000000000000000000" pitchFamily="2" charset="2"/>
              <a:buChar char="l"/>
            </a:pPr>
            <a:endParaRPr lang="ja-JP" altLang="en-US" sz="1200" dirty="0">
              <a:latin typeface="BIZ UDPゴシック" panose="020B0400000000000000" pitchFamily="50" charset="-128"/>
              <a:ea typeface="BIZ UDPゴシック" panose="020B0400000000000000" pitchFamily="50" charset="-128"/>
            </a:endParaRPr>
          </a:p>
        </p:txBody>
      </p:sp>
      <p:grpSp>
        <p:nvGrpSpPr>
          <p:cNvPr id="7" name="グループ化 6">
            <a:extLst>
              <a:ext uri="{FF2B5EF4-FFF2-40B4-BE49-F238E27FC236}">
                <a16:creationId xmlns:a16="http://schemas.microsoft.com/office/drawing/2014/main" id="{AC554AD6-CD2A-18D8-1EF0-19E723859AE6}"/>
              </a:ext>
            </a:extLst>
          </p:cNvPr>
          <p:cNvGrpSpPr/>
          <p:nvPr/>
        </p:nvGrpSpPr>
        <p:grpSpPr>
          <a:xfrm>
            <a:off x="1632409" y="2543891"/>
            <a:ext cx="8927183" cy="2826357"/>
            <a:chOff x="1186019" y="2543891"/>
            <a:chExt cx="8927183" cy="2826357"/>
          </a:xfrm>
        </p:grpSpPr>
        <p:sp>
          <p:nvSpPr>
            <p:cNvPr id="6" name="テキスト ボックス 5">
              <a:extLst>
                <a:ext uri="{FF2B5EF4-FFF2-40B4-BE49-F238E27FC236}">
                  <a16:creationId xmlns:a16="http://schemas.microsoft.com/office/drawing/2014/main" id="{EF419343-04A3-F7A6-D11E-1B383B2357C9}"/>
                </a:ext>
              </a:extLst>
            </p:cNvPr>
            <p:cNvSpPr txBox="1"/>
            <p:nvPr/>
          </p:nvSpPr>
          <p:spPr>
            <a:xfrm>
              <a:off x="2948831" y="5139416"/>
              <a:ext cx="7164371" cy="230832"/>
            </a:xfrm>
            <a:prstGeom prst="rect">
              <a:avLst/>
            </a:prstGeom>
            <a:noFill/>
          </p:spPr>
          <p:txBody>
            <a:bodyPr wrap="square">
              <a:spAutoFit/>
            </a:bodyPr>
            <a:lstStyle/>
            <a:p>
              <a:pPr algn="r"/>
              <a:r>
                <a:rPr lang="ja-JP" altLang="en-US" sz="900" dirty="0">
                  <a:latin typeface="BIZ UDPゴシック" panose="020B0400000000000000" pitchFamily="50" charset="-128"/>
                  <a:ea typeface="BIZ UDPゴシック" panose="020B0400000000000000" pitchFamily="50" charset="-128"/>
                </a:rPr>
                <a:t>（出所）　株式会社野村総合研究所「令和２年度　子ども・子育て支援推進調査研究事業　不妊治療の実態に関する調査研究　概要版」</a:t>
              </a:r>
            </a:p>
          </p:txBody>
        </p:sp>
        <p:pic>
          <p:nvPicPr>
            <p:cNvPr id="11" name="図 10">
              <a:extLst>
                <a:ext uri="{FF2B5EF4-FFF2-40B4-BE49-F238E27FC236}">
                  <a16:creationId xmlns:a16="http://schemas.microsoft.com/office/drawing/2014/main" id="{394E8209-F43F-3E1B-0E65-E9B9E7C23125}"/>
                </a:ext>
              </a:extLst>
            </p:cNvPr>
            <p:cNvPicPr>
              <a:picLocks noChangeAspect="1"/>
            </p:cNvPicPr>
            <p:nvPr/>
          </p:nvPicPr>
          <p:blipFill>
            <a:blip r:embed="rId2"/>
            <a:stretch>
              <a:fillRect/>
            </a:stretch>
          </p:blipFill>
          <p:spPr>
            <a:xfrm>
              <a:off x="1186019" y="2543891"/>
              <a:ext cx="8862363" cy="2339236"/>
            </a:xfrm>
            <a:prstGeom prst="rect">
              <a:avLst/>
            </a:prstGeom>
          </p:spPr>
        </p:pic>
      </p:grpSp>
      <p:sp>
        <p:nvSpPr>
          <p:cNvPr id="13" name="テキスト ボックス 12">
            <a:extLst>
              <a:ext uri="{FF2B5EF4-FFF2-40B4-BE49-F238E27FC236}">
                <a16:creationId xmlns:a16="http://schemas.microsoft.com/office/drawing/2014/main" id="{71F11F8A-73E4-F241-4494-2F50D15D47CA}"/>
              </a:ext>
            </a:extLst>
          </p:cNvPr>
          <p:cNvSpPr txBox="1"/>
          <p:nvPr/>
        </p:nvSpPr>
        <p:spPr>
          <a:xfrm>
            <a:off x="1629787" y="5657342"/>
            <a:ext cx="8219465" cy="646331"/>
          </a:xfrm>
          <a:prstGeom prst="rect">
            <a:avLst/>
          </a:prstGeom>
          <a:noFill/>
        </p:spPr>
        <p:txBody>
          <a:bodyPr wrap="square">
            <a:spAutoFit/>
          </a:bodyPr>
          <a:lstStyle/>
          <a:p>
            <a:pPr marL="285750" indent="-285750">
              <a:spcBef>
                <a:spcPts val="600"/>
              </a:spcBef>
              <a:buFont typeface="Wingdings" panose="05000000000000000000" pitchFamily="2" charset="2"/>
              <a:buChar char="l"/>
            </a:pPr>
            <a:r>
              <a:rPr lang="ja-JP" altLang="en-US" dirty="0">
                <a:latin typeface="BIZ UDPゴシック" panose="020B0400000000000000" pitchFamily="50" charset="-128"/>
                <a:ea typeface="BIZ UDPゴシック" panose="020B0400000000000000" pitchFamily="50" charset="-128"/>
              </a:rPr>
              <a:t>令和</a:t>
            </a:r>
            <a:r>
              <a:rPr lang="en-US" altLang="ja-JP" dirty="0">
                <a:latin typeface="BIZ UDPゴシック" panose="020B0400000000000000" pitchFamily="50" charset="-128"/>
                <a:ea typeface="BIZ UDPゴシック" panose="020B0400000000000000" pitchFamily="50" charset="-128"/>
              </a:rPr>
              <a:t>4</a:t>
            </a:r>
            <a:r>
              <a:rPr lang="ja-JP" altLang="en-US" dirty="0">
                <a:latin typeface="BIZ UDPゴシック" panose="020B0400000000000000" pitchFamily="50" charset="-128"/>
                <a:ea typeface="BIZ UDPゴシック" panose="020B0400000000000000" pitchFamily="50" charset="-128"/>
              </a:rPr>
              <a:t>年</a:t>
            </a:r>
            <a:r>
              <a:rPr lang="en-US" altLang="ja-JP" dirty="0">
                <a:latin typeface="BIZ UDPゴシック" panose="020B0400000000000000" pitchFamily="50" charset="-128"/>
                <a:ea typeface="BIZ UDPゴシック" panose="020B0400000000000000" pitchFamily="50" charset="-128"/>
              </a:rPr>
              <a:t>4</a:t>
            </a:r>
            <a:r>
              <a:rPr lang="ja-JP" altLang="en-US" dirty="0">
                <a:latin typeface="BIZ UDPゴシック" panose="020B0400000000000000" pitchFamily="50" charset="-128"/>
                <a:ea typeface="BIZ UDPゴシック" panose="020B0400000000000000" pitchFamily="50" charset="-128"/>
              </a:rPr>
              <a:t>月からの公的医療保険適用により、窓口での負担額は</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治療費の３割負担に　（人工授精や体外受精を含む基本治療が対象）</a:t>
            </a:r>
            <a:endParaRPr lang="ja-JP" altLang="en-US" sz="12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5502DE6D-CEEA-DAA7-E1FD-4AFC72E60988}"/>
              </a:ext>
            </a:extLst>
          </p:cNvPr>
          <p:cNvSpPr txBox="1"/>
          <p:nvPr/>
        </p:nvSpPr>
        <p:spPr>
          <a:xfrm>
            <a:off x="1090826" y="160162"/>
            <a:ext cx="6846674" cy="400110"/>
          </a:xfrm>
          <a:prstGeom prst="rect">
            <a:avLst/>
          </a:prstGeom>
          <a:noFill/>
        </p:spPr>
        <p:txBody>
          <a:bodyPr wrap="square" rtlCol="0">
            <a:spAutoFit/>
          </a:bodyPr>
          <a:lstStyle/>
          <a:p>
            <a:r>
              <a:rPr lang="ja-JP" altLang="en-US" sz="2000" b="1" dirty="0">
                <a:solidFill>
                  <a:schemeClr val="tx1">
                    <a:lumMod val="75000"/>
                    <a:lumOff val="25000"/>
                  </a:schemeClr>
                </a:solidFill>
                <a:latin typeface="BIZ UDゴシック" panose="020B0400000000000000" pitchFamily="49" charset="-128"/>
                <a:ea typeface="BIZ UDゴシック" panose="020B0400000000000000" pitchFamily="49" charset="-128"/>
              </a:rPr>
              <a:t>１．不妊治療・不育症治療の基礎知識</a:t>
            </a:r>
          </a:p>
        </p:txBody>
      </p:sp>
    </p:spTree>
    <p:extLst>
      <p:ext uri="{BB962C8B-B14F-4D97-AF65-F5344CB8AC3E}">
        <p14:creationId xmlns:p14="http://schemas.microsoft.com/office/powerpoint/2010/main" val="3053936017"/>
      </p:ext>
    </p:extLst>
  </p:cSld>
  <p:clrMapOvr>
    <a:masterClrMapping/>
  </p:clrMapOvr>
</p:sld>
</file>

<file path=ppt/theme/theme1.xml><?xml version="1.0" encoding="utf-8"?>
<a:theme xmlns:a="http://schemas.openxmlformats.org/drawingml/2006/main" name="9_Office テーマ">
  <a:themeElements>
    <a:clrScheme name="青緑">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1c702ec-41ef-4c60-8fc6-6e52f75ab43f" xsi:nil="true"/>
    <lcf76f155ced4ddcb4097134ff3c332f xmlns="119cce96-8902-47a6-9a95-2fd6a414734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AD95A56D0F9F734899C413C94C0F2F56" ma:contentTypeVersion="12" ma:contentTypeDescription="新しいドキュメントを作成します。" ma:contentTypeScope="" ma:versionID="3c8df2d0029b019603102625a5ef3ab5">
  <xsd:schema xmlns:xsd="http://www.w3.org/2001/XMLSchema" xmlns:xs="http://www.w3.org/2001/XMLSchema" xmlns:p="http://schemas.microsoft.com/office/2006/metadata/properties" xmlns:ns2="119cce96-8902-47a6-9a95-2fd6a4147343" xmlns:ns3="e1c702ec-41ef-4c60-8fc6-6e52f75ab43f" targetNamespace="http://schemas.microsoft.com/office/2006/metadata/properties" ma:root="true" ma:fieldsID="cefd282c766c855d9612de0e5f407d9d" ns2:_="" ns3:_="">
    <xsd:import namespace="119cce96-8902-47a6-9a95-2fd6a4147343"/>
    <xsd:import namespace="e1c702ec-41ef-4c60-8fc6-6e52f75ab43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9cce96-8902-47a6-9a95-2fd6a41473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8b083197-d6d7-417d-b131-ee8127854b0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c702ec-41ef-4c60-8fc6-6e52f75ab43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205d98e-fb9c-4a64-917a-63782f10bb68}" ma:internalName="TaxCatchAll" ma:showField="CatchAllData" ma:web="e1c702ec-41ef-4c60-8fc6-6e52f75ab4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5BE41E-5B71-44E6-B7AD-8CACFB93FC67}">
  <ds:schemaRefs>
    <ds:schemaRef ds:uri="119cce96-8902-47a6-9a95-2fd6a4147343"/>
    <ds:schemaRef ds:uri="http://purl.org/dc/dcmitype/"/>
    <ds:schemaRef ds:uri="http://schemas.microsoft.com/office/2006/metadata/properties"/>
    <ds:schemaRef ds:uri="http://schemas.microsoft.com/office/infopath/2007/PartnerControls"/>
    <ds:schemaRef ds:uri="http://www.w3.org/XML/1998/namespace"/>
    <ds:schemaRef ds:uri="http://schemas.microsoft.com/office/2006/documentManagement/types"/>
    <ds:schemaRef ds:uri="http://purl.org/dc/terms/"/>
    <ds:schemaRef ds:uri="http://purl.org/dc/elements/1.1/"/>
    <ds:schemaRef ds:uri="http://schemas.openxmlformats.org/package/2006/metadata/core-properties"/>
    <ds:schemaRef ds:uri="e1c702ec-41ef-4c60-8fc6-6e52f75ab43f"/>
  </ds:schemaRefs>
</ds:datastoreItem>
</file>

<file path=customXml/itemProps2.xml><?xml version="1.0" encoding="utf-8"?>
<ds:datastoreItem xmlns:ds="http://schemas.openxmlformats.org/officeDocument/2006/customXml" ds:itemID="{B96454CF-B5EF-430B-91BB-2BE433179FF4}">
  <ds:schemaRefs>
    <ds:schemaRef ds:uri="http://schemas.microsoft.com/sharepoint/v3/contenttype/forms"/>
  </ds:schemaRefs>
</ds:datastoreItem>
</file>

<file path=customXml/itemProps3.xml><?xml version="1.0" encoding="utf-8"?>
<ds:datastoreItem xmlns:ds="http://schemas.openxmlformats.org/officeDocument/2006/customXml" ds:itemID="{8BF035CA-F7B4-42B6-B183-4703BE62F4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9cce96-8902-47a6-9a95-2fd6a4147343"/>
    <ds:schemaRef ds:uri="e1c702ec-41ef-4c60-8fc6-6e52f75ab4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6799</TotalTime>
  <Words>2470</Words>
  <Application>Microsoft Office PowerPoint</Application>
  <PresentationFormat>ワイド画面</PresentationFormat>
  <Paragraphs>208</Paragraphs>
  <Slides>20</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20</vt:i4>
      </vt:variant>
    </vt:vector>
  </HeadingPairs>
  <TitlesOfParts>
    <vt:vector size="26" baseType="lpstr">
      <vt:lpstr>BIZ UDPゴシック</vt:lpstr>
      <vt:lpstr>BIZ UDゴシック</vt:lpstr>
      <vt:lpstr>游ゴシック</vt:lpstr>
      <vt:lpstr>Arial</vt:lpstr>
      <vt:lpstr>Wingdings</vt:lpstr>
      <vt:lpstr>9_Office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岩堀　司</dc:creator>
  <cp:lastModifiedBy>清末 浩平</cp:lastModifiedBy>
  <cp:revision>174</cp:revision>
  <cp:lastPrinted>2026-04-20T19:04:41Z</cp:lastPrinted>
  <dcterms:created xsi:type="dcterms:W3CDTF">2021-11-26T05:15:10Z</dcterms:created>
  <dcterms:modified xsi:type="dcterms:W3CDTF">2026-06-21T22:14:51Z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0x010100AD95A56D0F9F734899C413C94C0F2F56</vt:lpwstr>
  </property>
  <property fmtid="{D5CDD505-2E9C-101B-9397-08002B2CF9AE}" pid="3" name="MediaServiceImageTags">
    <vt:lpwstr/>
  </property>
</Properties>
</file>